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32"/>
  </p:notesMasterIdLst>
  <p:handoutMasterIdLst>
    <p:handoutMasterId r:id="rId133"/>
  </p:handoutMasterIdLst>
  <p:sldIdLst>
    <p:sldId id="267" r:id="rId2"/>
    <p:sldId id="394" r:id="rId3"/>
    <p:sldId id="260"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401"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402" r:id="rId44"/>
    <p:sldId id="397" r:id="rId45"/>
    <p:sldId id="398" r:id="rId46"/>
    <p:sldId id="399" r:id="rId47"/>
    <p:sldId id="400"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95" r:id="rId91"/>
    <p:sldId id="396" r:id="rId92"/>
    <p:sldId id="357" r:id="rId93"/>
    <p:sldId id="358" r:id="rId94"/>
    <p:sldId id="359" r:id="rId95"/>
    <p:sldId id="360" r:id="rId96"/>
    <p:sldId id="361" r:id="rId97"/>
    <p:sldId id="362"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404" r:id="rId123"/>
    <p:sldId id="405" r:id="rId124"/>
    <p:sldId id="388" r:id="rId125"/>
    <p:sldId id="389" r:id="rId126"/>
    <p:sldId id="390" r:id="rId127"/>
    <p:sldId id="391" r:id="rId128"/>
    <p:sldId id="403" r:id="rId129"/>
    <p:sldId id="392" r:id="rId130"/>
    <p:sldId id="393" r:id="rId131"/>
  </p:sldIdLst>
  <p:sldSz cx="9144000" cy="5143500" type="screen16x9"/>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341"/>
    <a:srgbClr val="000058"/>
    <a:srgbClr val="E4A5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p:restoredTop sz="92054" autoAdjust="0"/>
  </p:normalViewPr>
  <p:slideViewPr>
    <p:cSldViewPr snapToGrid="0" snapToObjects="1">
      <p:cViewPr varScale="1">
        <p:scale>
          <a:sx n="160" d="100"/>
          <a:sy n="160" d="100"/>
        </p:scale>
        <p:origin x="784" y="176"/>
      </p:cViewPr>
      <p:guideLst>
        <p:guide orient="horz" pos="1620"/>
        <p:guide pos="2880"/>
      </p:guideLst>
    </p:cSldViewPr>
  </p:slideViewPr>
  <p:notesTextViewPr>
    <p:cViewPr>
      <p:scale>
        <a:sx n="3" d="2"/>
        <a:sy n="3" d="2"/>
      </p:scale>
      <p:origin x="0" y="0"/>
    </p:cViewPr>
  </p:notesTextViewPr>
  <p:sorterViewPr>
    <p:cViewPr varScale="1">
      <p:scale>
        <a:sx n="100" d="100"/>
        <a:sy n="100" d="100"/>
      </p:scale>
      <p:origin x="0" y="-1761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301" tIns="46151" rIns="92301" bIns="4615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5"/>
          </a:xfrm>
          <a:prstGeom prst="rect">
            <a:avLst/>
          </a:prstGeom>
        </p:spPr>
        <p:txBody>
          <a:bodyPr vert="horz" lIns="92301" tIns="46151" rIns="92301" bIns="46151" rtlCol="0"/>
          <a:lstStyle>
            <a:lvl1pPr algn="r">
              <a:defRPr sz="1200"/>
            </a:lvl1pPr>
          </a:lstStyle>
          <a:p>
            <a:fld id="{F5F9AC6B-20AB-4E65-8348-DF58DDE569D5}" type="datetimeFigureOut">
              <a:rPr lang="en-US" smtClean="0"/>
              <a:t>6/19/19</a:t>
            </a:fld>
            <a:endParaRPr lang="en-US"/>
          </a:p>
        </p:txBody>
      </p:sp>
      <p:sp>
        <p:nvSpPr>
          <p:cNvPr id="4" name="Footer Placeholder 3"/>
          <p:cNvSpPr>
            <a:spLocks noGrp="1"/>
          </p:cNvSpPr>
          <p:nvPr>
            <p:ph type="ftr" sz="quarter" idx="2"/>
          </p:nvPr>
        </p:nvSpPr>
        <p:spPr>
          <a:xfrm>
            <a:off x="0" y="8829968"/>
            <a:ext cx="2971800" cy="466434"/>
          </a:xfrm>
          <a:prstGeom prst="rect">
            <a:avLst/>
          </a:prstGeom>
        </p:spPr>
        <p:txBody>
          <a:bodyPr vert="horz" lIns="92301" tIns="46151" rIns="92301" bIns="4615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8"/>
            <a:ext cx="2971800" cy="466434"/>
          </a:xfrm>
          <a:prstGeom prst="rect">
            <a:avLst/>
          </a:prstGeom>
        </p:spPr>
        <p:txBody>
          <a:bodyPr vert="horz" lIns="92301" tIns="46151" rIns="92301" bIns="46151" rtlCol="0" anchor="b"/>
          <a:lstStyle>
            <a:lvl1pPr algn="r">
              <a:defRPr sz="1200"/>
            </a:lvl1pPr>
          </a:lstStyle>
          <a:p>
            <a:fld id="{63B7C1FB-3B2C-425D-B948-E4FC9891812D}" type="slidenum">
              <a:rPr lang="en-US" smtClean="0"/>
              <a:t>‹#›</a:t>
            </a:fld>
            <a:endParaRPr lang="en-US"/>
          </a:p>
        </p:txBody>
      </p:sp>
    </p:spTree>
    <p:extLst>
      <p:ext uri="{BB962C8B-B14F-4D97-AF65-F5344CB8AC3E}">
        <p14:creationId xmlns:p14="http://schemas.microsoft.com/office/powerpoint/2010/main" val="1613570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301" tIns="46151" rIns="92301" bIns="46151" rtlCol="0"/>
          <a:lstStyle>
            <a:lvl1pPr algn="l">
              <a:defRPr sz="1200"/>
            </a:lvl1pPr>
          </a:lstStyle>
          <a:p>
            <a:endParaRPr lang="en-US"/>
          </a:p>
        </p:txBody>
      </p:sp>
      <p:sp>
        <p:nvSpPr>
          <p:cNvPr id="3" name="Date Placeholder 2"/>
          <p:cNvSpPr>
            <a:spLocks noGrp="1"/>
          </p:cNvSpPr>
          <p:nvPr>
            <p:ph type="dt" idx="1"/>
          </p:nvPr>
        </p:nvSpPr>
        <p:spPr>
          <a:xfrm>
            <a:off x="3884613" y="0"/>
            <a:ext cx="2971800" cy="466435"/>
          </a:xfrm>
          <a:prstGeom prst="rect">
            <a:avLst/>
          </a:prstGeom>
        </p:spPr>
        <p:txBody>
          <a:bodyPr vert="horz" lIns="92301" tIns="46151" rIns="92301" bIns="46151" rtlCol="0"/>
          <a:lstStyle>
            <a:lvl1pPr algn="r">
              <a:defRPr sz="1200"/>
            </a:lvl1pPr>
          </a:lstStyle>
          <a:p>
            <a:fld id="{4EAC0BA2-2332-4E90-8478-57BA79AB1736}" type="datetimeFigureOut">
              <a:rPr lang="en-US" smtClean="0"/>
              <a:t>6/19/19</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2301" tIns="46151" rIns="92301" bIns="46151"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2301" tIns="46151" rIns="92301" bIns="461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2971800" cy="466434"/>
          </a:xfrm>
          <a:prstGeom prst="rect">
            <a:avLst/>
          </a:prstGeom>
        </p:spPr>
        <p:txBody>
          <a:bodyPr vert="horz" lIns="92301" tIns="46151" rIns="92301" bIns="4615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8"/>
            <a:ext cx="2971800" cy="466434"/>
          </a:xfrm>
          <a:prstGeom prst="rect">
            <a:avLst/>
          </a:prstGeom>
        </p:spPr>
        <p:txBody>
          <a:bodyPr vert="horz" lIns="92301" tIns="46151" rIns="92301" bIns="46151" rtlCol="0" anchor="b"/>
          <a:lstStyle>
            <a:lvl1pPr algn="r">
              <a:defRPr sz="1200"/>
            </a:lvl1pPr>
          </a:lstStyle>
          <a:p>
            <a:fld id="{D65598DF-C904-4591-AABC-686E6B98894B}" type="slidenum">
              <a:rPr lang="en-US" smtClean="0"/>
              <a:t>‹#›</a:t>
            </a:fld>
            <a:endParaRPr lang="en-US"/>
          </a:p>
        </p:txBody>
      </p:sp>
    </p:spTree>
    <p:extLst>
      <p:ext uri="{BB962C8B-B14F-4D97-AF65-F5344CB8AC3E}">
        <p14:creationId xmlns:p14="http://schemas.microsoft.com/office/powerpoint/2010/main" val="233666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bwMode="auto">
          <a:xfrm>
            <a:off x="685800" y="4490032"/>
            <a:ext cx="5486400" cy="425116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667" tIns="45838" rIns="91667" bIns="45838"/>
          <a:lstStyle/>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r>
              <a:rPr lang="en-US" altLang="en-US" sz="1500" b="1">
                <a:latin typeface="Arial" panose="020B0604020202020204" pitchFamily="34" charset="0"/>
              </a:rPr>
              <a:t>____________________________________________</a:t>
            </a:r>
          </a:p>
          <a:p>
            <a:endParaRPr lang="en-US" altLang="en-US" sz="900">
              <a:latin typeface="Arial" panose="020B0604020202020204" pitchFamily="34" charset="0"/>
            </a:endParaRPr>
          </a:p>
        </p:txBody>
      </p:sp>
    </p:spTree>
    <p:extLst>
      <p:ext uri="{BB962C8B-B14F-4D97-AF65-F5344CB8AC3E}">
        <p14:creationId xmlns:p14="http://schemas.microsoft.com/office/powerpoint/2010/main" val="354197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641350" y="1162050"/>
            <a:ext cx="5575300" cy="3136900"/>
          </a:xfrm>
          <a:ln cap="flat"/>
        </p:spPr>
      </p:sp>
      <p:sp>
        <p:nvSpPr>
          <p:cNvPr id="27651" name="Rectangle 3"/>
          <p:cNvSpPr>
            <a:spLocks noChangeArrowheads="1"/>
          </p:cNvSpPr>
          <p:nvPr/>
        </p:nvSpPr>
        <p:spPr bwMode="auto">
          <a:xfrm>
            <a:off x="781051" y="4796685"/>
            <a:ext cx="5836284" cy="5029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5920" tIns="48775" rIns="95920" bIns="48775">
            <a:spAutoFit/>
          </a:bodyPr>
          <a:lstStyle>
            <a:lvl1pPr defTabSz="952500">
              <a:defRPr sz="1600">
                <a:solidFill>
                  <a:srgbClr val="FC0128"/>
                </a:solidFill>
                <a:latin typeface="Arial" panose="020B0604020202020204" pitchFamily="34" charset="0"/>
              </a:defRPr>
            </a:lvl1pPr>
            <a:lvl2pPr marL="742950" indent="-285750" defTabSz="952500">
              <a:defRPr sz="1600">
                <a:solidFill>
                  <a:srgbClr val="FC0128"/>
                </a:solidFill>
                <a:latin typeface="Arial" panose="020B0604020202020204" pitchFamily="34" charset="0"/>
              </a:defRPr>
            </a:lvl2pPr>
            <a:lvl3pPr marL="1143000" indent="-228600" defTabSz="952500">
              <a:defRPr sz="1600">
                <a:solidFill>
                  <a:srgbClr val="FC0128"/>
                </a:solidFill>
                <a:latin typeface="Arial" panose="020B0604020202020204" pitchFamily="34" charset="0"/>
              </a:defRPr>
            </a:lvl3pPr>
            <a:lvl4pPr marL="1600200" indent="-228600" defTabSz="952500">
              <a:defRPr sz="1600">
                <a:solidFill>
                  <a:srgbClr val="FC0128"/>
                </a:solidFill>
                <a:latin typeface="Arial" panose="020B0604020202020204" pitchFamily="34" charset="0"/>
              </a:defRPr>
            </a:lvl4pPr>
            <a:lvl5pPr marL="2057400" indent="-228600" defTabSz="952500">
              <a:defRPr sz="1600">
                <a:solidFill>
                  <a:srgbClr val="FC0128"/>
                </a:solidFill>
                <a:latin typeface="Arial" panose="020B0604020202020204" pitchFamily="34" charset="0"/>
              </a:defRPr>
            </a:lvl5pPr>
            <a:lvl6pPr marL="2514600" indent="-228600" defTabSz="95250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250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250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25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917485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026"/>
          <p:cNvSpPr>
            <a:spLocks noGrp="1" noRot="1" noChangeAspect="1" noChangeArrowheads="1" noTextEdit="1"/>
          </p:cNvSpPr>
          <p:nvPr>
            <p:ph type="sldImg"/>
          </p:nvPr>
        </p:nvSpPr>
        <p:spPr>
          <a:xfrm>
            <a:off x="641350" y="1162050"/>
            <a:ext cx="5575300" cy="3136900"/>
          </a:xfrm>
          <a:ln/>
        </p:spPr>
      </p:sp>
      <p:sp>
        <p:nvSpPr>
          <p:cNvPr id="203779" name="Rectangle 1029"/>
          <p:cNvSpPr>
            <a:spLocks noGrp="1" noChangeArrowheads="1"/>
          </p:cNvSpPr>
          <p:nvPr>
            <p:ph type="body" idx="1"/>
          </p:nvPr>
        </p:nvSpPr>
        <p:spPr bwMode="auto">
          <a:xfrm>
            <a:off x="627063" y="4586871"/>
            <a:ext cx="58785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4766698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306388" y="193675"/>
            <a:ext cx="7854951" cy="4419600"/>
          </a:xfrm>
          <a:ln cap="flat"/>
        </p:spPr>
      </p:sp>
      <p:sp>
        <p:nvSpPr>
          <p:cNvPr id="205827" name="Rectangle 3"/>
          <p:cNvSpPr>
            <a:spLocks noChangeArrowheads="1"/>
          </p:cNvSpPr>
          <p:nvPr/>
        </p:nvSpPr>
        <p:spPr bwMode="auto">
          <a:xfrm>
            <a:off x="682625" y="4757950"/>
            <a:ext cx="5835821" cy="5025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5691" tIns="47007" rIns="95691" bIns="47007">
            <a:spAutoFit/>
          </a:bodyPr>
          <a:lstStyle>
            <a:lvl1pPr defTabSz="938213">
              <a:defRPr sz="1600">
                <a:solidFill>
                  <a:srgbClr val="FC0128"/>
                </a:solidFill>
                <a:latin typeface="Arial" panose="020B0604020202020204" pitchFamily="34" charset="0"/>
              </a:defRPr>
            </a:lvl1pPr>
            <a:lvl2pPr marL="742950" indent="-285750" defTabSz="938213">
              <a:defRPr sz="1600">
                <a:solidFill>
                  <a:srgbClr val="FC0128"/>
                </a:solidFill>
                <a:latin typeface="Arial" panose="020B0604020202020204" pitchFamily="34" charset="0"/>
              </a:defRPr>
            </a:lvl2pPr>
            <a:lvl3pPr marL="1143000" indent="-228600" defTabSz="938213">
              <a:defRPr sz="1600">
                <a:solidFill>
                  <a:srgbClr val="FC0128"/>
                </a:solidFill>
                <a:latin typeface="Arial" panose="020B0604020202020204" pitchFamily="34" charset="0"/>
              </a:defRPr>
            </a:lvl3pPr>
            <a:lvl4pPr marL="1600200" indent="-228600" defTabSz="938213">
              <a:defRPr sz="1600">
                <a:solidFill>
                  <a:srgbClr val="FC0128"/>
                </a:solidFill>
                <a:latin typeface="Arial" panose="020B0604020202020204" pitchFamily="34" charset="0"/>
              </a:defRPr>
            </a:lvl4pPr>
            <a:lvl5pPr marL="2057400" indent="-228600" defTabSz="938213">
              <a:defRPr sz="1600">
                <a:solidFill>
                  <a:srgbClr val="FC0128"/>
                </a:solidFill>
                <a:latin typeface="Arial" panose="020B0604020202020204" pitchFamily="34" charset="0"/>
              </a:defRPr>
            </a:lvl5pPr>
            <a:lvl6pPr marL="2514600" indent="-228600" defTabSz="93821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821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821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821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4662695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050"/>
          <p:cNvSpPr>
            <a:spLocks noGrp="1" noRot="1" noChangeAspect="1" noChangeArrowheads="1" noTextEdit="1"/>
          </p:cNvSpPr>
          <p:nvPr>
            <p:ph type="sldImg"/>
          </p:nvPr>
        </p:nvSpPr>
        <p:spPr>
          <a:xfrm>
            <a:off x="641350" y="1162050"/>
            <a:ext cx="5575300" cy="3136900"/>
          </a:xfrm>
          <a:ln/>
        </p:spPr>
      </p:sp>
      <p:sp>
        <p:nvSpPr>
          <p:cNvPr id="207875" name="Rectangle 2053"/>
          <p:cNvSpPr>
            <a:spLocks noGrp="1" noChangeArrowheads="1"/>
          </p:cNvSpPr>
          <p:nvPr>
            <p:ph type="body" idx="1"/>
          </p:nvPr>
        </p:nvSpPr>
        <p:spPr bwMode="auto">
          <a:xfrm>
            <a:off x="627063" y="4586871"/>
            <a:ext cx="58785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9943152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xfrm>
            <a:off x="641350" y="1162050"/>
            <a:ext cx="5575300" cy="3136900"/>
          </a:xfrm>
          <a:ln/>
        </p:spPr>
      </p:sp>
      <p:sp>
        <p:nvSpPr>
          <p:cNvPr id="209923" name="Rectangle 5"/>
          <p:cNvSpPr>
            <a:spLocks noGrp="1" noChangeArrowheads="1"/>
          </p:cNvSpPr>
          <p:nvPr>
            <p:ph type="body" idx="1"/>
          </p:nvPr>
        </p:nvSpPr>
        <p:spPr bwMode="auto">
          <a:xfrm>
            <a:off x="627063" y="4586871"/>
            <a:ext cx="58785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3910195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xfrm>
            <a:off x="641350" y="1162050"/>
            <a:ext cx="5575300" cy="3136900"/>
          </a:xfrm>
          <a:ln/>
        </p:spPr>
      </p:sp>
      <p:sp>
        <p:nvSpPr>
          <p:cNvPr id="211971" name="Rectangle 5"/>
          <p:cNvSpPr>
            <a:spLocks noGrp="1" noChangeArrowheads="1"/>
          </p:cNvSpPr>
          <p:nvPr>
            <p:ph type="body" idx="1"/>
          </p:nvPr>
        </p:nvSpPr>
        <p:spPr bwMode="auto">
          <a:xfrm>
            <a:off x="627063" y="4586871"/>
            <a:ext cx="58785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883342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641350" y="1162050"/>
            <a:ext cx="5575300" cy="3136900"/>
          </a:xfrm>
          <a:ln/>
        </p:spPr>
      </p:sp>
      <p:sp>
        <p:nvSpPr>
          <p:cNvPr id="214019" name="Rectangle 5"/>
          <p:cNvSpPr>
            <a:spLocks noGrp="1" noChangeArrowheads="1"/>
          </p:cNvSpPr>
          <p:nvPr>
            <p:ph type="body" idx="1"/>
          </p:nvPr>
        </p:nvSpPr>
        <p:spPr bwMode="auto">
          <a:xfrm>
            <a:off x="627064" y="4586871"/>
            <a:ext cx="59547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7137752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641350" y="1162050"/>
            <a:ext cx="5575300" cy="3136900"/>
          </a:xfrm>
          <a:ln cap="flat"/>
        </p:spPr>
      </p:sp>
      <p:sp>
        <p:nvSpPr>
          <p:cNvPr id="216067"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6725548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641350" y="1162050"/>
            <a:ext cx="5575300" cy="3136900"/>
          </a:xfrm>
          <a:ln cap="flat"/>
        </p:spPr>
      </p:sp>
      <p:sp>
        <p:nvSpPr>
          <p:cNvPr id="218115" name="Rectangle 3"/>
          <p:cNvSpPr>
            <a:spLocks noChangeArrowheads="1"/>
          </p:cNvSpPr>
          <p:nvPr/>
        </p:nvSpPr>
        <p:spPr bwMode="auto">
          <a:xfrm>
            <a:off x="593726" y="4690163"/>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341838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641350" y="1162050"/>
            <a:ext cx="5575300" cy="3136900"/>
          </a:xfrm>
          <a:ln cap="flat"/>
        </p:spPr>
      </p:sp>
      <p:sp>
        <p:nvSpPr>
          <p:cNvPr id="220163" name="Rectangle 3"/>
          <p:cNvSpPr>
            <a:spLocks noChangeArrowheads="1"/>
          </p:cNvSpPr>
          <p:nvPr/>
        </p:nvSpPr>
        <p:spPr bwMode="auto">
          <a:xfrm>
            <a:off x="635001" y="4730512"/>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535018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641350" y="1162050"/>
            <a:ext cx="5575300" cy="3136900"/>
          </a:xfrm>
          <a:ln cap="flat"/>
        </p:spPr>
      </p:sp>
      <p:sp>
        <p:nvSpPr>
          <p:cNvPr id="222211" name="Rectangle 3"/>
          <p:cNvSpPr>
            <a:spLocks noChangeArrowheads="1"/>
          </p:cNvSpPr>
          <p:nvPr/>
        </p:nvSpPr>
        <p:spPr bwMode="auto">
          <a:xfrm>
            <a:off x="569914" y="4796684"/>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20857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29699" name="Rectangle 3"/>
          <p:cNvSpPr>
            <a:spLocks noGrp="1" noChangeArrowheads="1"/>
          </p:cNvSpPr>
          <p:nvPr>
            <p:ph type="body" idx="1"/>
          </p:nvPr>
        </p:nvSpPr>
        <p:spPr bwMode="auto">
          <a:xfrm>
            <a:off x="696913" y="4546521"/>
            <a:ext cx="5649912"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8822465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641350" y="1162050"/>
            <a:ext cx="5575300" cy="3136900"/>
          </a:xfrm>
          <a:ln cap="flat"/>
        </p:spPr>
      </p:sp>
      <p:sp>
        <p:nvSpPr>
          <p:cNvPr id="224259"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2768422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026"/>
          <p:cNvSpPr>
            <a:spLocks noGrp="1" noRot="1" noChangeAspect="1" noChangeArrowheads="1" noTextEdit="1"/>
          </p:cNvSpPr>
          <p:nvPr>
            <p:ph type="sldImg"/>
          </p:nvPr>
        </p:nvSpPr>
        <p:spPr>
          <a:xfrm>
            <a:off x="641350" y="1162050"/>
            <a:ext cx="5575300" cy="3136900"/>
          </a:xfrm>
          <a:ln cap="flat"/>
        </p:spPr>
      </p:sp>
      <p:sp>
        <p:nvSpPr>
          <p:cNvPr id="226307" name="Rectangle 1027"/>
          <p:cNvSpPr>
            <a:spLocks noChangeArrowheads="1"/>
          </p:cNvSpPr>
          <p:nvPr/>
        </p:nvSpPr>
        <p:spPr bwMode="auto">
          <a:xfrm>
            <a:off x="617538" y="4796684"/>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1671404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641350" y="1162050"/>
            <a:ext cx="5575300" cy="3136900"/>
          </a:xfrm>
          <a:ln cap="flat"/>
        </p:spPr>
      </p:sp>
      <p:sp>
        <p:nvSpPr>
          <p:cNvPr id="228355" name="Rectangle 3"/>
          <p:cNvSpPr>
            <a:spLocks noChangeArrowheads="1"/>
          </p:cNvSpPr>
          <p:nvPr/>
        </p:nvSpPr>
        <p:spPr bwMode="auto">
          <a:xfrm>
            <a:off x="569914" y="4775704"/>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7424621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641350" y="1162050"/>
            <a:ext cx="5575300" cy="3136900"/>
          </a:xfrm>
          <a:ln cap="flat"/>
        </p:spPr>
      </p:sp>
      <p:sp>
        <p:nvSpPr>
          <p:cNvPr id="230403"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8948836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641350" y="1162050"/>
            <a:ext cx="5575300" cy="3136900"/>
          </a:xfrm>
          <a:ln cap="flat"/>
        </p:spPr>
      </p:sp>
      <p:sp>
        <p:nvSpPr>
          <p:cNvPr id="232451" name="Rectangle 3"/>
          <p:cNvSpPr>
            <a:spLocks noGrp="1" noChangeArrowheads="1"/>
          </p:cNvSpPr>
          <p:nvPr>
            <p:ph type="body" idx="1"/>
          </p:nvPr>
        </p:nvSpPr>
        <p:spPr bwMode="auto">
          <a:xfrm>
            <a:off x="744538" y="4575574"/>
            <a:ext cx="6100762" cy="45223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068" tIns="39704" rIns="81068" bIns="39704"/>
          <a:lstStyle/>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9378951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641350" y="1162050"/>
            <a:ext cx="5575300" cy="3136900"/>
          </a:xfrm>
          <a:ln cap="flat"/>
        </p:spPr>
      </p:sp>
      <p:sp>
        <p:nvSpPr>
          <p:cNvPr id="234499" name="Rectangle 3"/>
          <p:cNvSpPr>
            <a:spLocks noChangeArrowheads="1"/>
          </p:cNvSpPr>
          <p:nvPr/>
        </p:nvSpPr>
        <p:spPr bwMode="auto">
          <a:xfrm>
            <a:off x="635001" y="4730513"/>
            <a:ext cx="5839705" cy="5030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614" tIns="49636" rIns="97614" bIns="49636">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1489812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641350" y="1162050"/>
            <a:ext cx="5575300" cy="3136900"/>
          </a:xfrm>
          <a:ln cap="flat"/>
        </p:spPr>
      </p:sp>
      <p:sp>
        <p:nvSpPr>
          <p:cNvPr id="236547" name="Rectangle 3"/>
          <p:cNvSpPr>
            <a:spLocks noChangeArrowheads="1"/>
          </p:cNvSpPr>
          <p:nvPr/>
        </p:nvSpPr>
        <p:spPr bwMode="auto">
          <a:xfrm>
            <a:off x="679450" y="4709531"/>
            <a:ext cx="5839705" cy="5030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614" tIns="49636" rIns="97614" bIns="49636">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1293707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5"/>
          <p:cNvSpPr>
            <a:spLocks noGrp="1" noChangeArrowheads="1"/>
          </p:cNvSpPr>
          <p:nvPr>
            <p:ph type="sldNum" sz="quarter" idx="4294967295"/>
          </p:nvPr>
        </p:nvSpPr>
        <p:spPr bwMode="auto">
          <a:xfrm>
            <a:off x="4068763" y="9143075"/>
            <a:ext cx="3113087" cy="48096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39" tIns="46767" rIns="93539" bIns="46767"/>
          <a:lstStyle>
            <a:lvl1pPr defTabSz="959866">
              <a:defRPr sz="1600">
                <a:solidFill>
                  <a:srgbClr val="FC0128"/>
                </a:solidFill>
                <a:latin typeface="Arial" panose="020B0604020202020204" pitchFamily="34" charset="0"/>
              </a:defRPr>
            </a:lvl1pPr>
            <a:lvl2pPr marL="756354" indent="-290043" defTabSz="959866">
              <a:defRPr sz="1600">
                <a:solidFill>
                  <a:srgbClr val="FC0128"/>
                </a:solidFill>
                <a:latin typeface="Arial" panose="020B0604020202020204" pitchFamily="34" charset="0"/>
              </a:defRPr>
            </a:lvl2pPr>
            <a:lvl3pPr marL="1164979" indent="-232356" defTabSz="959866">
              <a:defRPr sz="1600">
                <a:solidFill>
                  <a:srgbClr val="FC0128"/>
                </a:solidFill>
                <a:latin typeface="Arial" panose="020B0604020202020204" pitchFamily="34" charset="0"/>
              </a:defRPr>
            </a:lvl3pPr>
            <a:lvl4pPr marL="1632894" indent="-232356" defTabSz="959866">
              <a:defRPr sz="1600">
                <a:solidFill>
                  <a:srgbClr val="FC0128"/>
                </a:solidFill>
                <a:latin typeface="Arial" panose="020B0604020202020204" pitchFamily="34" charset="0"/>
              </a:defRPr>
            </a:lvl4pPr>
            <a:lvl5pPr marL="2099205" indent="-232356" defTabSz="959866">
              <a:defRPr sz="1600">
                <a:solidFill>
                  <a:srgbClr val="FC0128"/>
                </a:solidFill>
                <a:latin typeface="Arial" panose="020B0604020202020204" pitchFamily="34" charset="0"/>
              </a:defRPr>
            </a:lvl5pPr>
            <a:lvl6pPr marL="2560709" indent="-232356" defTabSz="959866" eaLnBrk="0" fontAlgn="base" hangingPunct="0">
              <a:spcBef>
                <a:spcPct val="0"/>
              </a:spcBef>
              <a:spcAft>
                <a:spcPct val="0"/>
              </a:spcAft>
              <a:defRPr sz="1600">
                <a:solidFill>
                  <a:srgbClr val="FC0128"/>
                </a:solidFill>
                <a:latin typeface="Arial" panose="020B0604020202020204" pitchFamily="34" charset="0"/>
              </a:defRPr>
            </a:lvl6pPr>
            <a:lvl7pPr marL="3022214" indent="-232356" defTabSz="959866" eaLnBrk="0" fontAlgn="base" hangingPunct="0">
              <a:spcBef>
                <a:spcPct val="0"/>
              </a:spcBef>
              <a:spcAft>
                <a:spcPct val="0"/>
              </a:spcAft>
              <a:defRPr sz="1600">
                <a:solidFill>
                  <a:srgbClr val="FC0128"/>
                </a:solidFill>
                <a:latin typeface="Arial" panose="020B0604020202020204" pitchFamily="34" charset="0"/>
              </a:defRPr>
            </a:lvl7pPr>
            <a:lvl8pPr marL="3483718" indent="-232356" defTabSz="959866" eaLnBrk="0" fontAlgn="base" hangingPunct="0">
              <a:spcBef>
                <a:spcPct val="0"/>
              </a:spcBef>
              <a:spcAft>
                <a:spcPct val="0"/>
              </a:spcAft>
              <a:defRPr sz="1600">
                <a:solidFill>
                  <a:srgbClr val="FC0128"/>
                </a:solidFill>
                <a:latin typeface="Arial" panose="020B0604020202020204" pitchFamily="34" charset="0"/>
              </a:defRPr>
            </a:lvl8pPr>
            <a:lvl9pPr marL="3945222" indent="-232356" defTabSz="959866"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fld id="{A4F46E48-4D72-4C52-959E-05FD042F90A7}" type="slidenum">
              <a:rPr lang="en-US" altLang="en-US" b="1"/>
              <a:pPr>
                <a:lnSpc>
                  <a:spcPct val="90000"/>
                </a:lnSpc>
              </a:pPr>
              <a:t>119</a:t>
            </a:fld>
            <a:endParaRPr lang="en-US" altLang="en-US" b="1"/>
          </a:p>
        </p:txBody>
      </p:sp>
      <p:sp>
        <p:nvSpPr>
          <p:cNvPr id="238595" name="Rectangle 2"/>
          <p:cNvSpPr>
            <a:spLocks noGrp="1" noRot="1" noChangeAspect="1" noChangeArrowheads="1" noTextEdit="1"/>
          </p:cNvSpPr>
          <p:nvPr>
            <p:ph type="sldImg"/>
          </p:nvPr>
        </p:nvSpPr>
        <p:spPr>
          <a:xfrm>
            <a:off x="-306388" y="193675"/>
            <a:ext cx="7856538" cy="4419600"/>
          </a:xfrm>
          <a:ln cap="flat"/>
        </p:spPr>
      </p:sp>
      <p:sp>
        <p:nvSpPr>
          <p:cNvPr id="238596" name="Rectangle 3"/>
          <p:cNvSpPr>
            <a:spLocks noGrp="1" noChangeArrowheads="1"/>
          </p:cNvSpPr>
          <p:nvPr>
            <p:ph type="body" idx="1"/>
          </p:nvPr>
        </p:nvSpPr>
        <p:spPr bwMode="auto">
          <a:xfrm>
            <a:off x="746126" y="4573959"/>
            <a:ext cx="6099175" cy="452069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104" tIns="39723" rIns="81104" bIns="39723"/>
          <a:lstStyle/>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a:p>
            <a:pPr defTabSz="812440"/>
            <a:r>
              <a:rPr lang="en-US" altLang="en-US" sz="20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8207107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xfrm>
            <a:off x="641350" y="1162050"/>
            <a:ext cx="5575300" cy="3136900"/>
          </a:xfrm>
          <a:ln cap="flat"/>
        </p:spPr>
      </p:sp>
      <p:sp>
        <p:nvSpPr>
          <p:cNvPr id="240643" name="Rectangle 3"/>
          <p:cNvSpPr>
            <a:spLocks noGrp="1" noChangeArrowheads="1"/>
          </p:cNvSpPr>
          <p:nvPr>
            <p:ph type="body" idx="1"/>
          </p:nvPr>
        </p:nvSpPr>
        <p:spPr bwMode="auto">
          <a:xfrm>
            <a:off x="744538" y="4575574"/>
            <a:ext cx="6100762" cy="45223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068" tIns="39704" rIns="81068" bIns="39704"/>
          <a:lstStyle/>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6635383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641350" y="1162050"/>
            <a:ext cx="5575300" cy="3136900"/>
          </a:xfrm>
          <a:ln cap="flat"/>
        </p:spPr>
      </p:sp>
      <p:sp>
        <p:nvSpPr>
          <p:cNvPr id="242691" name="Rectangle 3"/>
          <p:cNvSpPr>
            <a:spLocks noGrp="1" noChangeArrowheads="1"/>
          </p:cNvSpPr>
          <p:nvPr>
            <p:ph type="body" idx="1"/>
          </p:nvPr>
        </p:nvSpPr>
        <p:spPr bwMode="auto">
          <a:xfrm>
            <a:off x="744538" y="4575574"/>
            <a:ext cx="6100762" cy="45223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068" tIns="39704" rIns="81068" bIns="39704"/>
          <a:lstStyle/>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a:p>
            <a:pPr defTabSz="807633"/>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99974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Rot="1" noChangeAspect="1" noChangeArrowheads="1" noTextEdit="1"/>
          </p:cNvSpPr>
          <p:nvPr>
            <p:ph type="sldImg"/>
          </p:nvPr>
        </p:nvSpPr>
        <p:spPr>
          <a:xfrm>
            <a:off x="641350" y="1162050"/>
            <a:ext cx="5575300" cy="3136900"/>
          </a:xfrm>
          <a:solidFill>
            <a:srgbClr val="FFFFFF"/>
          </a:solidFill>
          <a:ln/>
        </p:spPr>
      </p:sp>
      <p:sp>
        <p:nvSpPr>
          <p:cNvPr id="31747" name="Rectangle 1027"/>
          <p:cNvSpPr>
            <a:spLocks noGrp="1" noChangeArrowheads="1"/>
          </p:cNvSpPr>
          <p:nvPr>
            <p:ph type="body" idx="1"/>
          </p:nvPr>
        </p:nvSpPr>
        <p:spPr bwMode="auto">
          <a:xfrm>
            <a:off x="850901" y="4546521"/>
            <a:ext cx="5651500"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38014502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txBox="1">
            <a:spLocks noGrp="1" noChangeArrowheads="1"/>
          </p:cNvSpPr>
          <p:nvPr/>
        </p:nvSpPr>
        <p:spPr bwMode="auto">
          <a:xfrm>
            <a:off x="4043364" y="9097884"/>
            <a:ext cx="3089275" cy="477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916" tIns="0" rIns="19916" bIns="0" anchor="b"/>
          <a:lstStyle>
            <a:lvl1pPr defTabSz="946150">
              <a:defRPr sz="1600" b="1">
                <a:solidFill>
                  <a:srgbClr val="FC0128"/>
                </a:solidFill>
                <a:latin typeface="Arial" panose="020B0604020202020204" pitchFamily="34" charset="0"/>
              </a:defRPr>
            </a:lvl1pPr>
            <a:lvl2pPr marL="742950" indent="-285750" defTabSz="946150">
              <a:defRPr sz="1600" b="1">
                <a:solidFill>
                  <a:srgbClr val="FC0128"/>
                </a:solidFill>
                <a:latin typeface="Arial" panose="020B0604020202020204" pitchFamily="34" charset="0"/>
              </a:defRPr>
            </a:lvl2pPr>
            <a:lvl3pPr marL="1143000" indent="-228600" defTabSz="946150">
              <a:defRPr sz="1600" b="1">
                <a:solidFill>
                  <a:srgbClr val="FC0128"/>
                </a:solidFill>
                <a:latin typeface="Arial" panose="020B0604020202020204" pitchFamily="34" charset="0"/>
              </a:defRPr>
            </a:lvl3pPr>
            <a:lvl4pPr marL="1600200" indent="-228600" defTabSz="946150">
              <a:defRPr sz="1600" b="1">
                <a:solidFill>
                  <a:srgbClr val="FC0128"/>
                </a:solidFill>
                <a:latin typeface="Arial" panose="020B0604020202020204" pitchFamily="34" charset="0"/>
              </a:defRPr>
            </a:lvl4pPr>
            <a:lvl5pPr marL="2057400" indent="-228600" defTabSz="946150">
              <a:defRPr sz="1600" b="1">
                <a:solidFill>
                  <a:srgbClr val="FC0128"/>
                </a:solidFill>
                <a:latin typeface="Arial" panose="020B0604020202020204" pitchFamily="34" charset="0"/>
              </a:defRPr>
            </a:lvl5pPr>
            <a:lvl6pPr marL="2514600" indent="-228600" defTabSz="946150" eaLnBrk="0" fontAlgn="base" hangingPunct="0">
              <a:spcBef>
                <a:spcPct val="0"/>
              </a:spcBef>
              <a:spcAft>
                <a:spcPct val="0"/>
              </a:spcAft>
              <a:defRPr sz="1600" b="1">
                <a:solidFill>
                  <a:srgbClr val="FC0128"/>
                </a:solidFill>
                <a:latin typeface="Arial" panose="020B0604020202020204" pitchFamily="34" charset="0"/>
              </a:defRPr>
            </a:lvl6pPr>
            <a:lvl7pPr marL="2971800" indent="-228600" defTabSz="946150" eaLnBrk="0" fontAlgn="base" hangingPunct="0">
              <a:spcBef>
                <a:spcPct val="0"/>
              </a:spcBef>
              <a:spcAft>
                <a:spcPct val="0"/>
              </a:spcAft>
              <a:defRPr sz="1600" b="1">
                <a:solidFill>
                  <a:srgbClr val="FC0128"/>
                </a:solidFill>
                <a:latin typeface="Arial" panose="020B0604020202020204" pitchFamily="34" charset="0"/>
              </a:defRPr>
            </a:lvl7pPr>
            <a:lvl8pPr marL="3429000" indent="-228600" defTabSz="946150" eaLnBrk="0" fontAlgn="base" hangingPunct="0">
              <a:spcBef>
                <a:spcPct val="0"/>
              </a:spcBef>
              <a:spcAft>
                <a:spcPct val="0"/>
              </a:spcAft>
              <a:defRPr sz="1600" b="1">
                <a:solidFill>
                  <a:srgbClr val="FC0128"/>
                </a:solidFill>
                <a:latin typeface="Arial" panose="020B0604020202020204" pitchFamily="34" charset="0"/>
              </a:defRPr>
            </a:lvl8pPr>
            <a:lvl9pPr marL="3886200" indent="-228600" defTabSz="946150" eaLnBrk="0" fontAlgn="base" hangingPunct="0">
              <a:spcBef>
                <a:spcPct val="0"/>
              </a:spcBef>
              <a:spcAft>
                <a:spcPct val="0"/>
              </a:spcAft>
              <a:defRPr sz="1600" b="1">
                <a:solidFill>
                  <a:srgbClr val="FC0128"/>
                </a:solidFill>
                <a:latin typeface="Arial" panose="020B0604020202020204" pitchFamily="34" charset="0"/>
              </a:defRPr>
            </a:lvl9pPr>
          </a:lstStyle>
          <a:p>
            <a:pPr algn="r"/>
            <a:fld id="{12C15520-E124-4E94-A651-68C06D504DF0}" type="slidenum">
              <a:rPr lang="en-US" altLang="en-US" sz="1000" i="1">
                <a:solidFill>
                  <a:schemeClr val="tx1"/>
                </a:solidFill>
                <a:latin typeface="Times New Roman" panose="02020603050405020304" pitchFamily="18" charset="0"/>
              </a:rPr>
              <a:pPr algn="r"/>
              <a:t>122</a:t>
            </a:fld>
            <a:endParaRPr lang="en-US" altLang="en-US" sz="1000" i="1">
              <a:solidFill>
                <a:schemeClr val="tx1"/>
              </a:solidFill>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xfrm>
            <a:off x="-311150" y="195263"/>
            <a:ext cx="7813675" cy="4395787"/>
          </a:xfrm>
          <a:solidFill>
            <a:srgbClr val="FFFFFF"/>
          </a:solidFill>
          <a:ln/>
        </p:spPr>
      </p:sp>
      <p:sp>
        <p:nvSpPr>
          <p:cNvPr id="68612" name="Rectangle 3"/>
          <p:cNvSpPr>
            <a:spLocks noGrp="1" noChangeArrowheads="1"/>
          </p:cNvSpPr>
          <p:nvPr>
            <p:ph type="body" idx="1"/>
          </p:nvPr>
        </p:nvSpPr>
        <p:spPr bwMode="auto">
          <a:xfrm>
            <a:off x="935038" y="4565890"/>
            <a:ext cx="5211762" cy="432863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4098" tIns="47049" rIns="94098" bIns="47049"/>
          <a:lstStyle/>
          <a:p>
            <a:pPr defTabSz="955058">
              <a:spcBef>
                <a:spcPct val="0"/>
              </a:spcBef>
            </a:pPr>
            <a:endParaRPr lang="en-US" altLang="en-US" sz="2800">
              <a:latin typeface="Times New Roman" panose="02020603050405020304" pitchFamily="18" charset="0"/>
            </a:endParaRPr>
          </a:p>
        </p:txBody>
      </p:sp>
    </p:spTree>
    <p:extLst>
      <p:ext uri="{BB962C8B-B14F-4D97-AF65-F5344CB8AC3E}">
        <p14:creationId xmlns:p14="http://schemas.microsoft.com/office/powerpoint/2010/main" val="35931304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txBox="1">
            <a:spLocks noGrp="1" noChangeArrowheads="1"/>
          </p:cNvSpPr>
          <p:nvPr/>
        </p:nvSpPr>
        <p:spPr bwMode="auto">
          <a:xfrm>
            <a:off x="4043364" y="9097884"/>
            <a:ext cx="3089275" cy="477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916" tIns="0" rIns="19916" bIns="0" anchor="b"/>
          <a:lstStyle>
            <a:lvl1pPr defTabSz="946150">
              <a:defRPr sz="1600" b="1">
                <a:solidFill>
                  <a:srgbClr val="FC0128"/>
                </a:solidFill>
                <a:latin typeface="Arial" panose="020B0604020202020204" pitchFamily="34" charset="0"/>
              </a:defRPr>
            </a:lvl1pPr>
            <a:lvl2pPr marL="742950" indent="-285750" defTabSz="946150">
              <a:defRPr sz="1600" b="1">
                <a:solidFill>
                  <a:srgbClr val="FC0128"/>
                </a:solidFill>
                <a:latin typeface="Arial" panose="020B0604020202020204" pitchFamily="34" charset="0"/>
              </a:defRPr>
            </a:lvl2pPr>
            <a:lvl3pPr marL="1143000" indent="-228600" defTabSz="946150">
              <a:defRPr sz="1600" b="1">
                <a:solidFill>
                  <a:srgbClr val="FC0128"/>
                </a:solidFill>
                <a:latin typeface="Arial" panose="020B0604020202020204" pitchFamily="34" charset="0"/>
              </a:defRPr>
            </a:lvl3pPr>
            <a:lvl4pPr marL="1600200" indent="-228600" defTabSz="946150">
              <a:defRPr sz="1600" b="1">
                <a:solidFill>
                  <a:srgbClr val="FC0128"/>
                </a:solidFill>
                <a:latin typeface="Arial" panose="020B0604020202020204" pitchFamily="34" charset="0"/>
              </a:defRPr>
            </a:lvl4pPr>
            <a:lvl5pPr marL="2057400" indent="-228600" defTabSz="946150">
              <a:defRPr sz="1600" b="1">
                <a:solidFill>
                  <a:srgbClr val="FC0128"/>
                </a:solidFill>
                <a:latin typeface="Arial" panose="020B0604020202020204" pitchFamily="34" charset="0"/>
              </a:defRPr>
            </a:lvl5pPr>
            <a:lvl6pPr marL="2514600" indent="-228600" defTabSz="946150" eaLnBrk="0" fontAlgn="base" hangingPunct="0">
              <a:spcBef>
                <a:spcPct val="0"/>
              </a:spcBef>
              <a:spcAft>
                <a:spcPct val="0"/>
              </a:spcAft>
              <a:defRPr sz="1600" b="1">
                <a:solidFill>
                  <a:srgbClr val="FC0128"/>
                </a:solidFill>
                <a:latin typeface="Arial" panose="020B0604020202020204" pitchFamily="34" charset="0"/>
              </a:defRPr>
            </a:lvl6pPr>
            <a:lvl7pPr marL="2971800" indent="-228600" defTabSz="946150" eaLnBrk="0" fontAlgn="base" hangingPunct="0">
              <a:spcBef>
                <a:spcPct val="0"/>
              </a:spcBef>
              <a:spcAft>
                <a:spcPct val="0"/>
              </a:spcAft>
              <a:defRPr sz="1600" b="1">
                <a:solidFill>
                  <a:srgbClr val="FC0128"/>
                </a:solidFill>
                <a:latin typeface="Arial" panose="020B0604020202020204" pitchFamily="34" charset="0"/>
              </a:defRPr>
            </a:lvl7pPr>
            <a:lvl8pPr marL="3429000" indent="-228600" defTabSz="946150" eaLnBrk="0" fontAlgn="base" hangingPunct="0">
              <a:spcBef>
                <a:spcPct val="0"/>
              </a:spcBef>
              <a:spcAft>
                <a:spcPct val="0"/>
              </a:spcAft>
              <a:defRPr sz="1600" b="1">
                <a:solidFill>
                  <a:srgbClr val="FC0128"/>
                </a:solidFill>
                <a:latin typeface="Arial" panose="020B0604020202020204" pitchFamily="34" charset="0"/>
              </a:defRPr>
            </a:lvl8pPr>
            <a:lvl9pPr marL="3886200" indent="-228600" defTabSz="946150" eaLnBrk="0" fontAlgn="base" hangingPunct="0">
              <a:spcBef>
                <a:spcPct val="0"/>
              </a:spcBef>
              <a:spcAft>
                <a:spcPct val="0"/>
              </a:spcAft>
              <a:defRPr sz="1600" b="1">
                <a:solidFill>
                  <a:srgbClr val="FC0128"/>
                </a:solidFill>
                <a:latin typeface="Arial" panose="020B0604020202020204" pitchFamily="34" charset="0"/>
              </a:defRPr>
            </a:lvl9pPr>
          </a:lstStyle>
          <a:p>
            <a:pPr algn="r"/>
            <a:fld id="{714A417A-F184-4775-8C96-4ABCA90B1C09}" type="slidenum">
              <a:rPr lang="en-US" altLang="en-US" sz="1000" i="1">
                <a:solidFill>
                  <a:schemeClr val="tx1"/>
                </a:solidFill>
                <a:latin typeface="Times New Roman" panose="02020603050405020304" pitchFamily="18" charset="0"/>
              </a:rPr>
              <a:pPr algn="r"/>
              <a:t>123</a:t>
            </a:fld>
            <a:endParaRPr lang="en-US" altLang="en-US" sz="1000" i="1">
              <a:solidFill>
                <a:schemeClr val="tx1"/>
              </a:solidFill>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xfrm>
            <a:off x="-311150" y="195263"/>
            <a:ext cx="7813675" cy="4395787"/>
          </a:xfrm>
          <a:solidFill>
            <a:srgbClr val="FFFFFF"/>
          </a:solidFill>
          <a:ln/>
        </p:spPr>
      </p:sp>
      <p:sp>
        <p:nvSpPr>
          <p:cNvPr id="70660" name="Rectangle 3"/>
          <p:cNvSpPr>
            <a:spLocks noGrp="1" noChangeArrowheads="1"/>
          </p:cNvSpPr>
          <p:nvPr>
            <p:ph type="body" idx="1"/>
          </p:nvPr>
        </p:nvSpPr>
        <p:spPr bwMode="auto">
          <a:xfrm>
            <a:off x="935038" y="4565890"/>
            <a:ext cx="5211762" cy="432863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4098" tIns="47049" rIns="94098" bIns="47049"/>
          <a:lstStyle/>
          <a:p>
            <a:pPr defTabSz="955058">
              <a:spcBef>
                <a:spcPct val="0"/>
              </a:spcBef>
            </a:pPr>
            <a:endParaRPr lang="en-US" altLang="en-US" sz="2800">
              <a:latin typeface="Times New Roman" panose="02020603050405020304" pitchFamily="18" charset="0"/>
            </a:endParaRPr>
          </a:p>
        </p:txBody>
      </p:sp>
    </p:spTree>
    <p:extLst>
      <p:ext uri="{BB962C8B-B14F-4D97-AF65-F5344CB8AC3E}">
        <p14:creationId xmlns:p14="http://schemas.microsoft.com/office/powerpoint/2010/main" val="30981651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304800" y="192088"/>
            <a:ext cx="7858125" cy="4421187"/>
          </a:xfrm>
          <a:ln cap="flat"/>
        </p:spPr>
      </p:sp>
      <p:sp>
        <p:nvSpPr>
          <p:cNvPr id="244739" name="Rectangle 3"/>
          <p:cNvSpPr>
            <a:spLocks noGrp="1" noChangeArrowheads="1"/>
          </p:cNvSpPr>
          <p:nvPr>
            <p:ph type="body" idx="1"/>
          </p:nvPr>
        </p:nvSpPr>
        <p:spPr bwMode="auto">
          <a:xfrm>
            <a:off x="627063" y="4586871"/>
            <a:ext cx="5878512"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5182" tIns="47593" rIns="95182" bIns="47593"/>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900733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1026"/>
          <p:cNvSpPr>
            <a:spLocks noGrp="1" noRot="1" noChangeAspect="1" noChangeArrowheads="1" noTextEdit="1"/>
          </p:cNvSpPr>
          <p:nvPr>
            <p:ph type="sldImg"/>
          </p:nvPr>
        </p:nvSpPr>
        <p:spPr>
          <a:xfrm>
            <a:off x="641350" y="1162050"/>
            <a:ext cx="5575300" cy="3136900"/>
          </a:xfrm>
          <a:ln cap="flat"/>
        </p:spPr>
      </p:sp>
      <p:sp>
        <p:nvSpPr>
          <p:cNvPr id="246787" name="Rectangle 1027"/>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8625294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xfrm>
            <a:off x="641350" y="1162050"/>
            <a:ext cx="5575300" cy="3136900"/>
          </a:xfrm>
          <a:ln cap="flat"/>
        </p:spPr>
      </p:sp>
      <p:sp>
        <p:nvSpPr>
          <p:cNvPr id="248835"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7305122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641350" y="1162050"/>
            <a:ext cx="5575300" cy="3136900"/>
          </a:xfrm>
          <a:ln cap="flat"/>
        </p:spPr>
      </p:sp>
      <p:sp>
        <p:nvSpPr>
          <p:cNvPr id="250883" name="Rectangle 3"/>
          <p:cNvSpPr>
            <a:spLocks noChangeArrowheads="1"/>
          </p:cNvSpPr>
          <p:nvPr/>
        </p:nvSpPr>
        <p:spPr bwMode="auto">
          <a:xfrm>
            <a:off x="549276" y="4840262"/>
            <a:ext cx="6075363" cy="4986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498" tIns="49576" rIns="97498" bIns="49576">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1445511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ChangeArrowheads="1" noTextEdit="1"/>
          </p:cNvSpPr>
          <p:nvPr>
            <p:ph type="sldImg"/>
          </p:nvPr>
        </p:nvSpPr>
        <p:spPr>
          <a:xfrm>
            <a:off x="641350" y="1162050"/>
            <a:ext cx="5575300" cy="3136900"/>
          </a:xfrm>
          <a:ln cap="flat"/>
        </p:spPr>
      </p:sp>
      <p:sp>
        <p:nvSpPr>
          <p:cNvPr id="252931" name="Rectangle 3"/>
          <p:cNvSpPr>
            <a:spLocks noChangeArrowheads="1"/>
          </p:cNvSpPr>
          <p:nvPr/>
        </p:nvSpPr>
        <p:spPr bwMode="auto">
          <a:xfrm>
            <a:off x="701676" y="4753108"/>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8158830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xfrm>
            <a:off x="641350" y="1162050"/>
            <a:ext cx="5575300" cy="3136900"/>
          </a:xfrm>
          <a:ln cap="flat"/>
        </p:spPr>
      </p:sp>
      <p:sp>
        <p:nvSpPr>
          <p:cNvPr id="254979" name="Rectangle 3"/>
          <p:cNvSpPr>
            <a:spLocks noChangeArrowheads="1"/>
          </p:cNvSpPr>
          <p:nvPr/>
        </p:nvSpPr>
        <p:spPr bwMode="auto">
          <a:xfrm>
            <a:off x="769939" y="4775704"/>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548295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33795" name="Rectangle 3"/>
          <p:cNvSpPr>
            <a:spLocks noGrp="1" noChangeArrowheads="1"/>
          </p:cNvSpPr>
          <p:nvPr>
            <p:ph type="body" idx="1"/>
          </p:nvPr>
        </p:nvSpPr>
        <p:spPr bwMode="auto">
          <a:xfrm>
            <a:off x="620713" y="4546521"/>
            <a:ext cx="58816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161569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35843" name="Rectangle 3"/>
          <p:cNvSpPr>
            <a:spLocks noGrp="1" noChangeArrowheads="1"/>
          </p:cNvSpPr>
          <p:nvPr>
            <p:ph type="body" idx="1"/>
          </p:nvPr>
        </p:nvSpPr>
        <p:spPr bwMode="auto">
          <a:xfrm>
            <a:off x="696913" y="4546521"/>
            <a:ext cx="5649912"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327002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37891"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42678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39939"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677527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41987"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05382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44035" name="Rectangle 3"/>
          <p:cNvSpPr>
            <a:spLocks noGrp="1" noChangeArrowheads="1"/>
          </p:cNvSpPr>
          <p:nvPr>
            <p:ph type="body" idx="1"/>
          </p:nvPr>
        </p:nvSpPr>
        <p:spPr bwMode="auto">
          <a:xfrm>
            <a:off x="696913" y="4546521"/>
            <a:ext cx="5649912"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335810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311150" y="195263"/>
            <a:ext cx="7778750" cy="4376737"/>
          </a:xfrm>
          <a:ln cap="flat"/>
        </p:spPr>
      </p:sp>
      <p:sp>
        <p:nvSpPr>
          <p:cNvPr id="46083"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66806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xfrm>
            <a:off x="641350" y="1162050"/>
            <a:ext cx="5575300" cy="3136900"/>
          </a:xfrm>
          <a:ln/>
        </p:spPr>
      </p:sp>
      <p:sp>
        <p:nvSpPr>
          <p:cNvPr id="11267" name="Rectangle 4"/>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a:p>
            <a:pPr defTabSz="80282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970807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249238" y="192088"/>
            <a:ext cx="7653338" cy="4305300"/>
          </a:xfrm>
          <a:ln cap="flat"/>
        </p:spPr>
      </p:sp>
      <p:sp>
        <p:nvSpPr>
          <p:cNvPr id="55299" name="Rectangle 3"/>
          <p:cNvSpPr>
            <a:spLocks noGrp="1" noChangeArrowheads="1"/>
          </p:cNvSpPr>
          <p:nvPr>
            <p:ph type="body" idx="1"/>
          </p:nvPr>
        </p:nvSpPr>
        <p:spPr bwMode="auto">
          <a:xfrm>
            <a:off x="928688" y="4471988"/>
            <a:ext cx="5730875" cy="4241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758" tIns="46383" rIns="92758" bIns="46383"/>
          <a:lstStyle/>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a:p>
            <a:r>
              <a:rPr lang="en-US" altLang="en-US" sz="1700" b="1">
                <a:latin typeface="Arial" panose="020B0604020202020204" pitchFamily="34" charset="0"/>
              </a:rPr>
              <a:t>____________________________________________</a:t>
            </a:r>
          </a:p>
        </p:txBody>
      </p:sp>
    </p:spTree>
    <p:extLst>
      <p:ext uri="{BB962C8B-B14F-4D97-AF65-F5344CB8AC3E}">
        <p14:creationId xmlns:p14="http://schemas.microsoft.com/office/powerpoint/2010/main" val="406520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41350" y="1162050"/>
            <a:ext cx="5575300" cy="3136900"/>
          </a:xfrm>
          <a:ln/>
        </p:spPr>
      </p:sp>
      <p:sp>
        <p:nvSpPr>
          <p:cNvPr id="50179"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381950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52227"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241127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54275"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195018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311150" y="195263"/>
            <a:ext cx="7778750" cy="4376737"/>
          </a:xfrm>
          <a:ln cap="flat"/>
        </p:spPr>
      </p:sp>
      <p:sp>
        <p:nvSpPr>
          <p:cNvPr id="56323" name="Rectangle 3"/>
          <p:cNvSpPr>
            <a:spLocks noGrp="1" noChangeArrowheads="1"/>
          </p:cNvSpPr>
          <p:nvPr>
            <p:ph type="body" idx="1"/>
          </p:nvPr>
        </p:nvSpPr>
        <p:spPr bwMode="auto">
          <a:xfrm>
            <a:off x="928688" y="4546521"/>
            <a:ext cx="5730875"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434333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11150" y="195263"/>
            <a:ext cx="7778750" cy="4376737"/>
          </a:xfrm>
          <a:ln cap="flat"/>
        </p:spPr>
      </p:sp>
      <p:sp>
        <p:nvSpPr>
          <p:cNvPr id="58371" name="Rectangle 3"/>
          <p:cNvSpPr>
            <a:spLocks noGrp="1" noChangeArrowheads="1"/>
          </p:cNvSpPr>
          <p:nvPr>
            <p:ph type="body" idx="1"/>
          </p:nvPr>
        </p:nvSpPr>
        <p:spPr bwMode="auto">
          <a:xfrm>
            <a:off x="620714" y="4546521"/>
            <a:ext cx="5959475"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067023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60419" name="Rectangle 3"/>
          <p:cNvSpPr>
            <a:spLocks noGrp="1" noChangeArrowheads="1"/>
          </p:cNvSpPr>
          <p:nvPr>
            <p:ph type="body" idx="1"/>
          </p:nvPr>
        </p:nvSpPr>
        <p:spPr bwMode="auto">
          <a:xfrm>
            <a:off x="620713" y="4546521"/>
            <a:ext cx="58054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768896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641350" y="1162050"/>
            <a:ext cx="5575300" cy="3136900"/>
          </a:xfrm>
          <a:ln/>
        </p:spPr>
      </p:sp>
      <p:sp>
        <p:nvSpPr>
          <p:cNvPr id="62467"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939000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641350" y="1162050"/>
            <a:ext cx="5575300" cy="3136900"/>
          </a:xfrm>
          <a:ln/>
        </p:spPr>
      </p:sp>
      <p:sp>
        <p:nvSpPr>
          <p:cNvPr id="64515"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273364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641350" y="1162050"/>
            <a:ext cx="5575300" cy="3136900"/>
          </a:xfrm>
          <a:ln/>
        </p:spPr>
      </p:sp>
      <p:sp>
        <p:nvSpPr>
          <p:cNvPr id="66563" name="Rectangle 3"/>
          <p:cNvSpPr>
            <a:spLocks noGrp="1" noChangeArrowheads="1"/>
          </p:cNvSpPr>
          <p:nvPr>
            <p:ph type="body" idx="1"/>
          </p:nvPr>
        </p:nvSpPr>
        <p:spPr bwMode="auto">
          <a:xfrm>
            <a:off x="696913" y="4546521"/>
            <a:ext cx="58054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342034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641350" y="1162050"/>
            <a:ext cx="5575300" cy="3136900"/>
          </a:xfrm>
          <a:ln/>
        </p:spPr>
      </p:sp>
      <p:sp>
        <p:nvSpPr>
          <p:cNvPr id="13315" name="Rectangle 3"/>
          <p:cNvSpPr>
            <a:spLocks noGrp="1" noChangeArrowheads="1"/>
          </p:cNvSpPr>
          <p:nvPr>
            <p:ph type="body" idx="1"/>
          </p:nvPr>
        </p:nvSpPr>
        <p:spPr bwMode="auto">
          <a:xfrm>
            <a:off x="709613" y="4531995"/>
            <a:ext cx="5676900" cy="428990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09" tIns="46759" rIns="93509" bIns="46759"/>
          <a:lstStyle/>
          <a:p>
            <a:pPr>
              <a:lnSpc>
                <a:spcPct val="80000"/>
              </a:lnSpc>
            </a:pPr>
            <a:endParaRPr lang="en-US" altLang="en-US" sz="900">
              <a:latin typeface="Arial" panose="020B0604020202020204" pitchFamily="34" charset="0"/>
            </a:endParaRP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r>
              <a:rPr lang="en-US" altLang="en-US" sz="1500" b="1">
                <a:latin typeface="Arial" panose="020B0604020202020204" pitchFamily="34" charset="0"/>
              </a:rPr>
              <a:t>____________________________________________</a:t>
            </a:r>
          </a:p>
          <a:p>
            <a:pPr>
              <a:lnSpc>
                <a:spcPct val="80000"/>
              </a:lnSpc>
            </a:pPr>
            <a:endParaRPr lang="en-US" altLang="en-US" sz="900">
              <a:latin typeface="Arial" panose="020B0604020202020204" pitchFamily="34" charset="0"/>
            </a:endParaRPr>
          </a:p>
        </p:txBody>
      </p:sp>
    </p:spTree>
    <p:extLst>
      <p:ext uri="{BB962C8B-B14F-4D97-AF65-F5344CB8AC3E}">
        <p14:creationId xmlns:p14="http://schemas.microsoft.com/office/powerpoint/2010/main" val="783453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311150" y="195263"/>
            <a:ext cx="7778750" cy="4376737"/>
          </a:xfrm>
          <a:solidFill>
            <a:srgbClr val="FFFFFF"/>
          </a:solidFill>
          <a:ln cap="flat"/>
        </p:spPr>
      </p:sp>
      <p:sp>
        <p:nvSpPr>
          <p:cNvPr id="68611" name="Rectangle 3"/>
          <p:cNvSpPr>
            <a:spLocks noGrp="1" noChangeArrowheads="1"/>
          </p:cNvSpPr>
          <p:nvPr>
            <p:ph type="body" idx="1"/>
          </p:nvPr>
        </p:nvSpPr>
        <p:spPr bwMode="auto">
          <a:xfrm>
            <a:off x="946150" y="4530382"/>
            <a:ext cx="5441950" cy="429312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4131" tIns="46242" rIns="94131" bIns="46242"/>
          <a:lstStyle/>
          <a:p>
            <a:pPr defTabSz="935829">
              <a:spcBef>
                <a:spcPct val="0"/>
              </a:spcBef>
            </a:pPr>
            <a:r>
              <a:rPr lang="en-US" altLang="en-US" sz="2500" dirty="0">
                <a:latin typeface="Times New Roman" panose="02020603050405020304" pitchFamily="18" charset="0"/>
              </a:rPr>
              <a:t>__________________________________________________________________</a:t>
            </a:r>
          </a:p>
          <a:p>
            <a:pPr defTabSz="935829">
              <a:spcBef>
                <a:spcPct val="0"/>
              </a:spcBef>
            </a:pPr>
            <a:r>
              <a:rPr lang="en-US" altLang="en-US" sz="2500" dirty="0">
                <a:latin typeface="Times New Roman" panose="02020603050405020304" pitchFamily="18" charset="0"/>
              </a:rPr>
              <a:t>__________________________________________________________________</a:t>
            </a:r>
          </a:p>
          <a:p>
            <a:pPr defTabSz="935829">
              <a:spcBef>
                <a:spcPct val="0"/>
              </a:spcBef>
            </a:pPr>
            <a:r>
              <a:rPr lang="en-US" altLang="en-US" sz="2500" dirty="0">
                <a:latin typeface="Times New Roman" panose="02020603050405020304" pitchFamily="18" charset="0"/>
              </a:rPr>
              <a:t>__________________________________________________________________</a:t>
            </a:r>
          </a:p>
          <a:p>
            <a:pPr defTabSz="935829">
              <a:spcBef>
                <a:spcPct val="0"/>
              </a:spcBef>
            </a:pPr>
            <a:r>
              <a:rPr lang="en-US" altLang="en-US" sz="2500" dirty="0">
                <a:latin typeface="Times New Roman" panose="02020603050405020304" pitchFamily="18" charset="0"/>
              </a:rPr>
              <a:t>_________________________________</a:t>
            </a:r>
          </a:p>
          <a:p>
            <a:pPr defTabSz="935829">
              <a:spcBef>
                <a:spcPct val="0"/>
              </a:spcBef>
            </a:pPr>
            <a:r>
              <a:rPr lang="en-US" altLang="en-US" sz="2500" dirty="0">
                <a:latin typeface="Times New Roman" panose="02020603050405020304" pitchFamily="18" charset="0"/>
              </a:rPr>
              <a:t>_________________________________</a:t>
            </a:r>
          </a:p>
          <a:p>
            <a:pPr defTabSz="935829">
              <a:spcBef>
                <a:spcPct val="0"/>
              </a:spcBef>
            </a:pPr>
            <a:r>
              <a:rPr lang="en-US" altLang="en-US" sz="2500" dirty="0">
                <a:latin typeface="Times New Roman" panose="02020603050405020304" pitchFamily="18" charset="0"/>
              </a:rPr>
              <a:t>___________________________________________________________________________________________________</a:t>
            </a:r>
          </a:p>
        </p:txBody>
      </p:sp>
    </p:spTree>
    <p:extLst>
      <p:ext uri="{BB962C8B-B14F-4D97-AF65-F5344CB8AC3E}">
        <p14:creationId xmlns:p14="http://schemas.microsoft.com/office/powerpoint/2010/main" val="1412852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70659" name="Rectangle 3"/>
          <p:cNvSpPr>
            <a:spLocks noGrp="1" noChangeArrowheads="1"/>
          </p:cNvSpPr>
          <p:nvPr>
            <p:ph type="body" idx="1"/>
          </p:nvPr>
        </p:nvSpPr>
        <p:spPr bwMode="auto">
          <a:xfrm>
            <a:off x="774701" y="4541679"/>
            <a:ext cx="5794375" cy="430765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27" tIns="46768" rIns="93527" bIns="46768"/>
          <a:lstStyle/>
          <a:p>
            <a:pPr>
              <a:lnSpc>
                <a:spcPct val="100000"/>
              </a:lnSpc>
              <a:spcBef>
                <a:spcPct val="0"/>
              </a:spcBef>
            </a:pPr>
            <a:r>
              <a:rPr lang="en-US" altLang="en-US" sz="2500">
                <a:latin typeface="Times New Roman" panose="02020603050405020304" pitchFamily="18" charset="0"/>
              </a:rPr>
              <a:t>________________________________________________________________________</a:t>
            </a:r>
          </a:p>
          <a:p>
            <a:pPr>
              <a:lnSpc>
                <a:spcPct val="100000"/>
              </a:lnSpc>
              <a:spcBef>
                <a:spcPct val="0"/>
              </a:spcBef>
            </a:pPr>
            <a:r>
              <a:rPr lang="en-US" altLang="en-US" sz="2500">
                <a:latin typeface="Times New Roman" panose="02020603050405020304" pitchFamily="18" charset="0"/>
              </a:rPr>
              <a:t>________________________________________________________________________</a:t>
            </a:r>
          </a:p>
          <a:p>
            <a:pPr>
              <a:lnSpc>
                <a:spcPct val="100000"/>
              </a:lnSpc>
              <a:spcBef>
                <a:spcPct val="0"/>
              </a:spcBef>
            </a:pPr>
            <a:r>
              <a:rPr lang="en-US" altLang="en-US" sz="2500">
                <a:latin typeface="Times New Roman" panose="02020603050405020304" pitchFamily="18" charset="0"/>
              </a:rPr>
              <a:t>________________________________________________________________________</a:t>
            </a:r>
          </a:p>
          <a:p>
            <a:pPr>
              <a:lnSpc>
                <a:spcPct val="100000"/>
              </a:lnSpc>
              <a:spcBef>
                <a:spcPct val="0"/>
              </a:spcBef>
            </a:pPr>
            <a:r>
              <a:rPr lang="en-US" altLang="en-US" sz="2500">
                <a:latin typeface="Times New Roman" panose="02020603050405020304" pitchFamily="18" charset="0"/>
              </a:rPr>
              <a:t>____________________________________</a:t>
            </a:r>
          </a:p>
          <a:p>
            <a:pPr>
              <a:lnSpc>
                <a:spcPct val="100000"/>
              </a:lnSpc>
              <a:spcBef>
                <a:spcPct val="0"/>
              </a:spcBef>
            </a:pPr>
            <a:r>
              <a:rPr lang="en-US" altLang="en-US" sz="2500">
                <a:latin typeface="Times New Roman" panose="02020603050405020304" pitchFamily="18" charset="0"/>
              </a:rPr>
              <a:t>____________________________________</a:t>
            </a:r>
          </a:p>
          <a:p>
            <a:pPr>
              <a:lnSpc>
                <a:spcPct val="100000"/>
              </a:lnSpc>
              <a:spcBef>
                <a:spcPct val="0"/>
              </a:spcBef>
            </a:pPr>
            <a:r>
              <a:rPr lang="en-US" altLang="en-US" sz="2500">
                <a:latin typeface="Times New Roman" panose="02020603050405020304" pitchFamily="18" charset="0"/>
              </a:rPr>
              <a:t>____________________________________________________________________________________________________________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373062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311150" y="195263"/>
            <a:ext cx="7778750" cy="4376737"/>
          </a:xfrm>
          <a:ln cap="flat"/>
        </p:spPr>
      </p:sp>
      <p:sp>
        <p:nvSpPr>
          <p:cNvPr id="72707"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98625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311150" y="195263"/>
            <a:ext cx="7778750" cy="4376737"/>
          </a:xfrm>
          <a:ln cap="flat"/>
        </p:spPr>
      </p:sp>
      <p:sp>
        <p:nvSpPr>
          <p:cNvPr id="74755" name="Rectangle 3"/>
          <p:cNvSpPr>
            <a:spLocks noChangeArrowheads="1"/>
          </p:cNvSpPr>
          <p:nvPr/>
        </p:nvSpPr>
        <p:spPr bwMode="auto">
          <a:xfrm>
            <a:off x="675383" y="4661112"/>
            <a:ext cx="5832672" cy="491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eaLnBrk="1">
              <a:lnSpc>
                <a:spcPct val="90000"/>
              </a:lnSpc>
            </a:pPr>
            <a:endParaRPr lang="en-US" altLang="en-US" sz="1800" b="1">
              <a:solidFill>
                <a:schemeClr val="tx1"/>
              </a:solidFill>
            </a:endParaRPr>
          </a:p>
        </p:txBody>
      </p:sp>
    </p:spTree>
    <p:extLst>
      <p:ext uri="{BB962C8B-B14F-4D97-AF65-F5344CB8AC3E}">
        <p14:creationId xmlns:p14="http://schemas.microsoft.com/office/powerpoint/2010/main" val="2561912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311150" y="195263"/>
            <a:ext cx="7778750" cy="4376737"/>
          </a:xfrm>
          <a:ln cap="flat"/>
        </p:spPr>
      </p:sp>
      <p:sp>
        <p:nvSpPr>
          <p:cNvPr id="76803" name="Rectangle 3"/>
          <p:cNvSpPr>
            <a:spLocks noChangeArrowheads="1"/>
          </p:cNvSpPr>
          <p:nvPr/>
        </p:nvSpPr>
        <p:spPr bwMode="auto">
          <a:xfrm>
            <a:off x="675383" y="4661112"/>
            <a:ext cx="5832672" cy="491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eaLnBrk="1">
              <a:lnSpc>
                <a:spcPct val="90000"/>
              </a:lnSpc>
            </a:pPr>
            <a:endParaRPr lang="en-US" altLang="en-US" sz="1800" b="1">
              <a:solidFill>
                <a:schemeClr val="tx1"/>
              </a:solidFill>
            </a:endParaRPr>
          </a:p>
        </p:txBody>
      </p:sp>
    </p:spTree>
    <p:extLst>
      <p:ext uri="{BB962C8B-B14F-4D97-AF65-F5344CB8AC3E}">
        <p14:creationId xmlns:p14="http://schemas.microsoft.com/office/powerpoint/2010/main" val="80094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311150" y="195263"/>
            <a:ext cx="7778750" cy="4376737"/>
          </a:xfrm>
          <a:ln cap="flat"/>
        </p:spPr>
      </p:sp>
      <p:sp>
        <p:nvSpPr>
          <p:cNvPr id="78851"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52423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311150" y="195263"/>
            <a:ext cx="7778750" cy="4376737"/>
          </a:xfrm>
          <a:ln cap="flat"/>
        </p:spPr>
      </p:sp>
      <p:sp>
        <p:nvSpPr>
          <p:cNvPr id="80899" name="Rectangle 3"/>
          <p:cNvSpPr>
            <a:spLocks noGrp="1" noChangeArrowheads="1"/>
          </p:cNvSpPr>
          <p:nvPr>
            <p:ph type="body" idx="1"/>
          </p:nvPr>
        </p:nvSpPr>
        <p:spPr bwMode="auto">
          <a:xfrm>
            <a:off x="696913" y="4546521"/>
            <a:ext cx="58054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984552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71475" y="717550"/>
            <a:ext cx="6353175" cy="3575050"/>
          </a:xfrm>
          <a:ln/>
        </p:spPr>
      </p:sp>
      <p:sp>
        <p:nvSpPr>
          <p:cNvPr id="82947" name="Rectangle 4"/>
          <p:cNvSpPr>
            <a:spLocks noGrp="1" noChangeArrowheads="1"/>
          </p:cNvSpPr>
          <p:nvPr>
            <p:ph type="body" idx="1"/>
          </p:nvPr>
        </p:nvSpPr>
        <p:spPr bwMode="auto">
          <a:xfrm>
            <a:off x="709613" y="4531995"/>
            <a:ext cx="5676900" cy="428990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29" tIns="46767" rIns="93529" bIns="46767"/>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986597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641350" y="1162050"/>
            <a:ext cx="5575300" cy="3136900"/>
          </a:xfrm>
          <a:ln/>
        </p:spPr>
      </p:sp>
      <p:sp>
        <p:nvSpPr>
          <p:cNvPr id="84995" name="Rectangle 3"/>
          <p:cNvSpPr>
            <a:spLocks noGrp="1" noChangeArrowheads="1"/>
          </p:cNvSpPr>
          <p:nvPr>
            <p:ph type="body" idx="1"/>
          </p:nvPr>
        </p:nvSpPr>
        <p:spPr bwMode="auto">
          <a:xfrm>
            <a:off x="773114" y="4691777"/>
            <a:ext cx="5673725" cy="429151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381" tIns="46693" rIns="93381" bIns="46693"/>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sz="1800" b="1">
              <a:latin typeface="Arial" panose="020B0604020202020204" pitchFamily="34" charset="0"/>
            </a:endParaRPr>
          </a:p>
          <a:p>
            <a:endParaRPr lang="en-US" altLang="en-US" sz="1800" b="1">
              <a:latin typeface="Arial" panose="020B0604020202020204" pitchFamily="34" charset="0"/>
            </a:endParaRPr>
          </a:p>
          <a:p>
            <a:endParaRPr lang="en-US" altLang="en-US">
              <a:latin typeface="Arial" panose="020B0604020202020204" pitchFamily="34" charset="0"/>
            </a:endParaRPr>
          </a:p>
        </p:txBody>
      </p:sp>
    </p:spTree>
    <p:extLst>
      <p:ext uri="{BB962C8B-B14F-4D97-AF65-F5344CB8AC3E}">
        <p14:creationId xmlns:p14="http://schemas.microsoft.com/office/powerpoint/2010/main" val="205913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Rot="1" noChangeAspect="1" noChangeArrowheads="1" noTextEdit="1"/>
          </p:cNvSpPr>
          <p:nvPr>
            <p:ph type="sldImg"/>
          </p:nvPr>
        </p:nvSpPr>
        <p:spPr>
          <a:xfrm>
            <a:off x="382588" y="722313"/>
            <a:ext cx="6332537" cy="3562350"/>
          </a:xfrm>
          <a:ln cap="flat"/>
        </p:spPr>
      </p:sp>
      <p:sp>
        <p:nvSpPr>
          <p:cNvPr id="87043" name="Rectangle 1027"/>
          <p:cNvSpPr>
            <a:spLocks noChangeArrowheads="1"/>
          </p:cNvSpPr>
          <p:nvPr/>
        </p:nvSpPr>
        <p:spPr bwMode="auto">
          <a:xfrm>
            <a:off x="675383" y="4604624"/>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236423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641350" y="1162050"/>
            <a:ext cx="5575300" cy="3136900"/>
          </a:xfrm>
          <a:ln cap="flat"/>
        </p:spPr>
      </p:sp>
      <p:sp>
        <p:nvSpPr>
          <p:cNvPr id="15363" name="Rectangle 3"/>
          <p:cNvSpPr>
            <a:spLocks noGrp="1" noChangeArrowheads="1"/>
          </p:cNvSpPr>
          <p:nvPr>
            <p:ph type="body" idx="1"/>
          </p:nvPr>
        </p:nvSpPr>
        <p:spPr bwMode="auto">
          <a:xfrm>
            <a:off x="735014" y="4533611"/>
            <a:ext cx="6029325" cy="448196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139" tIns="39252" rIns="80139" bIns="39252"/>
          <a:lstStyle/>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a:p>
            <a:pPr defTabSz="801223"/>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218824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382588" y="722313"/>
            <a:ext cx="6332537" cy="3562350"/>
          </a:xfrm>
          <a:ln cap="flat"/>
        </p:spPr>
      </p:sp>
      <p:sp>
        <p:nvSpPr>
          <p:cNvPr id="89091" name="Rectangle 3"/>
          <p:cNvSpPr>
            <a:spLocks noChangeArrowheads="1"/>
          </p:cNvSpPr>
          <p:nvPr/>
        </p:nvSpPr>
        <p:spPr bwMode="auto">
          <a:xfrm>
            <a:off x="697608" y="4648200"/>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1773554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82588" y="722313"/>
            <a:ext cx="6332537" cy="3562350"/>
          </a:xfrm>
          <a:ln cap="flat"/>
        </p:spPr>
      </p:sp>
      <p:sp>
        <p:nvSpPr>
          <p:cNvPr id="91139" name="Rectangle 3"/>
          <p:cNvSpPr>
            <a:spLocks noChangeArrowheads="1"/>
          </p:cNvSpPr>
          <p:nvPr/>
        </p:nvSpPr>
        <p:spPr bwMode="auto">
          <a:xfrm>
            <a:off x="697608" y="4714372"/>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954230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Rot="1" noChangeAspect="1" noChangeArrowheads="1" noTextEdit="1"/>
          </p:cNvSpPr>
          <p:nvPr>
            <p:ph type="sldImg"/>
          </p:nvPr>
        </p:nvSpPr>
        <p:spPr>
          <a:xfrm>
            <a:off x="382588" y="722313"/>
            <a:ext cx="6332537" cy="3562350"/>
          </a:xfrm>
          <a:ln cap="flat"/>
        </p:spPr>
      </p:sp>
      <p:sp>
        <p:nvSpPr>
          <p:cNvPr id="87043" name="Rectangle 1027"/>
          <p:cNvSpPr>
            <a:spLocks noChangeArrowheads="1"/>
          </p:cNvSpPr>
          <p:nvPr/>
        </p:nvSpPr>
        <p:spPr bwMode="auto">
          <a:xfrm>
            <a:off x="675383" y="4604624"/>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2364230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382588" y="722313"/>
            <a:ext cx="6332537" cy="3562350"/>
          </a:xfrm>
          <a:ln cap="flat"/>
        </p:spPr>
      </p:sp>
      <p:sp>
        <p:nvSpPr>
          <p:cNvPr id="89091" name="Rectangle 3"/>
          <p:cNvSpPr>
            <a:spLocks noChangeArrowheads="1"/>
          </p:cNvSpPr>
          <p:nvPr/>
        </p:nvSpPr>
        <p:spPr bwMode="auto">
          <a:xfrm>
            <a:off x="697608" y="4648200"/>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1773554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Rot="1" noChangeAspect="1" noChangeArrowheads="1" noTextEdit="1"/>
          </p:cNvSpPr>
          <p:nvPr>
            <p:ph type="sldImg"/>
          </p:nvPr>
        </p:nvSpPr>
        <p:spPr>
          <a:xfrm>
            <a:off x="382588" y="722313"/>
            <a:ext cx="6332537" cy="3562350"/>
          </a:xfrm>
          <a:ln cap="flat"/>
        </p:spPr>
      </p:sp>
      <p:sp>
        <p:nvSpPr>
          <p:cNvPr id="87043" name="Rectangle 1027"/>
          <p:cNvSpPr>
            <a:spLocks noChangeArrowheads="1"/>
          </p:cNvSpPr>
          <p:nvPr/>
        </p:nvSpPr>
        <p:spPr bwMode="auto">
          <a:xfrm>
            <a:off x="675383" y="4604624"/>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2364230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382588" y="722313"/>
            <a:ext cx="6332537" cy="3562350"/>
          </a:xfrm>
          <a:ln cap="flat"/>
        </p:spPr>
      </p:sp>
      <p:sp>
        <p:nvSpPr>
          <p:cNvPr id="89091" name="Rectangle 3"/>
          <p:cNvSpPr>
            <a:spLocks noChangeArrowheads="1"/>
          </p:cNvSpPr>
          <p:nvPr/>
        </p:nvSpPr>
        <p:spPr bwMode="auto">
          <a:xfrm>
            <a:off x="697608" y="4648200"/>
            <a:ext cx="5832672"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a:lnSpc>
                <a:spcPct val="90000"/>
              </a:lnSpc>
              <a:spcBef>
                <a:spcPct val="40000"/>
              </a:spcBef>
            </a:pPr>
            <a:r>
              <a:rPr lang="en-US" altLang="en-US" sz="1800" b="1">
                <a:solidFill>
                  <a:schemeClr val="tx1"/>
                </a:solidFill>
              </a:rPr>
              <a:t>____________________________________________</a:t>
            </a:r>
          </a:p>
          <a:p>
            <a:pPr algn="ctr" latinLnBrk="1">
              <a:lnSpc>
                <a:spcPct val="90000"/>
              </a:lnSpc>
              <a:spcBef>
                <a:spcPct val="40000"/>
              </a:spcBef>
            </a:pPr>
            <a:endParaRPr lang="en-US" altLang="en-US" sz="1800" b="1">
              <a:solidFill>
                <a:schemeClr val="tx1"/>
              </a:solidFill>
            </a:endParaRPr>
          </a:p>
        </p:txBody>
      </p:sp>
    </p:spTree>
    <p:extLst>
      <p:ext uri="{BB962C8B-B14F-4D97-AF65-F5344CB8AC3E}">
        <p14:creationId xmlns:p14="http://schemas.microsoft.com/office/powerpoint/2010/main" val="1773554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311150" y="195263"/>
            <a:ext cx="7778750" cy="4376737"/>
          </a:xfrm>
          <a:ln cap="flat"/>
        </p:spPr>
      </p:sp>
      <p:sp>
        <p:nvSpPr>
          <p:cNvPr id="93187" name="Rectangle 3"/>
          <p:cNvSpPr>
            <a:spLocks noChangeArrowheads="1"/>
          </p:cNvSpPr>
          <p:nvPr/>
        </p:nvSpPr>
        <p:spPr bwMode="auto">
          <a:xfrm>
            <a:off x="798513" y="4749880"/>
            <a:ext cx="5781675" cy="4979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428379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Rot="1" noChangeAspect="1" noChangeArrowheads="1" noTextEdit="1"/>
          </p:cNvSpPr>
          <p:nvPr>
            <p:ph type="sldImg"/>
          </p:nvPr>
        </p:nvSpPr>
        <p:spPr>
          <a:xfrm>
            <a:off x="-311150" y="195263"/>
            <a:ext cx="7778750" cy="4376737"/>
          </a:xfrm>
          <a:ln cap="flat"/>
        </p:spPr>
      </p:sp>
      <p:sp>
        <p:nvSpPr>
          <p:cNvPr id="95235" name="Rectangle 1027"/>
          <p:cNvSpPr>
            <a:spLocks noChangeArrowheads="1"/>
          </p:cNvSpPr>
          <p:nvPr/>
        </p:nvSpPr>
        <p:spPr bwMode="auto">
          <a:xfrm>
            <a:off x="690563" y="4774089"/>
            <a:ext cx="5832671"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2367608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Rot="1" noChangeAspect="1" noChangeArrowheads="1" noTextEdit="1"/>
          </p:cNvSpPr>
          <p:nvPr>
            <p:ph type="sldImg"/>
          </p:nvPr>
        </p:nvSpPr>
        <p:spPr>
          <a:xfrm>
            <a:off x="-311150" y="195263"/>
            <a:ext cx="7778750" cy="4376737"/>
          </a:xfrm>
          <a:ln cap="flat"/>
        </p:spPr>
      </p:sp>
      <p:sp>
        <p:nvSpPr>
          <p:cNvPr id="97283" name="Rectangle 1027"/>
          <p:cNvSpPr>
            <a:spLocks noChangeArrowheads="1"/>
          </p:cNvSpPr>
          <p:nvPr/>
        </p:nvSpPr>
        <p:spPr bwMode="auto">
          <a:xfrm>
            <a:off x="711200" y="4706303"/>
            <a:ext cx="5832671"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191329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p:cNvSpPr>
            <a:spLocks noGrp="1" noRot="1" noChangeAspect="1" noChangeArrowheads="1" noTextEdit="1"/>
          </p:cNvSpPr>
          <p:nvPr>
            <p:ph type="sldImg"/>
          </p:nvPr>
        </p:nvSpPr>
        <p:spPr>
          <a:xfrm>
            <a:off x="-311150" y="195263"/>
            <a:ext cx="7778750" cy="4376737"/>
          </a:xfrm>
          <a:ln cap="flat"/>
        </p:spPr>
      </p:sp>
      <p:sp>
        <p:nvSpPr>
          <p:cNvPr id="99331" name="Rectangle 1027"/>
          <p:cNvSpPr>
            <a:spLocks noChangeArrowheads="1"/>
          </p:cNvSpPr>
          <p:nvPr/>
        </p:nvSpPr>
        <p:spPr bwMode="auto">
          <a:xfrm>
            <a:off x="711200" y="4840261"/>
            <a:ext cx="5832671"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23026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17411"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1283894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311150" y="195263"/>
            <a:ext cx="7778750" cy="4376737"/>
          </a:xfrm>
          <a:ln cap="flat"/>
        </p:spPr>
      </p:sp>
      <p:sp>
        <p:nvSpPr>
          <p:cNvPr id="101379" name="Rectangle 3"/>
          <p:cNvSpPr>
            <a:spLocks noChangeArrowheads="1"/>
          </p:cNvSpPr>
          <p:nvPr/>
        </p:nvSpPr>
        <p:spPr bwMode="auto">
          <a:xfrm>
            <a:off x="668339" y="4774089"/>
            <a:ext cx="5832671"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038548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311150" y="195263"/>
            <a:ext cx="7778750" cy="4376737"/>
          </a:xfrm>
          <a:ln cap="flat"/>
        </p:spPr>
      </p:sp>
      <p:sp>
        <p:nvSpPr>
          <p:cNvPr id="103427" name="Rectangle 3"/>
          <p:cNvSpPr>
            <a:spLocks noChangeArrowheads="1"/>
          </p:cNvSpPr>
          <p:nvPr/>
        </p:nvSpPr>
        <p:spPr bwMode="auto">
          <a:xfrm>
            <a:off x="604838" y="4749880"/>
            <a:ext cx="5832671" cy="502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4131" tIns="46242" rIns="94131" bIns="46242">
            <a:spAutoFit/>
          </a:bodyPr>
          <a:lstStyle>
            <a:lvl1pPr defTabSz="931863">
              <a:defRPr sz="1600">
                <a:solidFill>
                  <a:srgbClr val="FC0128"/>
                </a:solidFill>
                <a:latin typeface="Arial" panose="020B0604020202020204" pitchFamily="34" charset="0"/>
              </a:defRPr>
            </a:lvl1pPr>
            <a:lvl2pPr marL="742950" indent="-285750" defTabSz="931863">
              <a:defRPr sz="1600">
                <a:solidFill>
                  <a:srgbClr val="FC0128"/>
                </a:solidFill>
                <a:latin typeface="Arial" panose="020B0604020202020204" pitchFamily="34" charset="0"/>
              </a:defRPr>
            </a:lvl2pPr>
            <a:lvl3pPr marL="1143000" indent="-228600" defTabSz="931863">
              <a:defRPr sz="1600">
                <a:solidFill>
                  <a:srgbClr val="FC0128"/>
                </a:solidFill>
                <a:latin typeface="Arial" panose="020B0604020202020204" pitchFamily="34" charset="0"/>
              </a:defRPr>
            </a:lvl3pPr>
            <a:lvl4pPr marL="1600200" indent="-228600" defTabSz="931863">
              <a:defRPr sz="1600">
                <a:solidFill>
                  <a:srgbClr val="FC0128"/>
                </a:solidFill>
                <a:latin typeface="Arial" panose="020B0604020202020204" pitchFamily="34" charset="0"/>
              </a:defRPr>
            </a:lvl4pPr>
            <a:lvl5pPr marL="2057400" indent="-228600" defTabSz="931863">
              <a:defRPr sz="1600">
                <a:solidFill>
                  <a:srgbClr val="FC0128"/>
                </a:solidFill>
                <a:latin typeface="Arial" panose="020B0604020202020204" pitchFamily="34" charset="0"/>
              </a:defRPr>
            </a:lvl5pPr>
            <a:lvl6pPr marL="2514600" indent="-228600" defTabSz="9318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318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318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31863"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95840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311150" y="195263"/>
            <a:ext cx="7778750" cy="4376737"/>
          </a:xfrm>
          <a:ln cap="flat"/>
        </p:spPr>
      </p:sp>
      <p:sp>
        <p:nvSpPr>
          <p:cNvPr id="105475"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296042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360363" y="704850"/>
            <a:ext cx="6375400" cy="3587750"/>
          </a:xfrm>
          <a:ln cap="flat"/>
        </p:spPr>
      </p:sp>
      <p:sp>
        <p:nvSpPr>
          <p:cNvPr id="107523"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2662815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360363" y="704850"/>
            <a:ext cx="6375400" cy="3587750"/>
          </a:xfrm>
          <a:ln/>
        </p:spPr>
      </p:sp>
      <p:sp>
        <p:nvSpPr>
          <p:cNvPr id="109571" name="Rectangle 3"/>
          <p:cNvSpPr>
            <a:spLocks noGrp="1" noChangeArrowheads="1"/>
          </p:cNvSpPr>
          <p:nvPr>
            <p:ph type="body" idx="1"/>
          </p:nvPr>
        </p:nvSpPr>
        <p:spPr bwMode="auto">
          <a:xfrm>
            <a:off x="922338" y="4541680"/>
            <a:ext cx="5251450" cy="4291516"/>
          </a:xfrm>
          <a:prstGeom prst="rect">
            <a:avLst/>
          </a:prstGeom>
          <a:solidFill>
            <a:srgbClr val="FFFFFF"/>
          </a:solidFill>
          <a:ln>
            <a:solidFill>
              <a:srgbClr val="000000"/>
            </a:solidFill>
            <a:miter lim="800000"/>
            <a:headEnd/>
            <a:tailEnd/>
          </a:ln>
        </p:spPr>
        <p:txBody>
          <a:bodyPr lIns="93389" tIns="46698" rIns="93389" bIns="46698"/>
          <a:lstStyle/>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1969728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360363" y="704850"/>
            <a:ext cx="6375400" cy="3587750"/>
          </a:xfrm>
          <a:ln/>
        </p:spPr>
      </p:sp>
      <p:sp>
        <p:nvSpPr>
          <p:cNvPr id="111619" name="Rectangle 3"/>
          <p:cNvSpPr>
            <a:spLocks noGrp="1" noChangeArrowheads="1"/>
          </p:cNvSpPr>
          <p:nvPr>
            <p:ph type="body" idx="1"/>
          </p:nvPr>
        </p:nvSpPr>
        <p:spPr bwMode="auto">
          <a:xfrm>
            <a:off x="922338" y="4541680"/>
            <a:ext cx="5251450" cy="4291516"/>
          </a:xfrm>
          <a:prstGeom prst="rect">
            <a:avLst/>
          </a:prstGeom>
          <a:solidFill>
            <a:srgbClr val="FFFFFF"/>
          </a:solidFill>
          <a:ln>
            <a:solidFill>
              <a:srgbClr val="000000"/>
            </a:solidFill>
            <a:miter lim="800000"/>
            <a:headEnd/>
            <a:tailEnd/>
          </a:ln>
        </p:spPr>
        <p:txBody>
          <a:bodyPr lIns="93389" tIns="46698" rIns="93389" bIns="46698"/>
          <a:lstStyle/>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177650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60363" y="704850"/>
            <a:ext cx="6375400" cy="3587750"/>
          </a:xfrm>
          <a:ln/>
        </p:spPr>
      </p:sp>
      <p:sp>
        <p:nvSpPr>
          <p:cNvPr id="113667" name="Rectangle 3"/>
          <p:cNvSpPr>
            <a:spLocks noGrp="1" noChangeArrowheads="1"/>
          </p:cNvSpPr>
          <p:nvPr>
            <p:ph type="body" idx="1"/>
          </p:nvPr>
        </p:nvSpPr>
        <p:spPr bwMode="auto">
          <a:xfrm>
            <a:off x="922338" y="4541680"/>
            <a:ext cx="5251450" cy="4291516"/>
          </a:xfrm>
          <a:prstGeom prst="rect">
            <a:avLst/>
          </a:prstGeom>
          <a:solidFill>
            <a:srgbClr val="FFFFFF"/>
          </a:solidFill>
          <a:ln>
            <a:solidFill>
              <a:srgbClr val="000000"/>
            </a:solidFill>
            <a:miter lim="800000"/>
            <a:headEnd/>
            <a:tailEnd/>
          </a:ln>
        </p:spPr>
        <p:txBody>
          <a:bodyPr lIns="93389" tIns="46698" rIns="93389" bIns="46698"/>
          <a:lstStyle/>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1652325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360363" y="704850"/>
            <a:ext cx="6375400" cy="3587750"/>
          </a:xfrm>
          <a:ln cap="flat"/>
        </p:spPr>
      </p:sp>
      <p:sp>
        <p:nvSpPr>
          <p:cNvPr id="115715"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2658230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60363" y="704850"/>
            <a:ext cx="6375400" cy="3587750"/>
          </a:xfrm>
          <a:ln cap="flat"/>
        </p:spPr>
      </p:sp>
      <p:sp>
        <p:nvSpPr>
          <p:cNvPr id="117763"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3800226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60363" y="704850"/>
            <a:ext cx="6375400" cy="3587750"/>
          </a:xfrm>
          <a:ln cap="flat"/>
        </p:spPr>
      </p:sp>
      <p:sp>
        <p:nvSpPr>
          <p:cNvPr id="119811"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25655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Rot="1" noChangeAspect="1" noChangeArrowheads="1" noTextEdit="1"/>
          </p:cNvSpPr>
          <p:nvPr>
            <p:ph type="sldImg"/>
          </p:nvPr>
        </p:nvSpPr>
        <p:spPr>
          <a:xfrm>
            <a:off x="641350" y="1162050"/>
            <a:ext cx="5575300" cy="3136900"/>
          </a:xfrm>
          <a:ln cap="flat"/>
        </p:spPr>
      </p:sp>
      <p:sp>
        <p:nvSpPr>
          <p:cNvPr id="19459" name="Rectangle 1027"/>
          <p:cNvSpPr>
            <a:spLocks noChangeArrowheads="1"/>
          </p:cNvSpPr>
          <p:nvPr/>
        </p:nvSpPr>
        <p:spPr bwMode="auto">
          <a:xfrm>
            <a:off x="649289" y="4709530"/>
            <a:ext cx="5836284" cy="5029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5920" tIns="48775" rIns="95920" bIns="48775">
            <a:spAutoFit/>
          </a:bodyPr>
          <a:lstStyle>
            <a:lvl1pPr defTabSz="952500">
              <a:defRPr sz="1600">
                <a:solidFill>
                  <a:srgbClr val="FC0128"/>
                </a:solidFill>
                <a:latin typeface="Arial" panose="020B0604020202020204" pitchFamily="34" charset="0"/>
              </a:defRPr>
            </a:lvl1pPr>
            <a:lvl2pPr marL="742950" indent="-285750" defTabSz="952500">
              <a:defRPr sz="1600">
                <a:solidFill>
                  <a:srgbClr val="FC0128"/>
                </a:solidFill>
                <a:latin typeface="Arial" panose="020B0604020202020204" pitchFamily="34" charset="0"/>
              </a:defRPr>
            </a:lvl2pPr>
            <a:lvl3pPr marL="1143000" indent="-228600" defTabSz="952500">
              <a:defRPr sz="1600">
                <a:solidFill>
                  <a:srgbClr val="FC0128"/>
                </a:solidFill>
                <a:latin typeface="Arial" panose="020B0604020202020204" pitchFamily="34" charset="0"/>
              </a:defRPr>
            </a:lvl3pPr>
            <a:lvl4pPr marL="1600200" indent="-228600" defTabSz="952500">
              <a:defRPr sz="1600">
                <a:solidFill>
                  <a:srgbClr val="FC0128"/>
                </a:solidFill>
                <a:latin typeface="Arial" panose="020B0604020202020204" pitchFamily="34" charset="0"/>
              </a:defRPr>
            </a:lvl4pPr>
            <a:lvl5pPr marL="2057400" indent="-228600" defTabSz="952500">
              <a:defRPr sz="1600">
                <a:solidFill>
                  <a:srgbClr val="FC0128"/>
                </a:solidFill>
                <a:latin typeface="Arial" panose="020B0604020202020204" pitchFamily="34" charset="0"/>
              </a:defRPr>
            </a:lvl5pPr>
            <a:lvl6pPr marL="2514600" indent="-228600" defTabSz="95250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250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250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25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329960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60363" y="704850"/>
            <a:ext cx="6375400" cy="3587750"/>
          </a:xfrm>
          <a:ln cap="flat"/>
        </p:spPr>
      </p:sp>
      <p:sp>
        <p:nvSpPr>
          <p:cNvPr id="121859"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953903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60363" y="704850"/>
            <a:ext cx="6375400" cy="3587750"/>
          </a:xfrm>
          <a:ln cap="flat"/>
        </p:spPr>
      </p:sp>
      <p:sp>
        <p:nvSpPr>
          <p:cNvPr id="123907" name="Rectangle 3"/>
          <p:cNvSpPr>
            <a:spLocks noGrp="1" noChangeArrowheads="1"/>
          </p:cNvSpPr>
          <p:nvPr>
            <p:ph type="body" idx="1"/>
          </p:nvPr>
        </p:nvSpPr>
        <p:spPr bwMode="auto">
          <a:xfrm>
            <a:off x="922338" y="4541680"/>
            <a:ext cx="5251450" cy="4291516"/>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178" tIns="47091" rIns="94178" bIns="47091"/>
          <a:lstStyle/>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a:p>
            <a:endParaRPr lang="en-US" altLang="en-US">
              <a:latin typeface="Arial" panose="020B0604020202020204" pitchFamily="34" charset="0"/>
            </a:endParaRPr>
          </a:p>
          <a:p>
            <a:r>
              <a:rPr lang="en-US" altLang="en-US">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2495426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641350" y="1162050"/>
            <a:ext cx="5575300" cy="3136900"/>
          </a:xfrm>
          <a:ln cap="flat"/>
        </p:spPr>
      </p:sp>
      <p:sp>
        <p:nvSpPr>
          <p:cNvPr id="125955"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3464214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641350" y="1162050"/>
            <a:ext cx="5575300" cy="3136900"/>
          </a:xfrm>
          <a:ln cap="flat"/>
        </p:spPr>
      </p:sp>
      <p:sp>
        <p:nvSpPr>
          <p:cNvPr id="128003"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860921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641350" y="1162050"/>
            <a:ext cx="5575300" cy="3136900"/>
          </a:xfrm>
          <a:ln cap="flat"/>
        </p:spPr>
      </p:sp>
      <p:sp>
        <p:nvSpPr>
          <p:cNvPr id="130051"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837378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641350" y="1162050"/>
            <a:ext cx="5575300" cy="3136900"/>
          </a:xfrm>
          <a:ln cap="flat"/>
        </p:spPr>
      </p:sp>
      <p:sp>
        <p:nvSpPr>
          <p:cNvPr id="132099"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585641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641350" y="1162050"/>
            <a:ext cx="5575300" cy="3136900"/>
          </a:xfrm>
          <a:ln/>
        </p:spPr>
      </p:sp>
      <p:sp>
        <p:nvSpPr>
          <p:cNvPr id="134147" name="Rectangle 4"/>
          <p:cNvSpPr>
            <a:spLocks noGrp="1" noChangeArrowheads="1"/>
          </p:cNvSpPr>
          <p:nvPr>
            <p:ph type="body" idx="1"/>
          </p:nvPr>
        </p:nvSpPr>
        <p:spPr bwMode="auto">
          <a:xfrm>
            <a:off x="784225" y="4586871"/>
            <a:ext cx="5719763"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41693730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641350" y="1162050"/>
            <a:ext cx="5575300" cy="3136900"/>
          </a:xfrm>
          <a:ln cap="flat"/>
        </p:spPr>
      </p:sp>
      <p:sp>
        <p:nvSpPr>
          <p:cNvPr id="136195"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368918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641350" y="1162050"/>
            <a:ext cx="5575300" cy="3136900"/>
          </a:xfrm>
          <a:ln cap="flat"/>
        </p:spPr>
      </p:sp>
      <p:sp>
        <p:nvSpPr>
          <p:cNvPr id="138243"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2221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641350" y="1162050"/>
            <a:ext cx="5575300" cy="3136900"/>
          </a:xfrm>
          <a:ln cap="flat"/>
        </p:spPr>
      </p:sp>
      <p:sp>
        <p:nvSpPr>
          <p:cNvPr id="140291"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7801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311150" y="193675"/>
            <a:ext cx="7778750" cy="4376738"/>
          </a:xfrm>
          <a:ln cap="flat"/>
        </p:spPr>
      </p:sp>
      <p:sp>
        <p:nvSpPr>
          <p:cNvPr id="21507" name="Rectangle 3"/>
          <p:cNvSpPr>
            <a:spLocks noGrp="1" noChangeArrowheads="1"/>
          </p:cNvSpPr>
          <p:nvPr>
            <p:ph type="body" idx="1"/>
          </p:nvPr>
        </p:nvSpPr>
        <p:spPr bwMode="auto">
          <a:xfrm>
            <a:off x="696914" y="4546521"/>
            <a:ext cx="5729287"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a:p>
            <a:endParaRPr lang="en-US" altLang="en-US">
              <a:latin typeface="Arial" panose="020B0604020202020204" pitchFamily="34" charset="0"/>
            </a:endParaRPr>
          </a:p>
        </p:txBody>
      </p:sp>
    </p:spTree>
    <p:extLst>
      <p:ext uri="{BB962C8B-B14F-4D97-AF65-F5344CB8AC3E}">
        <p14:creationId xmlns:p14="http://schemas.microsoft.com/office/powerpoint/2010/main" val="2174660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641350" y="1162050"/>
            <a:ext cx="5575300" cy="3136900"/>
          </a:xfrm>
          <a:ln cap="flat"/>
        </p:spPr>
      </p:sp>
      <p:sp>
        <p:nvSpPr>
          <p:cNvPr id="142339"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923058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641350" y="1162050"/>
            <a:ext cx="5575300" cy="3136900"/>
          </a:xfrm>
          <a:ln/>
        </p:spPr>
      </p:sp>
      <p:sp>
        <p:nvSpPr>
          <p:cNvPr id="144387" name="Rectangle 4"/>
          <p:cNvSpPr>
            <a:spLocks noGrp="1" noChangeArrowheads="1"/>
          </p:cNvSpPr>
          <p:nvPr>
            <p:ph type="body" idx="1"/>
          </p:nvPr>
        </p:nvSpPr>
        <p:spPr bwMode="auto">
          <a:xfrm>
            <a:off x="784225" y="4586871"/>
            <a:ext cx="5719763"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512453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641350" y="1162050"/>
            <a:ext cx="5575300" cy="3136900"/>
          </a:xfrm>
          <a:ln cap="flat"/>
        </p:spPr>
      </p:sp>
      <p:sp>
        <p:nvSpPr>
          <p:cNvPr id="146435"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4020729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xfrm>
            <a:off x="641350" y="1162050"/>
            <a:ext cx="5575300" cy="3136900"/>
          </a:xfrm>
          <a:ln/>
        </p:spPr>
      </p:sp>
      <p:sp>
        <p:nvSpPr>
          <p:cNvPr id="148483" name="Rectangle 4"/>
          <p:cNvSpPr>
            <a:spLocks noGrp="1" noChangeArrowheads="1"/>
          </p:cNvSpPr>
          <p:nvPr>
            <p:ph type="body" idx="1"/>
          </p:nvPr>
        </p:nvSpPr>
        <p:spPr bwMode="auto">
          <a:xfrm>
            <a:off x="784225" y="4586871"/>
            <a:ext cx="5719763"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651696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641350" y="1162050"/>
            <a:ext cx="5575300" cy="3136900"/>
          </a:xfrm>
          <a:ln cap="flat"/>
        </p:spPr>
      </p:sp>
      <p:sp>
        <p:nvSpPr>
          <p:cNvPr id="150531"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11720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4070351" y="-1614"/>
            <a:ext cx="3113088"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2579" name="Rectangle 3"/>
          <p:cNvSpPr>
            <a:spLocks noChangeArrowheads="1"/>
          </p:cNvSpPr>
          <p:nvPr/>
        </p:nvSpPr>
        <p:spPr bwMode="auto">
          <a:xfrm>
            <a:off x="4070351" y="9141460"/>
            <a:ext cx="3113088"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161" tIns="51231" rIns="99161" bIns="51231" anchor="b"/>
          <a:lstStyle>
            <a:lvl1pPr defTabSz="995363">
              <a:defRPr sz="1600">
                <a:solidFill>
                  <a:srgbClr val="FC0128"/>
                </a:solidFill>
                <a:latin typeface="Arial" panose="020B0604020202020204" pitchFamily="34" charset="0"/>
              </a:defRPr>
            </a:lvl1pPr>
            <a:lvl2pPr marL="742950" indent="-285750" defTabSz="995363">
              <a:defRPr sz="1600">
                <a:solidFill>
                  <a:srgbClr val="FC0128"/>
                </a:solidFill>
                <a:latin typeface="Arial" panose="020B0604020202020204" pitchFamily="34" charset="0"/>
              </a:defRPr>
            </a:lvl2pPr>
            <a:lvl3pPr marL="1143000" indent="-228600" defTabSz="995363">
              <a:defRPr sz="1600">
                <a:solidFill>
                  <a:srgbClr val="FC0128"/>
                </a:solidFill>
                <a:latin typeface="Arial" panose="020B0604020202020204" pitchFamily="34" charset="0"/>
              </a:defRPr>
            </a:lvl3pPr>
            <a:lvl4pPr marL="1600200" indent="-228600" defTabSz="995363">
              <a:defRPr sz="1600">
                <a:solidFill>
                  <a:srgbClr val="FC0128"/>
                </a:solidFill>
                <a:latin typeface="Arial" panose="020B0604020202020204" pitchFamily="34" charset="0"/>
              </a:defRPr>
            </a:lvl4pPr>
            <a:lvl5pPr marL="2057400" indent="-228600" defTabSz="995363">
              <a:defRPr sz="1600">
                <a:solidFill>
                  <a:srgbClr val="FC0128"/>
                </a:solidFill>
                <a:latin typeface="Arial" panose="020B0604020202020204" pitchFamily="34" charset="0"/>
              </a:defRPr>
            </a:lvl5pPr>
            <a:lvl6pPr marL="2514600" indent="-228600" defTabSz="9953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953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953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95363" eaLnBrk="0" fontAlgn="base" hangingPunct="0">
              <a:spcBef>
                <a:spcPct val="0"/>
              </a:spcBef>
              <a:spcAft>
                <a:spcPct val="0"/>
              </a:spcAft>
              <a:defRPr sz="1600">
                <a:solidFill>
                  <a:srgbClr val="FC0128"/>
                </a:solidFill>
                <a:latin typeface="Arial" panose="020B0604020202020204" pitchFamily="34" charset="0"/>
              </a:defRPr>
            </a:lvl9pPr>
          </a:lstStyle>
          <a:p>
            <a:pPr algn="r">
              <a:lnSpc>
                <a:spcPct val="90000"/>
              </a:lnSpc>
            </a:pPr>
            <a:endParaRPr lang="en-US" altLang="en-US" sz="1200">
              <a:solidFill>
                <a:schemeClr val="tx1"/>
              </a:solidFill>
              <a:latin typeface="Times New Roman" panose="02020603050405020304" pitchFamily="18" charset="0"/>
            </a:endParaRPr>
          </a:p>
        </p:txBody>
      </p:sp>
      <p:sp>
        <p:nvSpPr>
          <p:cNvPr id="152580" name="Rectangle 4"/>
          <p:cNvSpPr>
            <a:spLocks noChangeArrowheads="1"/>
          </p:cNvSpPr>
          <p:nvPr/>
        </p:nvSpPr>
        <p:spPr bwMode="auto">
          <a:xfrm>
            <a:off x="0" y="9141460"/>
            <a:ext cx="31115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2581" name="Rectangle 5"/>
          <p:cNvSpPr>
            <a:spLocks noChangeArrowheads="1"/>
          </p:cNvSpPr>
          <p:nvPr/>
        </p:nvSpPr>
        <p:spPr bwMode="auto">
          <a:xfrm>
            <a:off x="0" y="-1614"/>
            <a:ext cx="3111500"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2582" name="Rectangle 6"/>
          <p:cNvSpPr>
            <a:spLocks noGrp="1" noRot="1" noChangeAspect="1" noChangeArrowheads="1" noTextEdit="1"/>
          </p:cNvSpPr>
          <p:nvPr>
            <p:ph type="sldImg"/>
          </p:nvPr>
        </p:nvSpPr>
        <p:spPr>
          <a:xfrm>
            <a:off x="641350" y="1162050"/>
            <a:ext cx="5575300" cy="3136900"/>
          </a:xfrm>
          <a:ln cap="flat"/>
        </p:spPr>
      </p:sp>
      <p:sp>
        <p:nvSpPr>
          <p:cNvPr id="152583" name="Rectangle 7"/>
          <p:cNvSpPr>
            <a:spLocks noGrp="1" noChangeArrowheads="1"/>
          </p:cNvSpPr>
          <p:nvPr>
            <p:ph type="body" idx="1"/>
          </p:nvPr>
        </p:nvSpPr>
        <p:spPr bwMode="auto">
          <a:xfrm>
            <a:off x="735013" y="4572344"/>
            <a:ext cx="5930900" cy="433186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508" tIns="49581" rIns="97508" bIns="49581"/>
          <a:lstStyle/>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63000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4070351" y="-1614"/>
            <a:ext cx="3113088"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4627" name="Rectangle 3"/>
          <p:cNvSpPr>
            <a:spLocks noChangeArrowheads="1"/>
          </p:cNvSpPr>
          <p:nvPr/>
        </p:nvSpPr>
        <p:spPr bwMode="auto">
          <a:xfrm>
            <a:off x="4070351" y="9141460"/>
            <a:ext cx="3113088"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161" tIns="51231" rIns="99161" bIns="51231" anchor="b"/>
          <a:lstStyle>
            <a:lvl1pPr defTabSz="995363">
              <a:defRPr sz="1600">
                <a:solidFill>
                  <a:srgbClr val="FC0128"/>
                </a:solidFill>
                <a:latin typeface="Arial" panose="020B0604020202020204" pitchFamily="34" charset="0"/>
              </a:defRPr>
            </a:lvl1pPr>
            <a:lvl2pPr marL="742950" indent="-285750" defTabSz="995363">
              <a:defRPr sz="1600">
                <a:solidFill>
                  <a:srgbClr val="FC0128"/>
                </a:solidFill>
                <a:latin typeface="Arial" panose="020B0604020202020204" pitchFamily="34" charset="0"/>
              </a:defRPr>
            </a:lvl2pPr>
            <a:lvl3pPr marL="1143000" indent="-228600" defTabSz="995363">
              <a:defRPr sz="1600">
                <a:solidFill>
                  <a:srgbClr val="FC0128"/>
                </a:solidFill>
                <a:latin typeface="Arial" panose="020B0604020202020204" pitchFamily="34" charset="0"/>
              </a:defRPr>
            </a:lvl3pPr>
            <a:lvl4pPr marL="1600200" indent="-228600" defTabSz="995363">
              <a:defRPr sz="1600">
                <a:solidFill>
                  <a:srgbClr val="FC0128"/>
                </a:solidFill>
                <a:latin typeface="Arial" panose="020B0604020202020204" pitchFamily="34" charset="0"/>
              </a:defRPr>
            </a:lvl4pPr>
            <a:lvl5pPr marL="2057400" indent="-228600" defTabSz="995363">
              <a:defRPr sz="1600">
                <a:solidFill>
                  <a:srgbClr val="FC0128"/>
                </a:solidFill>
                <a:latin typeface="Arial" panose="020B0604020202020204" pitchFamily="34" charset="0"/>
              </a:defRPr>
            </a:lvl5pPr>
            <a:lvl6pPr marL="2514600" indent="-228600" defTabSz="9953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953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953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95363" eaLnBrk="0" fontAlgn="base" hangingPunct="0">
              <a:spcBef>
                <a:spcPct val="0"/>
              </a:spcBef>
              <a:spcAft>
                <a:spcPct val="0"/>
              </a:spcAft>
              <a:defRPr sz="1600">
                <a:solidFill>
                  <a:srgbClr val="FC0128"/>
                </a:solidFill>
                <a:latin typeface="Arial" panose="020B0604020202020204" pitchFamily="34" charset="0"/>
              </a:defRPr>
            </a:lvl9pPr>
          </a:lstStyle>
          <a:p>
            <a:pPr algn="r">
              <a:lnSpc>
                <a:spcPct val="90000"/>
              </a:lnSpc>
            </a:pPr>
            <a:endParaRPr lang="en-US" altLang="en-US" sz="1200">
              <a:solidFill>
                <a:schemeClr val="tx1"/>
              </a:solidFill>
              <a:latin typeface="Times New Roman" panose="02020603050405020304" pitchFamily="18" charset="0"/>
            </a:endParaRPr>
          </a:p>
        </p:txBody>
      </p:sp>
      <p:sp>
        <p:nvSpPr>
          <p:cNvPr id="154628" name="Rectangle 4"/>
          <p:cNvSpPr>
            <a:spLocks noChangeArrowheads="1"/>
          </p:cNvSpPr>
          <p:nvPr/>
        </p:nvSpPr>
        <p:spPr bwMode="auto">
          <a:xfrm>
            <a:off x="0" y="9141460"/>
            <a:ext cx="31115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4629" name="Rectangle 5"/>
          <p:cNvSpPr>
            <a:spLocks noChangeArrowheads="1"/>
          </p:cNvSpPr>
          <p:nvPr/>
        </p:nvSpPr>
        <p:spPr bwMode="auto">
          <a:xfrm>
            <a:off x="0" y="-1614"/>
            <a:ext cx="3111500"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54630" name="Rectangle 6"/>
          <p:cNvSpPr>
            <a:spLocks noGrp="1" noRot="1" noChangeAspect="1" noChangeArrowheads="1" noTextEdit="1"/>
          </p:cNvSpPr>
          <p:nvPr>
            <p:ph type="sldImg"/>
          </p:nvPr>
        </p:nvSpPr>
        <p:spPr>
          <a:xfrm>
            <a:off x="641350" y="1162050"/>
            <a:ext cx="5575300" cy="3136900"/>
          </a:xfrm>
          <a:ln cap="flat"/>
        </p:spPr>
      </p:sp>
      <p:sp>
        <p:nvSpPr>
          <p:cNvPr id="154631" name="Rectangle 7"/>
          <p:cNvSpPr>
            <a:spLocks noGrp="1" noChangeArrowheads="1"/>
          </p:cNvSpPr>
          <p:nvPr>
            <p:ph type="body" idx="1"/>
          </p:nvPr>
        </p:nvSpPr>
        <p:spPr bwMode="auto">
          <a:xfrm>
            <a:off x="735013" y="4572344"/>
            <a:ext cx="5930900" cy="433186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508" tIns="49581" rIns="97508" bIns="49581"/>
          <a:lstStyle/>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960544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641350" y="1162050"/>
            <a:ext cx="5575300" cy="3136900"/>
          </a:xfrm>
          <a:ln cap="flat"/>
        </p:spPr>
      </p:sp>
      <p:sp>
        <p:nvSpPr>
          <p:cNvPr id="156675"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387287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641350" y="1162050"/>
            <a:ext cx="5575300" cy="3136900"/>
          </a:xfrm>
          <a:ln cap="flat"/>
        </p:spPr>
      </p:sp>
      <p:sp>
        <p:nvSpPr>
          <p:cNvPr id="158723"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8160683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641350" y="1162050"/>
            <a:ext cx="5575300" cy="3136900"/>
          </a:xfrm>
          <a:ln cap="flat"/>
        </p:spPr>
      </p:sp>
      <p:sp>
        <p:nvSpPr>
          <p:cNvPr id="160771"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63475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311150" y="195263"/>
            <a:ext cx="7778750" cy="4376737"/>
          </a:xfrm>
          <a:solidFill>
            <a:srgbClr val="FFFFFF"/>
          </a:solidFill>
          <a:ln cap="flat"/>
        </p:spPr>
      </p:sp>
      <p:sp>
        <p:nvSpPr>
          <p:cNvPr id="23555" name="Rectangle 3"/>
          <p:cNvSpPr>
            <a:spLocks noGrp="1" noChangeArrowheads="1"/>
          </p:cNvSpPr>
          <p:nvPr>
            <p:ph type="body" idx="1"/>
          </p:nvPr>
        </p:nvSpPr>
        <p:spPr bwMode="auto">
          <a:xfrm>
            <a:off x="696913" y="4546521"/>
            <a:ext cx="5649912" cy="4312497"/>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640" tIns="46825" rIns="93640" bIns="4682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endParaRPr lang="en-US" altLang="en-US">
              <a:latin typeface="Arial" panose="020B0604020202020204" pitchFamily="34" charset="0"/>
            </a:endParaRPr>
          </a:p>
        </p:txBody>
      </p:sp>
    </p:spTree>
    <p:extLst>
      <p:ext uri="{BB962C8B-B14F-4D97-AF65-F5344CB8AC3E}">
        <p14:creationId xmlns:p14="http://schemas.microsoft.com/office/powerpoint/2010/main" val="18800286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641350" y="1162050"/>
            <a:ext cx="5575300" cy="3136900"/>
          </a:xfrm>
          <a:ln cap="flat"/>
        </p:spPr>
      </p:sp>
      <p:sp>
        <p:nvSpPr>
          <p:cNvPr id="162819"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910880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641350" y="1162050"/>
            <a:ext cx="5575300" cy="3136900"/>
          </a:xfrm>
          <a:ln cap="flat"/>
        </p:spPr>
      </p:sp>
      <p:sp>
        <p:nvSpPr>
          <p:cNvPr id="164867"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48539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641350" y="1162050"/>
            <a:ext cx="5575300" cy="3136900"/>
          </a:xfrm>
          <a:ln/>
        </p:spPr>
      </p:sp>
      <p:sp>
        <p:nvSpPr>
          <p:cNvPr id="166915" name="Rectangle 5"/>
          <p:cNvSpPr>
            <a:spLocks noGrp="1" noChangeArrowheads="1"/>
          </p:cNvSpPr>
          <p:nvPr>
            <p:ph type="body" idx="1"/>
          </p:nvPr>
        </p:nvSpPr>
        <p:spPr bwMode="auto">
          <a:xfrm>
            <a:off x="704851" y="4586871"/>
            <a:ext cx="5800725"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558851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168963" name="Rectangle 3"/>
          <p:cNvSpPr>
            <a:spLocks noGrp="1" noChangeArrowheads="1"/>
          </p:cNvSpPr>
          <p:nvPr>
            <p:ph type="body" idx="1"/>
          </p:nvPr>
        </p:nvSpPr>
        <p:spPr bwMode="auto">
          <a:xfrm>
            <a:off x="706438" y="4586871"/>
            <a:ext cx="5797550"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303" tIns="47655" rIns="95303" bIns="4765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397617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641350" y="1162050"/>
            <a:ext cx="5575300" cy="3136900"/>
          </a:xfrm>
          <a:solidFill>
            <a:srgbClr val="FFFFFF"/>
          </a:solidFill>
          <a:ln/>
        </p:spPr>
      </p:sp>
      <p:sp>
        <p:nvSpPr>
          <p:cNvPr id="171011" name="Rectangle 3"/>
          <p:cNvSpPr>
            <a:spLocks noGrp="1" noChangeArrowheads="1"/>
          </p:cNvSpPr>
          <p:nvPr>
            <p:ph type="body" idx="1"/>
          </p:nvPr>
        </p:nvSpPr>
        <p:spPr bwMode="auto">
          <a:xfrm>
            <a:off x="785814" y="4586871"/>
            <a:ext cx="5875337"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303" tIns="47655" rIns="95303" bIns="47655"/>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9623469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xfrm>
            <a:off x="641350" y="1162050"/>
            <a:ext cx="5575300" cy="3136900"/>
          </a:xfrm>
          <a:ln cap="flat"/>
        </p:spPr>
      </p:sp>
      <p:sp>
        <p:nvSpPr>
          <p:cNvPr id="173059" name="Rectangle 3"/>
          <p:cNvSpPr>
            <a:spLocks noGrp="1" noChangeArrowheads="1"/>
          </p:cNvSpPr>
          <p:nvPr>
            <p:ph type="body" idx="1"/>
          </p:nvPr>
        </p:nvSpPr>
        <p:spPr bwMode="auto">
          <a:xfrm>
            <a:off x="744538" y="4575573"/>
            <a:ext cx="6102350" cy="452392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0981" tIns="39664" rIns="80981" bIns="39664"/>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37722009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xfrm>
            <a:off x="641350" y="1162050"/>
            <a:ext cx="5575300" cy="3136900"/>
          </a:xfrm>
          <a:ln/>
        </p:spPr>
      </p:sp>
      <p:sp>
        <p:nvSpPr>
          <p:cNvPr id="175107" name="Rectangle 4"/>
          <p:cNvSpPr>
            <a:spLocks noGrp="1" noChangeArrowheads="1"/>
          </p:cNvSpPr>
          <p:nvPr>
            <p:ph type="body" idx="1"/>
          </p:nvPr>
        </p:nvSpPr>
        <p:spPr bwMode="auto">
          <a:xfrm>
            <a:off x="784225" y="4586871"/>
            <a:ext cx="5719763"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1237295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xfrm>
            <a:off x="641350" y="1162050"/>
            <a:ext cx="5575300" cy="3136900"/>
          </a:xfrm>
          <a:ln cap="flat"/>
        </p:spPr>
      </p:sp>
      <p:sp>
        <p:nvSpPr>
          <p:cNvPr id="177155" name="Rectangle 4"/>
          <p:cNvSpPr>
            <a:spLocks noGrp="1" noChangeArrowheads="1"/>
          </p:cNvSpPr>
          <p:nvPr>
            <p:ph type="body" idx="1"/>
          </p:nvPr>
        </p:nvSpPr>
        <p:spPr bwMode="auto">
          <a:xfrm>
            <a:off x="704851" y="4586871"/>
            <a:ext cx="5800725"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582379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txBox="1">
            <a:spLocks noGrp="1" noChangeArrowheads="1"/>
          </p:cNvSpPr>
          <p:nvPr/>
        </p:nvSpPr>
        <p:spPr bwMode="auto">
          <a:xfrm>
            <a:off x="4043364" y="9097884"/>
            <a:ext cx="3089275" cy="477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916" tIns="0" rIns="19916" bIns="0" anchor="b"/>
          <a:lstStyle>
            <a:lvl1pPr defTabSz="946150">
              <a:defRPr sz="1600" b="1">
                <a:solidFill>
                  <a:srgbClr val="FC0128"/>
                </a:solidFill>
                <a:latin typeface="Arial" panose="020B0604020202020204" pitchFamily="34" charset="0"/>
              </a:defRPr>
            </a:lvl1pPr>
            <a:lvl2pPr marL="742950" indent="-285750" defTabSz="946150">
              <a:defRPr sz="1600" b="1">
                <a:solidFill>
                  <a:srgbClr val="FC0128"/>
                </a:solidFill>
                <a:latin typeface="Arial" panose="020B0604020202020204" pitchFamily="34" charset="0"/>
              </a:defRPr>
            </a:lvl2pPr>
            <a:lvl3pPr marL="1143000" indent="-228600" defTabSz="946150">
              <a:defRPr sz="1600" b="1">
                <a:solidFill>
                  <a:srgbClr val="FC0128"/>
                </a:solidFill>
                <a:latin typeface="Arial" panose="020B0604020202020204" pitchFamily="34" charset="0"/>
              </a:defRPr>
            </a:lvl3pPr>
            <a:lvl4pPr marL="1600200" indent="-228600" defTabSz="946150">
              <a:defRPr sz="1600" b="1">
                <a:solidFill>
                  <a:srgbClr val="FC0128"/>
                </a:solidFill>
                <a:latin typeface="Arial" panose="020B0604020202020204" pitchFamily="34" charset="0"/>
              </a:defRPr>
            </a:lvl4pPr>
            <a:lvl5pPr marL="2057400" indent="-228600" defTabSz="946150">
              <a:defRPr sz="1600" b="1">
                <a:solidFill>
                  <a:srgbClr val="FC0128"/>
                </a:solidFill>
                <a:latin typeface="Arial" panose="020B0604020202020204" pitchFamily="34" charset="0"/>
              </a:defRPr>
            </a:lvl5pPr>
            <a:lvl6pPr marL="2514600" indent="-228600" defTabSz="946150" eaLnBrk="0" fontAlgn="base" hangingPunct="0">
              <a:spcBef>
                <a:spcPct val="0"/>
              </a:spcBef>
              <a:spcAft>
                <a:spcPct val="0"/>
              </a:spcAft>
              <a:defRPr sz="1600" b="1">
                <a:solidFill>
                  <a:srgbClr val="FC0128"/>
                </a:solidFill>
                <a:latin typeface="Arial" panose="020B0604020202020204" pitchFamily="34" charset="0"/>
              </a:defRPr>
            </a:lvl6pPr>
            <a:lvl7pPr marL="2971800" indent="-228600" defTabSz="946150" eaLnBrk="0" fontAlgn="base" hangingPunct="0">
              <a:spcBef>
                <a:spcPct val="0"/>
              </a:spcBef>
              <a:spcAft>
                <a:spcPct val="0"/>
              </a:spcAft>
              <a:defRPr sz="1600" b="1">
                <a:solidFill>
                  <a:srgbClr val="FC0128"/>
                </a:solidFill>
                <a:latin typeface="Arial" panose="020B0604020202020204" pitchFamily="34" charset="0"/>
              </a:defRPr>
            </a:lvl7pPr>
            <a:lvl8pPr marL="3429000" indent="-228600" defTabSz="946150" eaLnBrk="0" fontAlgn="base" hangingPunct="0">
              <a:spcBef>
                <a:spcPct val="0"/>
              </a:spcBef>
              <a:spcAft>
                <a:spcPct val="0"/>
              </a:spcAft>
              <a:defRPr sz="1600" b="1">
                <a:solidFill>
                  <a:srgbClr val="FC0128"/>
                </a:solidFill>
                <a:latin typeface="Arial" panose="020B0604020202020204" pitchFamily="34" charset="0"/>
              </a:defRPr>
            </a:lvl8pPr>
            <a:lvl9pPr marL="3886200" indent="-228600" defTabSz="946150" eaLnBrk="0" fontAlgn="base" hangingPunct="0">
              <a:spcBef>
                <a:spcPct val="0"/>
              </a:spcBef>
              <a:spcAft>
                <a:spcPct val="0"/>
              </a:spcAft>
              <a:defRPr sz="1600" b="1">
                <a:solidFill>
                  <a:srgbClr val="FC0128"/>
                </a:solidFill>
                <a:latin typeface="Arial" panose="020B0604020202020204" pitchFamily="34" charset="0"/>
              </a:defRPr>
            </a:lvl9pPr>
          </a:lstStyle>
          <a:p>
            <a:pPr algn="r"/>
            <a:fld id="{12C15520-E124-4E94-A651-68C06D504DF0}" type="slidenum">
              <a:rPr lang="en-US" altLang="en-US" sz="1000" i="1">
                <a:solidFill>
                  <a:schemeClr val="tx1"/>
                </a:solidFill>
                <a:latin typeface="Times New Roman" panose="02020603050405020304" pitchFamily="18" charset="0"/>
              </a:rPr>
              <a:pPr algn="r"/>
              <a:t>90</a:t>
            </a:fld>
            <a:endParaRPr lang="en-US" altLang="en-US" sz="1000" i="1">
              <a:solidFill>
                <a:schemeClr val="tx1"/>
              </a:solidFill>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xfrm>
            <a:off x="-311150" y="195263"/>
            <a:ext cx="7813675" cy="4395787"/>
          </a:xfrm>
          <a:solidFill>
            <a:srgbClr val="FFFFFF"/>
          </a:solidFill>
          <a:ln/>
        </p:spPr>
      </p:sp>
      <p:sp>
        <p:nvSpPr>
          <p:cNvPr id="68612" name="Rectangle 3"/>
          <p:cNvSpPr>
            <a:spLocks noGrp="1" noChangeArrowheads="1"/>
          </p:cNvSpPr>
          <p:nvPr>
            <p:ph type="body" idx="1"/>
          </p:nvPr>
        </p:nvSpPr>
        <p:spPr bwMode="auto">
          <a:xfrm>
            <a:off x="935038" y="4565890"/>
            <a:ext cx="5211762" cy="432863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4098" tIns="47049" rIns="94098" bIns="47049"/>
          <a:lstStyle/>
          <a:p>
            <a:pPr defTabSz="955058">
              <a:spcBef>
                <a:spcPct val="0"/>
              </a:spcBef>
            </a:pPr>
            <a:endParaRPr lang="en-US" altLang="en-US" sz="2800">
              <a:latin typeface="Times New Roman" panose="02020603050405020304" pitchFamily="18" charset="0"/>
            </a:endParaRPr>
          </a:p>
        </p:txBody>
      </p:sp>
    </p:spTree>
    <p:extLst>
      <p:ext uri="{BB962C8B-B14F-4D97-AF65-F5344CB8AC3E}">
        <p14:creationId xmlns:p14="http://schemas.microsoft.com/office/powerpoint/2010/main" val="2535260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txBox="1">
            <a:spLocks noGrp="1" noChangeArrowheads="1"/>
          </p:cNvSpPr>
          <p:nvPr/>
        </p:nvSpPr>
        <p:spPr bwMode="auto">
          <a:xfrm>
            <a:off x="4043364" y="9097884"/>
            <a:ext cx="3089275" cy="477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916" tIns="0" rIns="19916" bIns="0" anchor="b"/>
          <a:lstStyle>
            <a:lvl1pPr defTabSz="946150">
              <a:defRPr sz="1600" b="1">
                <a:solidFill>
                  <a:srgbClr val="FC0128"/>
                </a:solidFill>
                <a:latin typeface="Arial" panose="020B0604020202020204" pitchFamily="34" charset="0"/>
              </a:defRPr>
            </a:lvl1pPr>
            <a:lvl2pPr marL="742950" indent="-285750" defTabSz="946150">
              <a:defRPr sz="1600" b="1">
                <a:solidFill>
                  <a:srgbClr val="FC0128"/>
                </a:solidFill>
                <a:latin typeface="Arial" panose="020B0604020202020204" pitchFamily="34" charset="0"/>
              </a:defRPr>
            </a:lvl2pPr>
            <a:lvl3pPr marL="1143000" indent="-228600" defTabSz="946150">
              <a:defRPr sz="1600" b="1">
                <a:solidFill>
                  <a:srgbClr val="FC0128"/>
                </a:solidFill>
                <a:latin typeface="Arial" panose="020B0604020202020204" pitchFamily="34" charset="0"/>
              </a:defRPr>
            </a:lvl3pPr>
            <a:lvl4pPr marL="1600200" indent="-228600" defTabSz="946150">
              <a:defRPr sz="1600" b="1">
                <a:solidFill>
                  <a:srgbClr val="FC0128"/>
                </a:solidFill>
                <a:latin typeface="Arial" panose="020B0604020202020204" pitchFamily="34" charset="0"/>
              </a:defRPr>
            </a:lvl4pPr>
            <a:lvl5pPr marL="2057400" indent="-228600" defTabSz="946150">
              <a:defRPr sz="1600" b="1">
                <a:solidFill>
                  <a:srgbClr val="FC0128"/>
                </a:solidFill>
                <a:latin typeface="Arial" panose="020B0604020202020204" pitchFamily="34" charset="0"/>
              </a:defRPr>
            </a:lvl5pPr>
            <a:lvl6pPr marL="2514600" indent="-228600" defTabSz="946150" eaLnBrk="0" fontAlgn="base" hangingPunct="0">
              <a:spcBef>
                <a:spcPct val="0"/>
              </a:spcBef>
              <a:spcAft>
                <a:spcPct val="0"/>
              </a:spcAft>
              <a:defRPr sz="1600" b="1">
                <a:solidFill>
                  <a:srgbClr val="FC0128"/>
                </a:solidFill>
                <a:latin typeface="Arial" panose="020B0604020202020204" pitchFamily="34" charset="0"/>
              </a:defRPr>
            </a:lvl6pPr>
            <a:lvl7pPr marL="2971800" indent="-228600" defTabSz="946150" eaLnBrk="0" fontAlgn="base" hangingPunct="0">
              <a:spcBef>
                <a:spcPct val="0"/>
              </a:spcBef>
              <a:spcAft>
                <a:spcPct val="0"/>
              </a:spcAft>
              <a:defRPr sz="1600" b="1">
                <a:solidFill>
                  <a:srgbClr val="FC0128"/>
                </a:solidFill>
                <a:latin typeface="Arial" panose="020B0604020202020204" pitchFamily="34" charset="0"/>
              </a:defRPr>
            </a:lvl7pPr>
            <a:lvl8pPr marL="3429000" indent="-228600" defTabSz="946150" eaLnBrk="0" fontAlgn="base" hangingPunct="0">
              <a:spcBef>
                <a:spcPct val="0"/>
              </a:spcBef>
              <a:spcAft>
                <a:spcPct val="0"/>
              </a:spcAft>
              <a:defRPr sz="1600" b="1">
                <a:solidFill>
                  <a:srgbClr val="FC0128"/>
                </a:solidFill>
                <a:latin typeface="Arial" panose="020B0604020202020204" pitchFamily="34" charset="0"/>
              </a:defRPr>
            </a:lvl8pPr>
            <a:lvl9pPr marL="3886200" indent="-228600" defTabSz="946150" eaLnBrk="0" fontAlgn="base" hangingPunct="0">
              <a:spcBef>
                <a:spcPct val="0"/>
              </a:spcBef>
              <a:spcAft>
                <a:spcPct val="0"/>
              </a:spcAft>
              <a:defRPr sz="1600" b="1">
                <a:solidFill>
                  <a:srgbClr val="FC0128"/>
                </a:solidFill>
                <a:latin typeface="Arial" panose="020B0604020202020204" pitchFamily="34" charset="0"/>
              </a:defRPr>
            </a:lvl9pPr>
          </a:lstStyle>
          <a:p>
            <a:pPr algn="r"/>
            <a:fld id="{714A417A-F184-4775-8C96-4ABCA90B1C09}" type="slidenum">
              <a:rPr lang="en-US" altLang="en-US" sz="1000" i="1">
                <a:solidFill>
                  <a:schemeClr val="tx1"/>
                </a:solidFill>
                <a:latin typeface="Times New Roman" panose="02020603050405020304" pitchFamily="18" charset="0"/>
              </a:rPr>
              <a:pPr algn="r"/>
              <a:t>91</a:t>
            </a:fld>
            <a:endParaRPr lang="en-US" altLang="en-US" sz="1000" i="1">
              <a:solidFill>
                <a:schemeClr val="tx1"/>
              </a:solidFill>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xfrm>
            <a:off x="-311150" y="195263"/>
            <a:ext cx="7813675" cy="4395787"/>
          </a:xfrm>
          <a:solidFill>
            <a:srgbClr val="FFFFFF"/>
          </a:solidFill>
          <a:ln/>
        </p:spPr>
      </p:sp>
      <p:sp>
        <p:nvSpPr>
          <p:cNvPr id="70660" name="Rectangle 3"/>
          <p:cNvSpPr>
            <a:spLocks noGrp="1" noChangeArrowheads="1"/>
          </p:cNvSpPr>
          <p:nvPr>
            <p:ph type="body" idx="1"/>
          </p:nvPr>
        </p:nvSpPr>
        <p:spPr bwMode="auto">
          <a:xfrm>
            <a:off x="935038" y="4565890"/>
            <a:ext cx="5211762" cy="4328636"/>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lIns="94098" tIns="47049" rIns="94098" bIns="47049"/>
          <a:lstStyle/>
          <a:p>
            <a:pPr defTabSz="955058">
              <a:spcBef>
                <a:spcPct val="0"/>
              </a:spcBef>
            </a:pPr>
            <a:endParaRPr lang="en-US" altLang="en-US" sz="2800">
              <a:latin typeface="Times New Roman" panose="02020603050405020304" pitchFamily="18" charset="0"/>
            </a:endParaRPr>
          </a:p>
        </p:txBody>
      </p:sp>
    </p:spTree>
    <p:extLst>
      <p:ext uri="{BB962C8B-B14F-4D97-AF65-F5344CB8AC3E}">
        <p14:creationId xmlns:p14="http://schemas.microsoft.com/office/powerpoint/2010/main" val="242542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358775" y="703263"/>
            <a:ext cx="6375400" cy="3587750"/>
          </a:xfrm>
          <a:ln cap="flat"/>
        </p:spPr>
      </p:sp>
      <p:sp>
        <p:nvSpPr>
          <p:cNvPr id="25603" name="Rectangle 3"/>
          <p:cNvSpPr>
            <a:spLocks noGrp="1" noChangeArrowheads="1"/>
          </p:cNvSpPr>
          <p:nvPr>
            <p:ph type="body" idx="1"/>
          </p:nvPr>
        </p:nvSpPr>
        <p:spPr bwMode="auto">
          <a:xfrm>
            <a:off x="922338" y="4540066"/>
            <a:ext cx="5251450" cy="4294743"/>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4312" tIns="47154" rIns="94312" bIns="47154"/>
          <a:lstStyle/>
          <a:p>
            <a:r>
              <a:rPr lang="en-US" altLang="en-US" dirty="0">
                <a:latin typeface="Arial" panose="020B0604020202020204" pitchFamily="34" charset="0"/>
              </a:rPr>
              <a:t>Check</a:t>
            </a:r>
            <a:r>
              <a:rPr lang="en-US" altLang="en-US" baseline="0" dirty="0">
                <a:latin typeface="Arial" panose="020B0604020202020204" pitchFamily="34" charset="0"/>
              </a:rPr>
              <a:t> alignment</a:t>
            </a:r>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a:p>
            <a:r>
              <a:rPr lang="en-US" altLang="en-US" dirty="0">
                <a:latin typeface="Arial" panose="020B0604020202020204" pitchFamily="34" charset="0"/>
              </a:rPr>
              <a:t>_________________________________________________________________</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35665992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4070351" y="-1614"/>
            <a:ext cx="3113088"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1251" name="Rectangle 4"/>
          <p:cNvSpPr>
            <a:spLocks noChangeArrowheads="1"/>
          </p:cNvSpPr>
          <p:nvPr/>
        </p:nvSpPr>
        <p:spPr bwMode="auto">
          <a:xfrm>
            <a:off x="0" y="9141460"/>
            <a:ext cx="31115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1252" name="Rectangle 5"/>
          <p:cNvSpPr>
            <a:spLocks noChangeArrowheads="1"/>
          </p:cNvSpPr>
          <p:nvPr/>
        </p:nvSpPr>
        <p:spPr bwMode="auto">
          <a:xfrm>
            <a:off x="0" y="-1614"/>
            <a:ext cx="3111500"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1253" name="Rectangle 6"/>
          <p:cNvSpPr>
            <a:spLocks noGrp="1" noRot="1" noChangeAspect="1" noChangeArrowheads="1" noTextEdit="1"/>
          </p:cNvSpPr>
          <p:nvPr>
            <p:ph type="sldImg"/>
          </p:nvPr>
        </p:nvSpPr>
        <p:spPr>
          <a:xfrm>
            <a:off x="641350" y="1162050"/>
            <a:ext cx="5575300" cy="3136900"/>
          </a:xfrm>
          <a:ln cap="flat"/>
        </p:spPr>
      </p:sp>
      <p:sp>
        <p:nvSpPr>
          <p:cNvPr id="181254" name="Rectangle 7"/>
          <p:cNvSpPr>
            <a:spLocks noGrp="1" noChangeArrowheads="1"/>
          </p:cNvSpPr>
          <p:nvPr>
            <p:ph type="body" idx="1"/>
          </p:nvPr>
        </p:nvSpPr>
        <p:spPr bwMode="auto">
          <a:xfrm>
            <a:off x="958850" y="4572344"/>
            <a:ext cx="5729288" cy="433186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508" tIns="49581" rIns="97508" bIns="49581"/>
          <a:lstStyle/>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4485389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641350" y="1162050"/>
            <a:ext cx="5575300" cy="3136900"/>
          </a:xfrm>
          <a:ln cap="flat"/>
        </p:spPr>
      </p:sp>
      <p:sp>
        <p:nvSpPr>
          <p:cNvPr id="183299" name="Rectangle 3"/>
          <p:cNvSpPr>
            <a:spLocks noChangeArrowheads="1"/>
          </p:cNvSpPr>
          <p:nvPr/>
        </p:nvSpPr>
        <p:spPr bwMode="auto">
          <a:xfrm>
            <a:off x="790576" y="4840261"/>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6954627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074"/>
          <p:cNvSpPr>
            <a:spLocks noChangeArrowheads="1"/>
          </p:cNvSpPr>
          <p:nvPr/>
        </p:nvSpPr>
        <p:spPr bwMode="auto">
          <a:xfrm>
            <a:off x="4070351" y="-1614"/>
            <a:ext cx="3113088"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5347" name="Rectangle 3075"/>
          <p:cNvSpPr>
            <a:spLocks noChangeArrowheads="1"/>
          </p:cNvSpPr>
          <p:nvPr/>
        </p:nvSpPr>
        <p:spPr bwMode="auto">
          <a:xfrm>
            <a:off x="4070351" y="9141460"/>
            <a:ext cx="3113088"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161" tIns="51231" rIns="99161" bIns="51231" anchor="b"/>
          <a:lstStyle>
            <a:lvl1pPr defTabSz="995363">
              <a:defRPr sz="1600">
                <a:solidFill>
                  <a:srgbClr val="FC0128"/>
                </a:solidFill>
                <a:latin typeface="Arial" panose="020B0604020202020204" pitchFamily="34" charset="0"/>
              </a:defRPr>
            </a:lvl1pPr>
            <a:lvl2pPr marL="742950" indent="-285750" defTabSz="995363">
              <a:defRPr sz="1600">
                <a:solidFill>
                  <a:srgbClr val="FC0128"/>
                </a:solidFill>
                <a:latin typeface="Arial" panose="020B0604020202020204" pitchFamily="34" charset="0"/>
              </a:defRPr>
            </a:lvl2pPr>
            <a:lvl3pPr marL="1143000" indent="-228600" defTabSz="995363">
              <a:defRPr sz="1600">
                <a:solidFill>
                  <a:srgbClr val="FC0128"/>
                </a:solidFill>
                <a:latin typeface="Arial" panose="020B0604020202020204" pitchFamily="34" charset="0"/>
              </a:defRPr>
            </a:lvl3pPr>
            <a:lvl4pPr marL="1600200" indent="-228600" defTabSz="995363">
              <a:defRPr sz="1600">
                <a:solidFill>
                  <a:srgbClr val="FC0128"/>
                </a:solidFill>
                <a:latin typeface="Arial" panose="020B0604020202020204" pitchFamily="34" charset="0"/>
              </a:defRPr>
            </a:lvl4pPr>
            <a:lvl5pPr marL="2057400" indent="-228600" defTabSz="995363">
              <a:defRPr sz="1600">
                <a:solidFill>
                  <a:srgbClr val="FC0128"/>
                </a:solidFill>
                <a:latin typeface="Arial" panose="020B0604020202020204" pitchFamily="34" charset="0"/>
              </a:defRPr>
            </a:lvl5pPr>
            <a:lvl6pPr marL="2514600" indent="-228600" defTabSz="995363"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95363"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95363"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95363" eaLnBrk="0" fontAlgn="base" hangingPunct="0">
              <a:spcBef>
                <a:spcPct val="0"/>
              </a:spcBef>
              <a:spcAft>
                <a:spcPct val="0"/>
              </a:spcAft>
              <a:defRPr sz="1600">
                <a:solidFill>
                  <a:srgbClr val="FC0128"/>
                </a:solidFill>
                <a:latin typeface="Arial" panose="020B0604020202020204" pitchFamily="34" charset="0"/>
              </a:defRPr>
            </a:lvl9pPr>
          </a:lstStyle>
          <a:p>
            <a:pPr algn="r">
              <a:lnSpc>
                <a:spcPct val="90000"/>
              </a:lnSpc>
            </a:pPr>
            <a:endParaRPr lang="en-US" altLang="en-US" sz="1200">
              <a:solidFill>
                <a:schemeClr val="tx1"/>
              </a:solidFill>
              <a:latin typeface="Times New Roman" panose="02020603050405020304" pitchFamily="18" charset="0"/>
            </a:endParaRPr>
          </a:p>
        </p:txBody>
      </p:sp>
      <p:sp>
        <p:nvSpPr>
          <p:cNvPr id="185348" name="Rectangle 3076"/>
          <p:cNvSpPr>
            <a:spLocks noChangeArrowheads="1"/>
          </p:cNvSpPr>
          <p:nvPr/>
        </p:nvSpPr>
        <p:spPr bwMode="auto">
          <a:xfrm>
            <a:off x="0" y="9141460"/>
            <a:ext cx="3111500"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5349" name="Rectangle 3077"/>
          <p:cNvSpPr>
            <a:spLocks noChangeArrowheads="1"/>
          </p:cNvSpPr>
          <p:nvPr/>
        </p:nvSpPr>
        <p:spPr bwMode="auto">
          <a:xfrm>
            <a:off x="0" y="-1614"/>
            <a:ext cx="3111500" cy="482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4926" tIns="47462" rIns="94926" bIns="47462" anchor="ctr"/>
          <a:lstStyle>
            <a:lvl1pPr>
              <a:defRPr sz="1600">
                <a:solidFill>
                  <a:srgbClr val="FC0128"/>
                </a:solidFill>
                <a:latin typeface="Arial" panose="020B0604020202020204" pitchFamily="34" charset="0"/>
              </a:defRPr>
            </a:lvl1pPr>
            <a:lvl2pPr marL="742950" indent="-285750">
              <a:defRPr sz="1600">
                <a:solidFill>
                  <a:srgbClr val="FC0128"/>
                </a:solidFill>
                <a:latin typeface="Arial" panose="020B0604020202020204" pitchFamily="34" charset="0"/>
              </a:defRPr>
            </a:lvl2pPr>
            <a:lvl3pPr marL="1143000" indent="-228600">
              <a:defRPr sz="1600">
                <a:solidFill>
                  <a:srgbClr val="FC0128"/>
                </a:solidFill>
                <a:latin typeface="Arial" panose="020B0604020202020204" pitchFamily="34" charset="0"/>
              </a:defRPr>
            </a:lvl3pPr>
            <a:lvl4pPr marL="1600200" indent="-228600">
              <a:defRPr sz="1600">
                <a:solidFill>
                  <a:srgbClr val="FC0128"/>
                </a:solidFill>
                <a:latin typeface="Arial" panose="020B0604020202020204" pitchFamily="34" charset="0"/>
              </a:defRPr>
            </a:lvl4pPr>
            <a:lvl5pPr marL="2057400" indent="-228600">
              <a:defRPr sz="1600">
                <a:solidFill>
                  <a:srgbClr val="FC0128"/>
                </a:solidFill>
                <a:latin typeface="Arial" panose="020B0604020202020204" pitchFamily="34" charset="0"/>
              </a:defRPr>
            </a:lvl5pPr>
            <a:lvl6pPr marL="2514600" indent="-228600" eaLnBrk="0" fontAlgn="base" hangingPunct="0">
              <a:spcBef>
                <a:spcPct val="0"/>
              </a:spcBef>
              <a:spcAft>
                <a:spcPct val="0"/>
              </a:spcAft>
              <a:defRPr sz="1600">
                <a:solidFill>
                  <a:srgbClr val="FC0128"/>
                </a:solidFill>
                <a:latin typeface="Arial" panose="020B0604020202020204" pitchFamily="34" charset="0"/>
              </a:defRPr>
            </a:lvl6pPr>
            <a:lvl7pPr marL="2971800" indent="-228600" eaLnBrk="0" fontAlgn="base" hangingPunct="0">
              <a:spcBef>
                <a:spcPct val="0"/>
              </a:spcBef>
              <a:spcAft>
                <a:spcPct val="0"/>
              </a:spcAft>
              <a:defRPr sz="1600">
                <a:solidFill>
                  <a:srgbClr val="FC0128"/>
                </a:solidFill>
                <a:latin typeface="Arial" panose="020B0604020202020204" pitchFamily="34" charset="0"/>
              </a:defRPr>
            </a:lvl7pPr>
            <a:lvl8pPr marL="3429000" indent="-228600" eaLnBrk="0" fontAlgn="base" hangingPunct="0">
              <a:spcBef>
                <a:spcPct val="0"/>
              </a:spcBef>
              <a:spcAft>
                <a:spcPct val="0"/>
              </a:spcAft>
              <a:defRPr sz="1600">
                <a:solidFill>
                  <a:srgbClr val="FC0128"/>
                </a:solidFill>
                <a:latin typeface="Arial" panose="020B0604020202020204" pitchFamily="34" charset="0"/>
              </a:defRPr>
            </a:lvl8pPr>
            <a:lvl9pPr marL="3886200" indent="-22860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pPr>
            <a:endParaRPr lang="en-US" altLang="en-US" b="1"/>
          </a:p>
        </p:txBody>
      </p:sp>
      <p:sp>
        <p:nvSpPr>
          <p:cNvPr id="185350" name="Rectangle 3078"/>
          <p:cNvSpPr>
            <a:spLocks noGrp="1" noRot="1" noChangeAspect="1" noChangeArrowheads="1" noTextEdit="1"/>
          </p:cNvSpPr>
          <p:nvPr>
            <p:ph type="sldImg"/>
          </p:nvPr>
        </p:nvSpPr>
        <p:spPr>
          <a:xfrm>
            <a:off x="641350" y="1162050"/>
            <a:ext cx="5575300" cy="3136900"/>
          </a:xfrm>
          <a:ln cap="flat"/>
        </p:spPr>
      </p:sp>
      <p:sp>
        <p:nvSpPr>
          <p:cNvPr id="185351" name="Rectangle 3079"/>
          <p:cNvSpPr>
            <a:spLocks noGrp="1" noChangeArrowheads="1"/>
          </p:cNvSpPr>
          <p:nvPr>
            <p:ph type="body" idx="1"/>
          </p:nvPr>
        </p:nvSpPr>
        <p:spPr bwMode="auto">
          <a:xfrm>
            <a:off x="712788" y="4572344"/>
            <a:ext cx="5932487" cy="433186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508" tIns="49581" rIns="97508" bIns="49581"/>
          <a:lstStyle/>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a:p>
            <a:pPr defTabSz="974287"/>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8281971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641350" y="1162050"/>
            <a:ext cx="5575300" cy="3136900"/>
          </a:xfrm>
          <a:ln cap="flat"/>
        </p:spPr>
      </p:sp>
      <p:sp>
        <p:nvSpPr>
          <p:cNvPr id="187395" name="Rectangle 3"/>
          <p:cNvSpPr>
            <a:spLocks noChangeArrowheads="1"/>
          </p:cNvSpPr>
          <p:nvPr/>
        </p:nvSpPr>
        <p:spPr bwMode="auto">
          <a:xfrm>
            <a:off x="790576" y="4840261"/>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11942661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41350" y="1162050"/>
            <a:ext cx="5575300" cy="3136900"/>
          </a:xfrm>
          <a:ln cap="flat"/>
        </p:spPr>
      </p:sp>
      <p:sp>
        <p:nvSpPr>
          <p:cNvPr id="189443" name="Rectangle 3"/>
          <p:cNvSpPr>
            <a:spLocks noChangeArrowheads="1"/>
          </p:cNvSpPr>
          <p:nvPr/>
        </p:nvSpPr>
        <p:spPr bwMode="auto">
          <a:xfrm>
            <a:off x="790576" y="4840261"/>
            <a:ext cx="5839491" cy="503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3081508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390525" y="728663"/>
            <a:ext cx="6399213" cy="3600450"/>
          </a:xfrm>
          <a:solidFill>
            <a:srgbClr val="FFFFFF"/>
          </a:solidFill>
          <a:ln cap="flat"/>
        </p:spPr>
      </p:sp>
      <p:sp>
        <p:nvSpPr>
          <p:cNvPr id="191491" name="Rectangle 3"/>
          <p:cNvSpPr>
            <a:spLocks noGrp="1" noChangeArrowheads="1"/>
          </p:cNvSpPr>
          <p:nvPr>
            <p:ph type="body" idx="1"/>
          </p:nvPr>
        </p:nvSpPr>
        <p:spPr bwMode="auto">
          <a:xfrm>
            <a:off x="958850" y="4572344"/>
            <a:ext cx="5264150" cy="433186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5757" tIns="47038" rIns="95757" bIns="47038"/>
          <a:lstStyle/>
          <a:p>
            <a:pPr defTabSz="942238">
              <a:spcBef>
                <a:spcPct val="0"/>
              </a:spcBef>
            </a:pPr>
            <a:r>
              <a:rPr lang="en-US" altLang="en-US" sz="2500">
                <a:latin typeface="Times New Roman" panose="02020603050405020304" pitchFamily="18" charset="0"/>
              </a:rPr>
              <a:t>________________________________________________________________________________________________________________________________________________________________</a:t>
            </a:r>
          </a:p>
          <a:p>
            <a:pPr defTabSz="942238">
              <a:spcBef>
                <a:spcPct val="0"/>
              </a:spcBef>
            </a:pPr>
            <a:r>
              <a:rPr lang="en-US" altLang="en-US" sz="2500">
                <a:latin typeface="Times New Roman" panose="02020603050405020304" pitchFamily="18" charset="0"/>
              </a:rPr>
              <a:t>________________________________</a:t>
            </a:r>
          </a:p>
          <a:p>
            <a:pPr defTabSz="942238">
              <a:spcBef>
                <a:spcPct val="0"/>
              </a:spcBef>
            </a:pPr>
            <a:r>
              <a:rPr lang="en-US" altLang="en-US" sz="2500">
                <a:latin typeface="Times New Roman" panose="02020603050405020304" pitchFamily="18" charset="0"/>
              </a:rPr>
              <a:t>________________________________________________________________</a:t>
            </a:r>
          </a:p>
          <a:p>
            <a:pPr defTabSz="942238">
              <a:spcBef>
                <a:spcPct val="0"/>
              </a:spcBef>
            </a:pPr>
            <a:r>
              <a:rPr lang="en-US" altLang="en-US" sz="2500">
                <a:latin typeface="Times New Roman" panose="02020603050405020304" pitchFamily="18" charset="0"/>
              </a:rPr>
              <a:t>________________________________</a:t>
            </a:r>
          </a:p>
          <a:p>
            <a:pPr defTabSz="942238">
              <a:spcBef>
                <a:spcPct val="0"/>
              </a:spcBef>
            </a:pPr>
            <a:r>
              <a:rPr lang="en-US" altLang="en-US" sz="2500">
                <a:latin typeface="Times New Roman" panose="02020603050405020304" pitchFamily="18" charset="0"/>
              </a:rPr>
              <a:t>________________________________</a:t>
            </a:r>
          </a:p>
          <a:p>
            <a:pPr defTabSz="942238">
              <a:spcBef>
                <a:spcPct val="0"/>
              </a:spcBef>
            </a:pPr>
            <a:r>
              <a:rPr lang="en-US" altLang="en-US" sz="2500">
                <a:latin typeface="Times New Roman" panose="02020603050405020304" pitchFamily="18" charset="0"/>
              </a:rPr>
              <a:t>________________________________</a:t>
            </a:r>
          </a:p>
        </p:txBody>
      </p:sp>
    </p:spTree>
    <p:extLst>
      <p:ext uri="{BB962C8B-B14F-4D97-AF65-F5344CB8AC3E}">
        <p14:creationId xmlns:p14="http://schemas.microsoft.com/office/powerpoint/2010/main" val="32119700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xfrm>
            <a:off x="641350" y="1162050"/>
            <a:ext cx="5575300" cy="3136900"/>
          </a:xfrm>
          <a:ln/>
        </p:spPr>
      </p:sp>
      <p:sp>
        <p:nvSpPr>
          <p:cNvPr id="195587" name="Rectangle 5"/>
          <p:cNvSpPr>
            <a:spLocks noGrp="1" noChangeArrowheads="1"/>
          </p:cNvSpPr>
          <p:nvPr>
            <p:ph type="body" idx="1"/>
          </p:nvPr>
        </p:nvSpPr>
        <p:spPr bwMode="auto">
          <a:xfrm>
            <a:off x="704851" y="4586871"/>
            <a:ext cx="5876925"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4107229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641350" y="1162050"/>
            <a:ext cx="5575300" cy="3136900"/>
          </a:xfrm>
          <a:ln cap="flat"/>
        </p:spPr>
      </p:sp>
      <p:sp>
        <p:nvSpPr>
          <p:cNvPr id="197635" name="Rectangle 3"/>
          <p:cNvSpPr>
            <a:spLocks noChangeArrowheads="1"/>
          </p:cNvSpPr>
          <p:nvPr/>
        </p:nvSpPr>
        <p:spPr bwMode="auto">
          <a:xfrm>
            <a:off x="549276" y="4840262"/>
            <a:ext cx="6075363" cy="498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7508" tIns="49581" rIns="97508" bIns="49581">
            <a:spAutoFit/>
          </a:bodyPr>
          <a:lstStyle>
            <a:lvl1pPr defTabSz="958850">
              <a:defRPr sz="1600">
                <a:solidFill>
                  <a:srgbClr val="FC0128"/>
                </a:solidFill>
                <a:latin typeface="Arial" panose="020B0604020202020204" pitchFamily="34" charset="0"/>
              </a:defRPr>
            </a:lvl1pPr>
            <a:lvl2pPr marL="742950" indent="-285750" defTabSz="958850">
              <a:defRPr sz="1600">
                <a:solidFill>
                  <a:srgbClr val="FC0128"/>
                </a:solidFill>
                <a:latin typeface="Arial" panose="020B0604020202020204" pitchFamily="34" charset="0"/>
              </a:defRPr>
            </a:lvl2pPr>
            <a:lvl3pPr marL="1143000" indent="-228600" defTabSz="958850">
              <a:defRPr sz="1600">
                <a:solidFill>
                  <a:srgbClr val="FC0128"/>
                </a:solidFill>
                <a:latin typeface="Arial" panose="020B0604020202020204" pitchFamily="34" charset="0"/>
              </a:defRPr>
            </a:lvl3pPr>
            <a:lvl4pPr marL="1600200" indent="-228600" defTabSz="958850">
              <a:defRPr sz="1600">
                <a:solidFill>
                  <a:srgbClr val="FC0128"/>
                </a:solidFill>
                <a:latin typeface="Arial" panose="020B0604020202020204" pitchFamily="34" charset="0"/>
              </a:defRPr>
            </a:lvl4pPr>
            <a:lvl5pPr marL="2057400" indent="-228600" defTabSz="958850">
              <a:defRPr sz="1600">
                <a:solidFill>
                  <a:srgbClr val="FC0128"/>
                </a:solidFill>
                <a:latin typeface="Arial" panose="020B0604020202020204" pitchFamily="34" charset="0"/>
              </a:defRPr>
            </a:lvl5pPr>
            <a:lvl6pPr marL="2514600" indent="-228600" defTabSz="958850" eaLnBrk="0" fontAlgn="base" hangingPunct="0">
              <a:spcBef>
                <a:spcPct val="0"/>
              </a:spcBef>
              <a:spcAft>
                <a:spcPct val="0"/>
              </a:spcAft>
              <a:defRPr sz="1600">
                <a:solidFill>
                  <a:srgbClr val="FC0128"/>
                </a:solidFill>
                <a:latin typeface="Arial" panose="020B0604020202020204" pitchFamily="34" charset="0"/>
              </a:defRPr>
            </a:lvl6pPr>
            <a:lvl7pPr marL="2971800" indent="-228600" defTabSz="958850" eaLnBrk="0" fontAlgn="base" hangingPunct="0">
              <a:spcBef>
                <a:spcPct val="0"/>
              </a:spcBef>
              <a:spcAft>
                <a:spcPct val="0"/>
              </a:spcAft>
              <a:defRPr sz="1600">
                <a:solidFill>
                  <a:srgbClr val="FC0128"/>
                </a:solidFill>
                <a:latin typeface="Arial" panose="020B0604020202020204" pitchFamily="34" charset="0"/>
              </a:defRPr>
            </a:lvl7pPr>
            <a:lvl8pPr marL="3429000" indent="-228600" defTabSz="958850" eaLnBrk="0" fontAlgn="base" hangingPunct="0">
              <a:spcBef>
                <a:spcPct val="0"/>
              </a:spcBef>
              <a:spcAft>
                <a:spcPct val="0"/>
              </a:spcAft>
              <a:defRPr sz="1600">
                <a:solidFill>
                  <a:srgbClr val="FC0128"/>
                </a:solidFill>
                <a:latin typeface="Arial" panose="020B0604020202020204" pitchFamily="34" charset="0"/>
              </a:defRPr>
            </a:lvl8pPr>
            <a:lvl9pPr marL="3886200" indent="-228600" defTabSz="958850" eaLnBrk="0" fontAlgn="base" hangingPunct="0">
              <a:spcBef>
                <a:spcPct val="0"/>
              </a:spcBef>
              <a:spcAft>
                <a:spcPct val="0"/>
              </a:spcAft>
              <a:defRPr sz="1600">
                <a:solidFill>
                  <a:srgbClr val="FC0128"/>
                </a:solidFill>
                <a:latin typeface="Arial" panose="020B0604020202020204" pitchFamily="34" charset="0"/>
              </a:defRPr>
            </a:lvl9pPr>
          </a:lstStyle>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a:p>
            <a:pPr>
              <a:lnSpc>
                <a:spcPct val="90000"/>
              </a:lnSpc>
              <a:spcBef>
                <a:spcPct val="40000"/>
              </a:spcBef>
            </a:pPr>
            <a:r>
              <a:rPr lang="en-US" altLang="en-US" sz="1800" b="1">
                <a:solidFill>
                  <a:schemeClr val="tx1"/>
                </a:solidFill>
              </a:rPr>
              <a:t>____________________________________________</a:t>
            </a:r>
          </a:p>
        </p:txBody>
      </p:sp>
    </p:spTree>
    <p:extLst>
      <p:ext uri="{BB962C8B-B14F-4D97-AF65-F5344CB8AC3E}">
        <p14:creationId xmlns:p14="http://schemas.microsoft.com/office/powerpoint/2010/main" val="6817856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Rot="1" noChangeAspect="1" noChangeArrowheads="1" noTextEdit="1"/>
          </p:cNvSpPr>
          <p:nvPr>
            <p:ph type="sldImg"/>
          </p:nvPr>
        </p:nvSpPr>
        <p:spPr>
          <a:xfrm>
            <a:off x="641350" y="1162050"/>
            <a:ext cx="5575300" cy="3136900"/>
          </a:xfrm>
          <a:ln/>
        </p:spPr>
      </p:sp>
      <p:sp>
        <p:nvSpPr>
          <p:cNvPr id="199683" name="Rectangle 1028"/>
          <p:cNvSpPr>
            <a:spLocks noGrp="1" noChangeArrowheads="1"/>
          </p:cNvSpPr>
          <p:nvPr>
            <p:ph type="body" idx="1"/>
          </p:nvPr>
        </p:nvSpPr>
        <p:spPr bwMode="auto">
          <a:xfrm>
            <a:off x="704851" y="4586871"/>
            <a:ext cx="5800725"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a:p>
            <a:pPr defTabSz="809236"/>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2089898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050"/>
          <p:cNvSpPr>
            <a:spLocks noGrp="1" noRot="1" noChangeAspect="1" noChangeArrowheads="1" noTextEdit="1"/>
          </p:cNvSpPr>
          <p:nvPr>
            <p:ph type="sldImg"/>
          </p:nvPr>
        </p:nvSpPr>
        <p:spPr>
          <a:xfrm>
            <a:off x="641350" y="1162050"/>
            <a:ext cx="5575300" cy="3136900"/>
          </a:xfrm>
          <a:ln/>
        </p:spPr>
      </p:sp>
      <p:sp>
        <p:nvSpPr>
          <p:cNvPr id="201731" name="Rectangle 2053"/>
          <p:cNvSpPr>
            <a:spLocks noGrp="1" noChangeArrowheads="1"/>
          </p:cNvSpPr>
          <p:nvPr>
            <p:ph type="body" idx="1"/>
          </p:nvPr>
        </p:nvSpPr>
        <p:spPr bwMode="auto">
          <a:xfrm>
            <a:off x="704850" y="4586871"/>
            <a:ext cx="5719763" cy="43560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193" tIns="47596" rIns="95193" bIns="47596"/>
          <a:lstStyle/>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a:p>
            <a:r>
              <a:rPr lang="en-US" altLang="en-US" sz="1800" b="1">
                <a:latin typeface="Arial" panose="020B0604020202020204" pitchFamily="34" charset="0"/>
              </a:rPr>
              <a:t>____________________________________________</a:t>
            </a:r>
          </a:p>
        </p:txBody>
      </p:sp>
    </p:spTree>
    <p:extLst>
      <p:ext uri="{BB962C8B-B14F-4D97-AF65-F5344CB8AC3E}">
        <p14:creationId xmlns:p14="http://schemas.microsoft.com/office/powerpoint/2010/main" val="106801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27C248-B5A8-0D4E-BE0A-1EAC4DA9EA49}"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101480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7C248-B5A8-0D4E-BE0A-1EAC4DA9EA49}"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976279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7C248-B5A8-0D4E-BE0A-1EAC4DA9EA49}"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230272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90500" y="171450"/>
            <a:ext cx="8763000" cy="914400"/>
          </a:xfrm>
        </p:spPr>
        <p:txBody>
          <a:bodyPr/>
          <a:lstStyle/>
          <a:p>
            <a:r>
              <a:rPr lang="en-US"/>
              <a:t>Click to edit Master title style</a:t>
            </a:r>
          </a:p>
        </p:txBody>
      </p:sp>
      <p:sp>
        <p:nvSpPr>
          <p:cNvPr id="3" name="Chart Placeholder 2"/>
          <p:cNvSpPr>
            <a:spLocks noGrp="1"/>
          </p:cNvSpPr>
          <p:nvPr>
            <p:ph type="chart" idx="1"/>
          </p:nvPr>
        </p:nvSpPr>
        <p:spPr>
          <a:xfrm>
            <a:off x="228600" y="1428750"/>
            <a:ext cx="8610600" cy="3086100"/>
          </a:xfrm>
        </p:spPr>
        <p:txBody>
          <a:bodyPr/>
          <a:lstStyle/>
          <a:p>
            <a:pPr lvl="0"/>
            <a:endParaRPr lang="en-US" noProof="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0516FA10-AA21-4373-828A-2879D50A71B5}" type="slidenum">
              <a:rPr lang="en-US" altLang="en-US"/>
              <a:pPr>
                <a:defRPr/>
              </a:pPr>
              <a:t>‹#›</a:t>
            </a:fld>
            <a:endParaRPr lang="en-US" altLang="en-US"/>
          </a:p>
        </p:txBody>
      </p:sp>
    </p:spTree>
    <p:extLst>
      <p:ext uri="{BB962C8B-B14F-4D97-AF65-F5344CB8AC3E}">
        <p14:creationId xmlns:p14="http://schemas.microsoft.com/office/powerpoint/2010/main" val="3175084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a:defRPr sz="3600" b="0" i="1">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7C248-B5A8-0D4E-BE0A-1EAC4DA9EA49}"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1147192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7C248-B5A8-0D4E-BE0A-1EAC4DA9EA49}"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142502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7C248-B5A8-0D4E-BE0A-1EAC4DA9EA49}"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316696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27C248-B5A8-0D4E-BE0A-1EAC4DA9EA49}" type="datetimeFigureOut">
              <a:rPr lang="en-US" smtClean="0"/>
              <a:t>6/19/19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209435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27C248-B5A8-0D4E-BE0A-1EAC4DA9EA49}" type="datetimeFigureOut">
              <a:rPr lang="en-US" smtClean="0"/>
              <a:t>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4236930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7C248-B5A8-0D4E-BE0A-1EAC4DA9EA49}" type="datetimeFigureOut">
              <a:rPr lang="en-US" smtClean="0"/>
              <a:t>6/19/19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4903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7C248-B5A8-0D4E-BE0A-1EAC4DA9EA49}"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409757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7C248-B5A8-0D4E-BE0A-1EAC4DA9EA49}"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2A7CF-4A28-DE44-AF7A-49AEDE9309E7}" type="slidenum">
              <a:rPr lang="en-US" smtClean="0"/>
              <a:t>‹#›</a:t>
            </a:fld>
            <a:endParaRPr lang="en-US"/>
          </a:p>
        </p:txBody>
      </p:sp>
    </p:spTree>
    <p:extLst>
      <p:ext uri="{BB962C8B-B14F-4D97-AF65-F5344CB8AC3E}">
        <p14:creationId xmlns:p14="http://schemas.microsoft.com/office/powerpoint/2010/main" val="15150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027C248-B5A8-0D4E-BE0A-1EAC4DA9EA49}" type="datetimeFigureOut">
              <a:rPr lang="en-US" smtClean="0"/>
              <a:t>6/19/19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542A7CF-4A28-DE44-AF7A-49AEDE9309E7}" type="slidenum">
              <a:rPr lang="en-US" smtClean="0"/>
              <a:t>‹#›</a:t>
            </a:fld>
            <a:endParaRPr lang="en-US"/>
          </a:p>
        </p:txBody>
      </p:sp>
    </p:spTree>
    <p:extLst>
      <p:ext uri="{BB962C8B-B14F-4D97-AF65-F5344CB8AC3E}">
        <p14:creationId xmlns:p14="http://schemas.microsoft.com/office/powerpoint/2010/main" val="17413108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6.bin"/><Relationship Id="rId5" Type="http://schemas.openxmlformats.org/officeDocument/2006/relationships/image" Target="../media/image19.png"/><Relationship Id="rId4" Type="http://schemas.openxmlformats.org/officeDocument/2006/relationships/oleObject" Target="../embeddings/oleObject15.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www.bondsonline.com/Todays_Market/Corporate_Bond_Spreads.php"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www.finra.org/"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Microsoft_Excel_97_-_2004_Worksheet.xls"/></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8.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Microsoft_Excel_97_-_2004_Worksheet1.xls"/></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Microsoft_Excel_97_-_2004_Worksheet2.xls"/></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w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image" Target="../media/image19.png"/><Relationship Id="rId4" Type="http://schemas.openxmlformats.org/officeDocument/2006/relationships/oleObject" Target="../embeddings/oleObject8.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5.w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2.emf"/><Relationship Id="rId4" Type="http://schemas.openxmlformats.org/officeDocument/2006/relationships/oleObject" Target="../embeddings/oleObject12.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8.emf"/><Relationship Id="rId4" Type="http://schemas.openxmlformats.org/officeDocument/2006/relationships/oleObject" Target="../embeddings/oleObject14.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tle slide bk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3429" cy="51435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063" t="30475" r="9540" b="13765"/>
          <a:stretch/>
        </p:blipFill>
        <p:spPr>
          <a:xfrm>
            <a:off x="0" y="2016606"/>
            <a:ext cx="2963850" cy="3126894"/>
          </a:xfrm>
          <a:prstGeom prst="rect">
            <a:avLst/>
          </a:prstGeom>
        </p:spPr>
      </p:pic>
      <p:pic>
        <p:nvPicPr>
          <p:cNvPr id="7" name="Picture 6" descr="Screen Shot 2015-04-06 at 4.18.20 PM.png"/>
          <p:cNvPicPr>
            <a:picLocks noChangeAspect="1"/>
          </p:cNvPicPr>
          <p:nvPr/>
        </p:nvPicPr>
        <p:blipFill rotWithShape="1">
          <a:blip r:embed="rId4">
            <a:extLst>
              <a:ext uri="{28A0092B-C50C-407E-A947-70E740481C1C}">
                <a14:useLocalDpi xmlns:a14="http://schemas.microsoft.com/office/drawing/2010/main" val="0"/>
              </a:ext>
            </a:extLst>
          </a:blip>
          <a:srcRect t="26217" b="16369"/>
          <a:stretch/>
        </p:blipFill>
        <p:spPr>
          <a:xfrm>
            <a:off x="6334605" y="4388038"/>
            <a:ext cx="2740122" cy="629624"/>
          </a:xfrm>
          <a:prstGeom prst="rect">
            <a:avLst/>
          </a:prstGeom>
        </p:spPr>
      </p:pic>
      <p:sp>
        <p:nvSpPr>
          <p:cNvPr id="4" name="TextBox 3"/>
          <p:cNvSpPr txBox="1"/>
          <p:nvPr/>
        </p:nvSpPr>
        <p:spPr>
          <a:xfrm>
            <a:off x="2450995" y="2513497"/>
            <a:ext cx="5019323" cy="646331"/>
          </a:xfrm>
          <a:prstGeom prst="rect">
            <a:avLst/>
          </a:prstGeom>
          <a:noFill/>
        </p:spPr>
        <p:txBody>
          <a:bodyPr wrap="none" rtlCol="0">
            <a:spAutoFit/>
          </a:bodyPr>
          <a:lstStyle/>
          <a:p>
            <a:r>
              <a:rPr lang="en-US" altLang="en-US" sz="3600" b="1" dirty="0">
                <a:latin typeface="Book Antiqua" panose="02040602050305030304" pitchFamily="18" charset="0"/>
              </a:rPr>
              <a:t>Financial Management</a:t>
            </a:r>
            <a:endParaRPr lang="en-US" sz="3600" b="1" dirty="0">
              <a:latin typeface="Book Antiqua" panose="02040602050305030304" pitchFamily="18" charset="0"/>
            </a:endParaRPr>
          </a:p>
        </p:txBody>
      </p:sp>
      <p:sp>
        <p:nvSpPr>
          <p:cNvPr id="5" name="TextBox 4"/>
          <p:cNvSpPr txBox="1"/>
          <p:nvPr/>
        </p:nvSpPr>
        <p:spPr>
          <a:xfrm>
            <a:off x="2450995" y="3125931"/>
            <a:ext cx="4999670" cy="1200329"/>
          </a:xfrm>
          <a:prstGeom prst="rect">
            <a:avLst/>
          </a:prstGeom>
          <a:noFill/>
        </p:spPr>
        <p:txBody>
          <a:bodyPr wrap="square" rtlCol="0">
            <a:spAutoFit/>
          </a:bodyPr>
          <a:lstStyle/>
          <a:p>
            <a:pPr algn="ctr">
              <a:buFontTx/>
              <a:buNone/>
            </a:pPr>
            <a:r>
              <a:rPr lang="en-US" altLang="en-US" dirty="0"/>
              <a:t>Dr. Narayanan </a:t>
            </a:r>
            <a:r>
              <a:rPr lang="en-US" altLang="en-US" dirty="0" err="1"/>
              <a:t>Jayaraman</a:t>
            </a:r>
            <a:endParaRPr lang="en-US" altLang="en-US" dirty="0"/>
          </a:p>
          <a:p>
            <a:pPr algn="ctr">
              <a:buFontTx/>
              <a:buNone/>
            </a:pPr>
            <a:endParaRPr lang="en-US" altLang="en-US" dirty="0"/>
          </a:p>
          <a:p>
            <a:pPr algn="ctr">
              <a:buFontTx/>
              <a:buNone/>
            </a:pPr>
            <a:r>
              <a:rPr lang="en-US" altLang="en-US" dirty="0" err="1"/>
              <a:t>Scheller</a:t>
            </a:r>
            <a:r>
              <a:rPr lang="en-US" altLang="en-US" dirty="0"/>
              <a:t> College of Management</a:t>
            </a:r>
          </a:p>
          <a:p>
            <a:pPr algn="ctr">
              <a:buFontTx/>
              <a:buNone/>
            </a:pPr>
            <a:r>
              <a:rPr lang="en-US" altLang="en-US" dirty="0"/>
              <a:t>Georgia Institute of Technology</a:t>
            </a:r>
          </a:p>
        </p:txBody>
      </p:sp>
    </p:spTree>
    <p:extLst>
      <p:ext uri="{BB962C8B-B14F-4D97-AF65-F5344CB8AC3E}">
        <p14:creationId xmlns:p14="http://schemas.microsoft.com/office/powerpoint/2010/main" val="16818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7D41F7A7-9EBD-4233-9E99-98A90CCCF4B4}" type="slidenum">
              <a:rPr lang="en-US" altLang="en-US" sz="1050" b="0">
                <a:solidFill>
                  <a:schemeClr val="tx1"/>
                </a:solidFill>
                <a:latin typeface="Times New Roman" panose="02020603050405020304" pitchFamily="18" charset="0"/>
              </a:rPr>
              <a:pPr>
                <a:lnSpc>
                  <a:spcPct val="100000"/>
                </a:lnSpc>
                <a:spcBef>
                  <a:spcPct val="0"/>
                </a:spcBef>
                <a:buSzTx/>
                <a:buFontTx/>
                <a:buNone/>
              </a:pPr>
              <a:t>10</a:t>
            </a:fld>
            <a:endParaRPr lang="en-US" altLang="en-US" sz="1050" b="0">
              <a:solidFill>
                <a:schemeClr val="tx1"/>
              </a:solidFill>
              <a:latin typeface="Times New Roman" panose="02020603050405020304" pitchFamily="18" charset="0"/>
            </a:endParaRPr>
          </a:p>
        </p:txBody>
      </p:sp>
      <p:sp>
        <p:nvSpPr>
          <p:cNvPr id="22531" name="AutoShape 2"/>
          <p:cNvSpPr>
            <a:spLocks noChangeArrowheads="1"/>
          </p:cNvSpPr>
          <p:nvPr/>
        </p:nvSpPr>
        <p:spPr bwMode="auto">
          <a:xfrm>
            <a:off x="5829300" y="400050"/>
            <a:ext cx="1885950" cy="1657350"/>
          </a:xfrm>
          <a:prstGeom prst="homePlate">
            <a:avLst>
              <a:gd name="adj" fmla="val 20746"/>
            </a:avLst>
          </a:prstGeom>
          <a:solidFill>
            <a:schemeClr val="bg1"/>
          </a:solidFill>
          <a:ln w="12700">
            <a:solidFill>
              <a:schemeClr val="accent1"/>
            </a:solidFill>
            <a:miter lim="800000"/>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800" dirty="0">
              <a:solidFill>
                <a:schemeClr val="tx1"/>
              </a:solidFill>
              <a:latin typeface="+mn-lt"/>
            </a:endParaRPr>
          </a:p>
          <a:p>
            <a:pPr algn="ctr">
              <a:lnSpc>
                <a:spcPct val="100000"/>
              </a:lnSpc>
              <a:spcBef>
                <a:spcPct val="0"/>
              </a:spcBef>
              <a:buSzTx/>
              <a:buFontTx/>
              <a:buNone/>
            </a:pPr>
            <a:r>
              <a:rPr lang="en-US" altLang="en-US" sz="1200" dirty="0">
                <a:solidFill>
                  <a:schemeClr val="tx1"/>
                </a:solidFill>
                <a:latin typeface="+mn-lt"/>
              </a:rPr>
              <a:t>       </a:t>
            </a:r>
            <a:r>
              <a:rPr lang="en-US" altLang="en-US" sz="1400" dirty="0">
                <a:solidFill>
                  <a:schemeClr val="tx1"/>
                </a:solidFill>
                <a:latin typeface="+mn-lt"/>
              </a:rPr>
              <a:t>Implementation</a:t>
            </a: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050" b="0" dirty="0">
                <a:solidFill>
                  <a:schemeClr val="tx1"/>
                </a:solidFill>
                <a:latin typeface="+mn-lt"/>
              </a:rPr>
              <a:t>       Establishing an</a:t>
            </a:r>
          </a:p>
          <a:p>
            <a:pPr algn="ctr">
              <a:lnSpc>
                <a:spcPct val="100000"/>
              </a:lnSpc>
              <a:spcBef>
                <a:spcPct val="0"/>
              </a:spcBef>
              <a:buSzTx/>
              <a:buFontTx/>
              <a:buNone/>
            </a:pPr>
            <a:r>
              <a:rPr lang="en-US" altLang="en-US" sz="1050" b="0" dirty="0">
                <a:solidFill>
                  <a:schemeClr val="tx1"/>
                </a:solidFill>
                <a:latin typeface="+mn-lt"/>
              </a:rPr>
              <a:t>       audit and a</a:t>
            </a:r>
          </a:p>
          <a:p>
            <a:pPr algn="ctr">
              <a:lnSpc>
                <a:spcPct val="100000"/>
              </a:lnSpc>
              <a:spcBef>
                <a:spcPct val="0"/>
              </a:spcBef>
              <a:buSzTx/>
              <a:buFontTx/>
              <a:buNone/>
            </a:pPr>
            <a:r>
              <a:rPr lang="en-US" altLang="en-US" sz="1050" b="0" dirty="0">
                <a:solidFill>
                  <a:schemeClr val="tx1"/>
                </a:solidFill>
                <a:latin typeface="+mn-lt"/>
              </a:rPr>
              <a:t>       follow-up procedure</a:t>
            </a: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eaLnBrk="1" hangingPunct="1">
              <a:lnSpc>
                <a:spcPct val="100000"/>
              </a:lnSpc>
              <a:spcBef>
                <a:spcPct val="0"/>
              </a:spcBef>
              <a:buSzTx/>
              <a:buFontTx/>
              <a:buNone/>
            </a:pPr>
            <a:endParaRPr lang="en-US" altLang="en-US" sz="1200" dirty="0">
              <a:solidFill>
                <a:schemeClr val="tx1"/>
              </a:solidFill>
              <a:latin typeface="+mn-lt"/>
            </a:endParaRPr>
          </a:p>
        </p:txBody>
      </p:sp>
      <p:sp>
        <p:nvSpPr>
          <p:cNvPr id="22532" name="AutoShape 3"/>
          <p:cNvSpPr>
            <a:spLocks noChangeArrowheads="1"/>
          </p:cNvSpPr>
          <p:nvPr/>
        </p:nvSpPr>
        <p:spPr bwMode="auto">
          <a:xfrm>
            <a:off x="4171950" y="400050"/>
            <a:ext cx="2000250" cy="1657350"/>
          </a:xfrm>
          <a:prstGeom prst="homePlate">
            <a:avLst>
              <a:gd name="adj" fmla="val 17880"/>
            </a:avLst>
          </a:prstGeom>
          <a:solidFill>
            <a:schemeClr val="bg1"/>
          </a:solidFill>
          <a:ln w="12700">
            <a:solidFill>
              <a:schemeClr val="accent1"/>
            </a:solidFill>
            <a:miter lim="800000"/>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200" dirty="0">
                <a:solidFill>
                  <a:schemeClr val="tx1"/>
                </a:solidFill>
                <a:latin typeface="+mn-lt"/>
              </a:rPr>
              <a:t>          </a:t>
            </a:r>
            <a:r>
              <a:rPr lang="en-US" altLang="en-US" sz="1400" dirty="0">
                <a:solidFill>
                  <a:schemeClr val="tx1"/>
                </a:solidFill>
                <a:latin typeface="+mn-lt"/>
              </a:rPr>
              <a:t>Selection</a:t>
            </a:r>
          </a:p>
          <a:p>
            <a:pPr algn="ctr">
              <a:lnSpc>
                <a:spcPct val="100000"/>
              </a:lnSpc>
              <a:spcBef>
                <a:spcPct val="0"/>
              </a:spcBef>
              <a:buSzTx/>
              <a:buFontTx/>
              <a:buNone/>
            </a:pPr>
            <a:endParaRPr lang="en-US" altLang="en-US" sz="1350" b="0" dirty="0">
              <a:solidFill>
                <a:schemeClr val="tx1"/>
              </a:solidFill>
              <a:latin typeface="+mn-lt"/>
            </a:endParaRPr>
          </a:p>
          <a:p>
            <a:pPr algn="ctr">
              <a:lnSpc>
                <a:spcPct val="100000"/>
              </a:lnSpc>
              <a:spcBef>
                <a:spcPct val="0"/>
              </a:spcBef>
              <a:buSzTx/>
              <a:buFontTx/>
              <a:buNone/>
            </a:pPr>
            <a:r>
              <a:rPr lang="en-US" altLang="en-US" sz="1050" b="0" dirty="0">
                <a:solidFill>
                  <a:schemeClr val="tx1"/>
                </a:solidFill>
                <a:latin typeface="+mn-lt"/>
              </a:rPr>
              <a:t>              Choosing a decision-</a:t>
            </a:r>
          </a:p>
          <a:p>
            <a:pPr algn="ctr">
              <a:lnSpc>
                <a:spcPct val="100000"/>
              </a:lnSpc>
              <a:spcBef>
                <a:spcPct val="0"/>
              </a:spcBef>
              <a:buSzTx/>
              <a:buFontTx/>
              <a:buNone/>
            </a:pPr>
            <a:r>
              <a:rPr lang="en-US" altLang="en-US" sz="1050" b="0" dirty="0">
                <a:solidFill>
                  <a:schemeClr val="tx1"/>
                </a:solidFill>
                <a:latin typeface="+mn-lt"/>
              </a:rPr>
              <a:t>              making rule </a:t>
            </a:r>
          </a:p>
          <a:p>
            <a:pPr algn="ctr">
              <a:lnSpc>
                <a:spcPct val="100000"/>
              </a:lnSpc>
              <a:spcBef>
                <a:spcPct val="0"/>
              </a:spcBef>
              <a:buSzTx/>
              <a:buFontTx/>
              <a:buNone/>
            </a:pPr>
            <a:r>
              <a:rPr lang="en-US" altLang="en-US" sz="1050" b="0" dirty="0">
                <a:solidFill>
                  <a:schemeClr val="tx1"/>
                </a:solidFill>
                <a:latin typeface="+mn-lt"/>
              </a:rPr>
              <a:t>             (accept/reject</a:t>
            </a:r>
          </a:p>
          <a:p>
            <a:pPr algn="ctr">
              <a:lnSpc>
                <a:spcPct val="100000"/>
              </a:lnSpc>
              <a:spcBef>
                <a:spcPct val="0"/>
              </a:spcBef>
              <a:buSzTx/>
              <a:buFontTx/>
              <a:buNone/>
            </a:pPr>
            <a:r>
              <a:rPr lang="en-US" altLang="en-US" sz="1050" b="0" dirty="0">
                <a:solidFill>
                  <a:schemeClr val="tx1"/>
                </a:solidFill>
                <a:latin typeface="+mn-lt"/>
              </a:rPr>
              <a:t>                 criterion    </a:t>
            </a:r>
          </a:p>
          <a:p>
            <a:pPr algn="ctr">
              <a:lnSpc>
                <a:spcPct val="100000"/>
              </a:lnSpc>
              <a:spcBef>
                <a:spcPct val="0"/>
              </a:spcBef>
              <a:buSzTx/>
              <a:buFontTx/>
              <a:buNone/>
            </a:pPr>
            <a:endParaRPr lang="en-US" altLang="en-US" sz="1050" b="0" dirty="0">
              <a:solidFill>
                <a:schemeClr val="tx1"/>
              </a:solidFill>
              <a:latin typeface="+mn-lt"/>
            </a:endParaRPr>
          </a:p>
          <a:p>
            <a:pPr algn="ctr">
              <a:lnSpc>
                <a:spcPct val="100000"/>
              </a:lnSpc>
              <a:spcBef>
                <a:spcPct val="0"/>
              </a:spcBef>
              <a:buSzTx/>
              <a:buFontTx/>
              <a:buNone/>
            </a:pPr>
            <a:endParaRPr lang="en-US" altLang="en-US" sz="1050" b="0" dirty="0">
              <a:solidFill>
                <a:schemeClr val="tx1"/>
              </a:solidFill>
              <a:latin typeface="+mn-lt"/>
            </a:endParaRPr>
          </a:p>
          <a:p>
            <a:pPr algn="ctr">
              <a:lnSpc>
                <a:spcPct val="100000"/>
              </a:lnSpc>
              <a:spcBef>
                <a:spcPct val="0"/>
              </a:spcBef>
              <a:buSzTx/>
              <a:buFontTx/>
              <a:buNone/>
            </a:pPr>
            <a:endParaRPr lang="en-US" altLang="en-US" sz="1050" b="0" dirty="0">
              <a:solidFill>
                <a:schemeClr val="tx1"/>
              </a:solidFill>
              <a:latin typeface="+mn-lt"/>
            </a:endParaRPr>
          </a:p>
          <a:p>
            <a:pPr algn="ctr" eaLnBrk="1" hangingPunct="1">
              <a:lnSpc>
                <a:spcPct val="100000"/>
              </a:lnSpc>
              <a:spcBef>
                <a:spcPct val="0"/>
              </a:spcBef>
              <a:buSzTx/>
              <a:buFontTx/>
              <a:buNone/>
            </a:pPr>
            <a:endParaRPr lang="en-US" altLang="en-US" sz="1050" b="0" dirty="0">
              <a:solidFill>
                <a:schemeClr val="tx1"/>
              </a:solidFill>
              <a:latin typeface="+mn-lt"/>
            </a:endParaRPr>
          </a:p>
        </p:txBody>
      </p:sp>
      <p:sp>
        <p:nvSpPr>
          <p:cNvPr id="22533" name="AutoShape 4"/>
          <p:cNvSpPr>
            <a:spLocks noChangeArrowheads="1"/>
          </p:cNvSpPr>
          <p:nvPr/>
        </p:nvSpPr>
        <p:spPr bwMode="auto">
          <a:xfrm>
            <a:off x="2800350" y="400050"/>
            <a:ext cx="1885950" cy="1657350"/>
          </a:xfrm>
          <a:prstGeom prst="homePlate">
            <a:avLst>
              <a:gd name="adj" fmla="val 17390"/>
            </a:avLst>
          </a:prstGeom>
          <a:solidFill>
            <a:schemeClr val="bg1"/>
          </a:solidFill>
          <a:ln w="12700">
            <a:solidFill>
              <a:schemeClr val="accent1"/>
            </a:solidFill>
            <a:miter lim="800000"/>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200" dirty="0">
                <a:solidFill>
                  <a:schemeClr val="tx1"/>
                </a:solidFill>
                <a:latin typeface="+mn-lt"/>
              </a:rPr>
              <a:t>     </a:t>
            </a:r>
            <a:r>
              <a:rPr lang="en-US" altLang="en-US" sz="1400" dirty="0">
                <a:solidFill>
                  <a:schemeClr val="tx1"/>
                </a:solidFill>
                <a:latin typeface="+mn-lt"/>
              </a:rPr>
              <a:t>Evaluation</a:t>
            </a: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050" b="0" dirty="0">
                <a:solidFill>
                  <a:schemeClr val="tx1"/>
                </a:solidFill>
                <a:latin typeface="+mn-lt"/>
              </a:rPr>
              <a:t>     Estimating the</a:t>
            </a:r>
          </a:p>
          <a:p>
            <a:pPr algn="ctr">
              <a:lnSpc>
                <a:spcPct val="100000"/>
              </a:lnSpc>
              <a:spcBef>
                <a:spcPct val="0"/>
              </a:spcBef>
              <a:buSzTx/>
              <a:buFontTx/>
              <a:buNone/>
            </a:pPr>
            <a:r>
              <a:rPr lang="en-US" altLang="en-US" sz="1050" b="0" dirty="0">
                <a:solidFill>
                  <a:schemeClr val="tx1"/>
                </a:solidFill>
                <a:latin typeface="+mn-lt"/>
              </a:rPr>
              <a:t>     project’s relevant</a:t>
            </a:r>
          </a:p>
          <a:p>
            <a:pPr algn="ctr">
              <a:lnSpc>
                <a:spcPct val="100000"/>
              </a:lnSpc>
              <a:spcBef>
                <a:spcPct val="0"/>
              </a:spcBef>
              <a:buSzTx/>
              <a:buFontTx/>
              <a:buNone/>
            </a:pPr>
            <a:r>
              <a:rPr lang="en-US" altLang="en-US" sz="1050" b="0" dirty="0">
                <a:solidFill>
                  <a:schemeClr val="tx1"/>
                </a:solidFill>
                <a:latin typeface="+mn-lt"/>
              </a:rPr>
              <a:t>     cash flows and</a:t>
            </a:r>
          </a:p>
          <a:p>
            <a:pPr algn="ctr">
              <a:lnSpc>
                <a:spcPct val="100000"/>
              </a:lnSpc>
              <a:spcBef>
                <a:spcPct val="0"/>
              </a:spcBef>
              <a:buSzTx/>
              <a:buFontTx/>
              <a:buNone/>
            </a:pPr>
            <a:r>
              <a:rPr lang="en-US" altLang="en-US" sz="1050" b="0" dirty="0">
                <a:solidFill>
                  <a:schemeClr val="tx1"/>
                </a:solidFill>
                <a:latin typeface="+mn-lt"/>
              </a:rPr>
              <a:t>     appropriate</a:t>
            </a:r>
          </a:p>
          <a:p>
            <a:pPr algn="ctr">
              <a:lnSpc>
                <a:spcPct val="100000"/>
              </a:lnSpc>
              <a:spcBef>
                <a:spcPct val="0"/>
              </a:spcBef>
              <a:buSzTx/>
              <a:buFontTx/>
              <a:buNone/>
            </a:pPr>
            <a:r>
              <a:rPr lang="en-US" altLang="en-US" sz="1050" b="0" dirty="0">
                <a:solidFill>
                  <a:schemeClr val="tx1"/>
                </a:solidFill>
                <a:latin typeface="+mn-lt"/>
              </a:rPr>
              <a:t>     discount rate</a:t>
            </a: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eaLnBrk="1" hangingPunct="1">
              <a:lnSpc>
                <a:spcPct val="100000"/>
              </a:lnSpc>
              <a:spcBef>
                <a:spcPct val="0"/>
              </a:spcBef>
              <a:buSzTx/>
              <a:buFontTx/>
              <a:buNone/>
            </a:pPr>
            <a:endParaRPr lang="en-US" altLang="en-US" sz="1200" dirty="0">
              <a:solidFill>
                <a:schemeClr val="tx1"/>
              </a:solidFill>
              <a:latin typeface="+mn-lt"/>
            </a:endParaRPr>
          </a:p>
        </p:txBody>
      </p:sp>
      <p:sp>
        <p:nvSpPr>
          <p:cNvPr id="22534" name="AutoShape 5"/>
          <p:cNvSpPr>
            <a:spLocks noChangeArrowheads="1"/>
          </p:cNvSpPr>
          <p:nvPr/>
        </p:nvSpPr>
        <p:spPr bwMode="auto">
          <a:xfrm>
            <a:off x="1314450" y="400050"/>
            <a:ext cx="1771650" cy="1657350"/>
          </a:xfrm>
          <a:prstGeom prst="homePlate">
            <a:avLst>
              <a:gd name="adj" fmla="val 17574"/>
            </a:avLst>
          </a:prstGeom>
          <a:solidFill>
            <a:schemeClr val="bg1"/>
          </a:solidFill>
          <a:ln w="12700">
            <a:solidFill>
              <a:schemeClr val="accent1"/>
            </a:solidFill>
            <a:miter lim="800000"/>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400" dirty="0">
                <a:solidFill>
                  <a:schemeClr val="tx1"/>
                </a:solidFill>
                <a:latin typeface="+mn-lt"/>
              </a:rPr>
              <a:t>Identification</a:t>
            </a: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r>
              <a:rPr lang="en-US" altLang="en-US" sz="1050" b="0" dirty="0">
                <a:solidFill>
                  <a:schemeClr val="tx1"/>
                </a:solidFill>
                <a:latin typeface="+mn-lt"/>
              </a:rPr>
              <a:t>Finding out</a:t>
            </a:r>
          </a:p>
          <a:p>
            <a:pPr algn="ctr">
              <a:lnSpc>
                <a:spcPct val="100000"/>
              </a:lnSpc>
              <a:spcBef>
                <a:spcPct val="0"/>
              </a:spcBef>
              <a:buSzTx/>
              <a:buFontTx/>
              <a:buNone/>
            </a:pPr>
            <a:r>
              <a:rPr lang="en-US" altLang="en-US" sz="1050" b="0" dirty="0">
                <a:solidFill>
                  <a:schemeClr val="tx1"/>
                </a:solidFill>
                <a:latin typeface="+mn-lt"/>
              </a:rPr>
              <a:t>opportunities and </a:t>
            </a:r>
          </a:p>
          <a:p>
            <a:pPr algn="ctr">
              <a:lnSpc>
                <a:spcPct val="100000"/>
              </a:lnSpc>
              <a:spcBef>
                <a:spcPct val="0"/>
              </a:spcBef>
              <a:buSzTx/>
              <a:buFontTx/>
              <a:buNone/>
            </a:pPr>
            <a:r>
              <a:rPr lang="en-US" altLang="en-US" sz="1050" b="0" dirty="0">
                <a:solidFill>
                  <a:schemeClr val="tx1"/>
                </a:solidFill>
                <a:latin typeface="+mn-lt"/>
              </a:rPr>
              <a:t>generating</a:t>
            </a:r>
          </a:p>
          <a:p>
            <a:pPr algn="ctr">
              <a:lnSpc>
                <a:spcPct val="100000"/>
              </a:lnSpc>
              <a:spcBef>
                <a:spcPct val="0"/>
              </a:spcBef>
              <a:buSzTx/>
              <a:buFontTx/>
              <a:buNone/>
            </a:pPr>
            <a:r>
              <a:rPr lang="en-US" altLang="en-US" sz="1050" b="0" dirty="0">
                <a:solidFill>
                  <a:schemeClr val="tx1"/>
                </a:solidFill>
                <a:latin typeface="+mn-lt"/>
              </a:rPr>
              <a:t>investment</a:t>
            </a:r>
          </a:p>
          <a:p>
            <a:pPr algn="ctr">
              <a:lnSpc>
                <a:spcPct val="100000"/>
              </a:lnSpc>
              <a:spcBef>
                <a:spcPct val="0"/>
              </a:spcBef>
              <a:buSzTx/>
              <a:buFontTx/>
              <a:buNone/>
            </a:pPr>
            <a:r>
              <a:rPr lang="en-US" altLang="en-US" sz="1050" b="0" dirty="0">
                <a:solidFill>
                  <a:schemeClr val="tx1"/>
                </a:solidFill>
                <a:latin typeface="+mn-lt"/>
              </a:rPr>
              <a:t>proposals</a:t>
            </a: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a:lnSpc>
                <a:spcPct val="100000"/>
              </a:lnSpc>
              <a:spcBef>
                <a:spcPct val="0"/>
              </a:spcBef>
              <a:buSzTx/>
              <a:buFontTx/>
              <a:buNone/>
            </a:pPr>
            <a:endParaRPr lang="en-US" altLang="en-US" sz="1200" dirty="0">
              <a:solidFill>
                <a:schemeClr val="tx1"/>
              </a:solidFill>
              <a:latin typeface="+mn-lt"/>
            </a:endParaRPr>
          </a:p>
          <a:p>
            <a:pPr algn="ctr" eaLnBrk="1" hangingPunct="1">
              <a:lnSpc>
                <a:spcPct val="100000"/>
              </a:lnSpc>
              <a:spcBef>
                <a:spcPct val="0"/>
              </a:spcBef>
              <a:buSzTx/>
              <a:buFontTx/>
              <a:buNone/>
            </a:pPr>
            <a:endParaRPr lang="en-US" altLang="en-US" sz="1200" dirty="0">
              <a:solidFill>
                <a:schemeClr val="tx1"/>
              </a:solidFill>
              <a:latin typeface="+mn-lt"/>
            </a:endParaRPr>
          </a:p>
        </p:txBody>
      </p:sp>
      <p:sp>
        <p:nvSpPr>
          <p:cNvPr id="22535" name="Rectangle 6"/>
          <p:cNvSpPr>
            <a:spLocks noChangeArrowheads="1"/>
          </p:cNvSpPr>
          <p:nvPr/>
        </p:nvSpPr>
        <p:spPr bwMode="auto">
          <a:xfrm>
            <a:off x="1368030" y="2053828"/>
            <a:ext cx="1543049" cy="1925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050" u="sng" dirty="0">
                <a:solidFill>
                  <a:schemeClr val="tx1"/>
                </a:solidFill>
                <a:latin typeface="+mn-lt"/>
              </a:rPr>
              <a:t>Type of investment</a:t>
            </a:r>
          </a:p>
          <a:p>
            <a:pPr>
              <a:lnSpc>
                <a:spcPct val="100000"/>
              </a:lnSpc>
              <a:spcBef>
                <a:spcPct val="50000"/>
              </a:spcBef>
              <a:buSzPct val="50000"/>
            </a:pPr>
            <a:r>
              <a:rPr lang="en-US" altLang="en-US" sz="1050" b="0" dirty="0">
                <a:solidFill>
                  <a:schemeClr val="tx1"/>
                </a:solidFill>
                <a:latin typeface="+mn-lt"/>
              </a:rPr>
              <a:t> Required             investment </a:t>
            </a:r>
          </a:p>
          <a:p>
            <a:pPr>
              <a:lnSpc>
                <a:spcPct val="100000"/>
              </a:lnSpc>
              <a:spcBef>
                <a:spcPct val="50000"/>
              </a:spcBef>
              <a:buSzPct val="50000"/>
            </a:pPr>
            <a:r>
              <a:rPr lang="en-US" altLang="en-US" sz="1050" b="0" dirty="0">
                <a:solidFill>
                  <a:schemeClr val="tx1"/>
                </a:solidFill>
                <a:latin typeface="+mn-lt"/>
              </a:rPr>
              <a:t> Replacement investment </a:t>
            </a:r>
          </a:p>
          <a:p>
            <a:pPr>
              <a:lnSpc>
                <a:spcPct val="100000"/>
              </a:lnSpc>
              <a:spcBef>
                <a:spcPct val="50000"/>
              </a:spcBef>
              <a:buSzPct val="50000"/>
            </a:pPr>
            <a:r>
              <a:rPr lang="en-US" altLang="en-US" sz="1050" b="0" dirty="0">
                <a:solidFill>
                  <a:schemeClr val="tx1"/>
                </a:solidFill>
                <a:latin typeface="+mn-lt"/>
              </a:rPr>
              <a:t> Expansion investment</a:t>
            </a:r>
          </a:p>
          <a:p>
            <a:pPr>
              <a:lnSpc>
                <a:spcPct val="100000"/>
              </a:lnSpc>
              <a:spcBef>
                <a:spcPct val="50000"/>
              </a:spcBef>
              <a:buSzPct val="50000"/>
            </a:pPr>
            <a:r>
              <a:rPr lang="en-US" altLang="en-US" sz="1050" b="0" dirty="0">
                <a:solidFill>
                  <a:schemeClr val="tx1"/>
                </a:solidFill>
                <a:latin typeface="+mn-lt"/>
              </a:rPr>
              <a:t> Diversification investment</a:t>
            </a:r>
          </a:p>
          <a:p>
            <a:pPr eaLnBrk="1" hangingPunct="1">
              <a:lnSpc>
                <a:spcPct val="100000"/>
              </a:lnSpc>
              <a:spcBef>
                <a:spcPct val="50000"/>
              </a:spcBef>
              <a:buSzPct val="50000"/>
              <a:buFont typeface="Monotype Sorts" pitchFamily="2" charset="2"/>
              <a:buChar char="_"/>
            </a:pPr>
            <a:endParaRPr lang="en-US" altLang="en-US" sz="1050" b="0" dirty="0">
              <a:solidFill>
                <a:schemeClr val="tx1"/>
              </a:solidFill>
              <a:latin typeface="+mn-lt"/>
            </a:endParaRPr>
          </a:p>
        </p:txBody>
      </p:sp>
      <p:sp>
        <p:nvSpPr>
          <p:cNvPr id="22536" name="Rectangle 7"/>
          <p:cNvSpPr>
            <a:spLocks noChangeArrowheads="1"/>
          </p:cNvSpPr>
          <p:nvPr/>
        </p:nvSpPr>
        <p:spPr bwMode="auto">
          <a:xfrm>
            <a:off x="2911078" y="2053831"/>
            <a:ext cx="1394713" cy="1117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050" u="sng" dirty="0">
                <a:solidFill>
                  <a:schemeClr val="tx1"/>
                </a:solidFill>
                <a:latin typeface="+mn-lt"/>
              </a:rPr>
              <a:t>Type of investment</a:t>
            </a:r>
          </a:p>
          <a:p>
            <a:pPr>
              <a:lnSpc>
                <a:spcPct val="100000"/>
              </a:lnSpc>
              <a:spcBef>
                <a:spcPct val="50000"/>
              </a:spcBef>
              <a:buSzPct val="50000"/>
            </a:pPr>
            <a:r>
              <a:rPr lang="en-US" altLang="en-US" sz="1050" b="0" dirty="0">
                <a:solidFill>
                  <a:schemeClr val="tx1"/>
                </a:solidFill>
                <a:latin typeface="+mn-lt"/>
              </a:rPr>
              <a:t> Expected cash-  flow stream</a:t>
            </a:r>
          </a:p>
          <a:p>
            <a:pPr>
              <a:lnSpc>
                <a:spcPct val="100000"/>
              </a:lnSpc>
              <a:spcBef>
                <a:spcPct val="50000"/>
              </a:spcBef>
              <a:buSzPct val="50000"/>
            </a:pPr>
            <a:r>
              <a:rPr lang="en-US" altLang="en-US" sz="1050" b="0" dirty="0">
                <a:solidFill>
                  <a:schemeClr val="tx1"/>
                </a:solidFill>
                <a:latin typeface="+mn-lt"/>
              </a:rPr>
              <a:t> Discount rate</a:t>
            </a:r>
          </a:p>
          <a:p>
            <a:pPr eaLnBrk="1" hangingPunct="1">
              <a:lnSpc>
                <a:spcPct val="100000"/>
              </a:lnSpc>
              <a:spcBef>
                <a:spcPct val="50000"/>
              </a:spcBef>
              <a:buSzPct val="50000"/>
              <a:buFont typeface="Monotype Sorts" pitchFamily="2" charset="2"/>
              <a:buChar char="_"/>
            </a:pPr>
            <a:endParaRPr lang="en-US" altLang="en-US" sz="1050" b="0" dirty="0">
              <a:solidFill>
                <a:schemeClr val="tx1"/>
              </a:solidFill>
              <a:latin typeface="+mn-lt"/>
            </a:endParaRPr>
          </a:p>
        </p:txBody>
      </p:sp>
      <p:sp>
        <p:nvSpPr>
          <p:cNvPr id="22537" name="Rectangle 8"/>
          <p:cNvSpPr>
            <a:spLocks noChangeArrowheads="1"/>
          </p:cNvSpPr>
          <p:nvPr/>
        </p:nvSpPr>
        <p:spPr bwMode="auto">
          <a:xfrm>
            <a:off x="4490012" y="2053830"/>
            <a:ext cx="1485901" cy="1198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050" u="sng" dirty="0">
                <a:solidFill>
                  <a:schemeClr val="tx1"/>
                </a:solidFill>
                <a:latin typeface="+mn-lt"/>
              </a:rPr>
              <a:t>Type of investment</a:t>
            </a:r>
          </a:p>
          <a:p>
            <a:pPr>
              <a:lnSpc>
                <a:spcPct val="100000"/>
              </a:lnSpc>
              <a:spcBef>
                <a:spcPct val="50000"/>
              </a:spcBef>
              <a:buSzPct val="50000"/>
            </a:pPr>
            <a:r>
              <a:rPr lang="en-US" altLang="en-US" sz="1050" b="0" dirty="0">
                <a:solidFill>
                  <a:schemeClr val="tx1"/>
                </a:solidFill>
                <a:latin typeface="+mn-lt"/>
              </a:rPr>
              <a:t> Net present value </a:t>
            </a:r>
          </a:p>
          <a:p>
            <a:pPr>
              <a:lnSpc>
                <a:spcPct val="100000"/>
              </a:lnSpc>
              <a:spcBef>
                <a:spcPct val="50000"/>
              </a:spcBef>
              <a:buSzPct val="50000"/>
            </a:pPr>
            <a:r>
              <a:rPr lang="en-US" altLang="en-US" sz="1050" b="0" dirty="0">
                <a:solidFill>
                  <a:schemeClr val="tx1"/>
                </a:solidFill>
                <a:latin typeface="+mn-lt"/>
              </a:rPr>
              <a:t> Profitability index</a:t>
            </a:r>
          </a:p>
          <a:p>
            <a:pPr>
              <a:lnSpc>
                <a:spcPct val="100000"/>
              </a:lnSpc>
              <a:spcBef>
                <a:spcPct val="50000"/>
              </a:spcBef>
              <a:buSzPct val="50000"/>
            </a:pPr>
            <a:r>
              <a:rPr lang="en-US" altLang="en-US" sz="1050" b="0" dirty="0">
                <a:solidFill>
                  <a:schemeClr val="tx1"/>
                </a:solidFill>
                <a:latin typeface="+mn-lt"/>
              </a:rPr>
              <a:t>  Internal rate of  return  </a:t>
            </a:r>
          </a:p>
          <a:p>
            <a:pPr>
              <a:lnSpc>
                <a:spcPct val="100000"/>
              </a:lnSpc>
              <a:spcBef>
                <a:spcPct val="50000"/>
              </a:spcBef>
              <a:buSzPct val="50000"/>
            </a:pPr>
            <a:r>
              <a:rPr lang="en-US" altLang="en-US" sz="1050" b="0" dirty="0">
                <a:solidFill>
                  <a:schemeClr val="tx1"/>
                </a:solidFill>
                <a:latin typeface="+mn-lt"/>
              </a:rPr>
              <a:t> Payback period</a:t>
            </a:r>
          </a:p>
        </p:txBody>
      </p:sp>
      <p:sp>
        <p:nvSpPr>
          <p:cNvPr id="22538" name="Rectangle 9"/>
          <p:cNvSpPr>
            <a:spLocks noChangeArrowheads="1"/>
          </p:cNvSpPr>
          <p:nvPr/>
        </p:nvSpPr>
        <p:spPr bwMode="auto">
          <a:xfrm>
            <a:off x="5997180" y="2053829"/>
            <a:ext cx="1530213" cy="2329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050" u="sng" dirty="0">
                <a:solidFill>
                  <a:schemeClr val="tx1"/>
                </a:solidFill>
                <a:latin typeface="+mn-lt"/>
              </a:rPr>
              <a:t>Type of investment</a:t>
            </a:r>
          </a:p>
          <a:p>
            <a:pPr>
              <a:lnSpc>
                <a:spcPct val="100000"/>
              </a:lnSpc>
              <a:spcBef>
                <a:spcPct val="50000"/>
              </a:spcBef>
              <a:buSzPct val="50000"/>
            </a:pPr>
            <a:r>
              <a:rPr lang="en-US" altLang="en-US" sz="1050" b="0" dirty="0">
                <a:solidFill>
                  <a:schemeClr val="tx1"/>
                </a:solidFill>
                <a:latin typeface="+mn-lt"/>
              </a:rPr>
              <a:t> Monitor the       magnitude and timing of cash flows </a:t>
            </a:r>
          </a:p>
          <a:p>
            <a:pPr>
              <a:lnSpc>
                <a:spcPct val="100000"/>
              </a:lnSpc>
              <a:spcBef>
                <a:spcPct val="50000"/>
              </a:spcBef>
              <a:buSzPct val="50000"/>
            </a:pPr>
            <a:r>
              <a:rPr lang="en-US" altLang="en-US" sz="1050" b="0" dirty="0">
                <a:solidFill>
                  <a:schemeClr val="tx1"/>
                </a:solidFill>
                <a:latin typeface="+mn-lt"/>
              </a:rPr>
              <a:t> Check if the project still meets the selection criterion</a:t>
            </a:r>
          </a:p>
          <a:p>
            <a:pPr>
              <a:lnSpc>
                <a:spcPct val="100000"/>
              </a:lnSpc>
              <a:spcBef>
                <a:spcPct val="50000"/>
              </a:spcBef>
              <a:buSzPct val="50000"/>
            </a:pPr>
            <a:r>
              <a:rPr lang="en-US" altLang="en-US" sz="1050" b="0" dirty="0">
                <a:solidFill>
                  <a:schemeClr val="tx1"/>
                </a:solidFill>
                <a:latin typeface="+mn-lt"/>
              </a:rPr>
              <a:t> Decide on a continuation or abandonment</a:t>
            </a:r>
          </a:p>
          <a:p>
            <a:pPr>
              <a:lnSpc>
                <a:spcPct val="100000"/>
              </a:lnSpc>
              <a:spcBef>
                <a:spcPct val="50000"/>
              </a:spcBef>
              <a:buSzPct val="50000"/>
            </a:pPr>
            <a:r>
              <a:rPr lang="en-US" altLang="en-US" sz="1050" b="0" dirty="0">
                <a:solidFill>
                  <a:schemeClr val="tx1"/>
                </a:solidFill>
                <a:latin typeface="+mn-lt"/>
              </a:rPr>
              <a:t> Review previous steps if failure rate is high</a:t>
            </a:r>
          </a:p>
        </p:txBody>
      </p:sp>
    </p:spTree>
    <p:extLst>
      <p:ext uri="{BB962C8B-B14F-4D97-AF65-F5344CB8AC3E}">
        <p14:creationId xmlns:p14="http://schemas.microsoft.com/office/powerpoint/2010/main" val="170703707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D9220675-5563-4A10-B9A9-5B258505458F}" type="slidenum">
              <a:rPr lang="en-US" altLang="en-US" sz="1050" b="0">
                <a:solidFill>
                  <a:schemeClr val="tx1"/>
                </a:solidFill>
                <a:latin typeface="Times New Roman" panose="02020603050405020304" pitchFamily="18" charset="0"/>
              </a:rPr>
              <a:pPr>
                <a:lnSpc>
                  <a:spcPct val="100000"/>
                </a:lnSpc>
                <a:spcBef>
                  <a:spcPct val="0"/>
                </a:spcBef>
                <a:buSzTx/>
                <a:buFontTx/>
                <a:buNone/>
              </a:pPr>
              <a:t>100</a:t>
            </a:fld>
            <a:endParaRPr lang="en-US" altLang="en-US" sz="1050" b="0">
              <a:solidFill>
                <a:schemeClr val="tx1"/>
              </a:solidFill>
              <a:latin typeface="Times New Roman" panose="02020603050405020304" pitchFamily="18" charset="0"/>
            </a:endParaRPr>
          </a:p>
        </p:txBody>
      </p:sp>
      <p:sp>
        <p:nvSpPr>
          <p:cNvPr id="198659" name="WordArt 1026"/>
          <p:cNvSpPr>
            <a:spLocks noChangeArrowheads="1" noChangeShapeType="1" noTextEdit="1"/>
          </p:cNvSpPr>
          <p:nvPr/>
        </p:nvSpPr>
        <p:spPr bwMode="auto">
          <a:xfrm>
            <a:off x="3229640" y="998481"/>
            <a:ext cx="2105025" cy="1028700"/>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Fair Rate of Return</a:t>
            </a:r>
          </a:p>
          <a:p>
            <a:pPr algn="ctr"/>
            <a:r>
              <a:rPr lang="en-US" sz="1350" kern="10" dirty="0">
                <a:ln w="9525">
                  <a:solidFill>
                    <a:srgbClr val="000000"/>
                  </a:solidFill>
                  <a:round/>
                  <a:headEnd/>
                  <a:tailEnd/>
                </a:ln>
                <a:solidFill>
                  <a:srgbClr val="FFFFFF"/>
                </a:solidFill>
                <a:cs typeface="Arial" panose="020B0604020202020204" pitchFamily="34" charset="0"/>
              </a:rPr>
              <a:t>  To Stockholders</a:t>
            </a: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r>
              <a:rPr lang="en-US" sz="1350" kern="10" dirty="0">
                <a:ln w="9525">
                  <a:solidFill>
                    <a:srgbClr val="000000"/>
                  </a:solidFill>
                  <a:round/>
                  <a:headEnd/>
                  <a:tailEnd/>
                </a:ln>
                <a:solidFill>
                  <a:srgbClr val="FFFFFF"/>
                </a:solidFill>
                <a:cs typeface="Arial" panose="020B0604020202020204" pitchFamily="34" charset="0"/>
              </a:rPr>
              <a:t>                X</a:t>
            </a: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r>
              <a:rPr lang="en-US" sz="1350" kern="10" dirty="0">
                <a:ln w="9525">
                  <a:solidFill>
                    <a:srgbClr val="000000"/>
                  </a:solidFill>
                  <a:round/>
                  <a:headEnd/>
                  <a:tailEnd/>
                </a:ln>
                <a:solidFill>
                  <a:srgbClr val="FFFFFF"/>
                </a:solidFill>
                <a:cs typeface="Arial" panose="020B0604020202020204" pitchFamily="34" charset="0"/>
              </a:rPr>
              <a:t> Equity as a Percentage</a:t>
            </a:r>
          </a:p>
          <a:p>
            <a:pPr algn="ctr"/>
            <a:r>
              <a:rPr lang="en-US" sz="1350" kern="10" dirty="0">
                <a:ln w="9525">
                  <a:solidFill>
                    <a:srgbClr val="000000"/>
                  </a:solidFill>
                  <a:round/>
                  <a:headEnd/>
                  <a:tailEnd/>
                </a:ln>
                <a:solidFill>
                  <a:srgbClr val="FFFFFF"/>
                </a:solidFill>
                <a:cs typeface="Arial" panose="020B0604020202020204" pitchFamily="34" charset="0"/>
              </a:rPr>
              <a:t>     of Total Capital</a:t>
            </a:r>
          </a:p>
        </p:txBody>
      </p:sp>
      <p:sp>
        <p:nvSpPr>
          <p:cNvPr id="198660" name="WordArt 1027"/>
          <p:cNvSpPr>
            <a:spLocks noChangeArrowheads="1" noChangeShapeType="1" noTextEdit="1"/>
          </p:cNvSpPr>
          <p:nvPr/>
        </p:nvSpPr>
        <p:spPr bwMode="auto">
          <a:xfrm>
            <a:off x="539603" y="998481"/>
            <a:ext cx="2019300" cy="900113"/>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Fair Rate of Return</a:t>
            </a:r>
          </a:p>
          <a:p>
            <a:pPr algn="ctr"/>
            <a:r>
              <a:rPr lang="en-US" sz="1350" kern="10" dirty="0">
                <a:ln w="9525">
                  <a:solidFill>
                    <a:srgbClr val="000000"/>
                  </a:solidFill>
                  <a:round/>
                  <a:headEnd/>
                  <a:tailEnd/>
                </a:ln>
                <a:solidFill>
                  <a:srgbClr val="FFFFFF"/>
                </a:solidFill>
                <a:cs typeface="Arial" panose="020B0604020202020204" pitchFamily="34" charset="0"/>
              </a:rPr>
              <a:t>  To Bondholders</a:t>
            </a:r>
          </a:p>
          <a:p>
            <a:pPr algn="ctr"/>
            <a:r>
              <a:rPr lang="en-US" sz="1350" kern="10" dirty="0">
                <a:ln w="9525">
                  <a:solidFill>
                    <a:srgbClr val="000000"/>
                  </a:solidFill>
                  <a:round/>
                  <a:headEnd/>
                  <a:tailEnd/>
                </a:ln>
                <a:solidFill>
                  <a:srgbClr val="FFFFFF"/>
                </a:solidFill>
                <a:cs typeface="Arial" panose="020B0604020202020204" pitchFamily="34" charset="0"/>
              </a:rPr>
              <a:t>               X</a:t>
            </a:r>
          </a:p>
          <a:p>
            <a:pPr algn="ctr"/>
            <a:r>
              <a:rPr lang="en-US" sz="1350" kern="10" dirty="0">
                <a:ln w="9525">
                  <a:solidFill>
                    <a:srgbClr val="000000"/>
                  </a:solidFill>
                  <a:round/>
                  <a:headEnd/>
                  <a:tailEnd/>
                </a:ln>
                <a:solidFill>
                  <a:srgbClr val="FFFFFF"/>
                </a:solidFill>
                <a:cs typeface="Arial" panose="020B0604020202020204" pitchFamily="34" charset="0"/>
              </a:rPr>
              <a:t>   (1- Tax Rate)</a:t>
            </a:r>
          </a:p>
          <a:p>
            <a:pPr algn="ctr"/>
            <a:r>
              <a:rPr lang="en-US" sz="1350" kern="10" dirty="0">
                <a:ln w="9525">
                  <a:solidFill>
                    <a:srgbClr val="000000"/>
                  </a:solidFill>
                  <a:round/>
                  <a:headEnd/>
                  <a:tailEnd/>
                </a:ln>
                <a:solidFill>
                  <a:srgbClr val="FFFFFF"/>
                </a:solidFill>
                <a:cs typeface="Arial" panose="020B0604020202020204" pitchFamily="34" charset="0"/>
              </a:rPr>
              <a:t>              X</a:t>
            </a:r>
          </a:p>
          <a:p>
            <a:pPr algn="ctr"/>
            <a:r>
              <a:rPr lang="en-US" sz="1350" kern="10" dirty="0">
                <a:ln w="9525">
                  <a:solidFill>
                    <a:srgbClr val="000000"/>
                  </a:solidFill>
                  <a:round/>
                  <a:headEnd/>
                  <a:tailEnd/>
                </a:ln>
                <a:solidFill>
                  <a:srgbClr val="FFFFFF"/>
                </a:solidFill>
                <a:cs typeface="Arial" panose="020B0604020202020204" pitchFamily="34" charset="0"/>
              </a:rPr>
              <a:t>  Debt as a Percentage</a:t>
            </a:r>
          </a:p>
          <a:p>
            <a:pPr algn="ctr"/>
            <a:r>
              <a:rPr lang="en-US" sz="1350" kern="10" dirty="0">
                <a:ln w="9525">
                  <a:solidFill>
                    <a:srgbClr val="000000"/>
                  </a:solidFill>
                  <a:round/>
                  <a:headEnd/>
                  <a:tailEnd/>
                </a:ln>
                <a:solidFill>
                  <a:srgbClr val="FFFFFF"/>
                </a:solidFill>
                <a:cs typeface="Arial" panose="020B0604020202020204" pitchFamily="34" charset="0"/>
              </a:rPr>
              <a:t>       of Total Capital</a:t>
            </a:r>
          </a:p>
        </p:txBody>
      </p:sp>
      <p:sp>
        <p:nvSpPr>
          <p:cNvPr id="198661" name="WordArt 1028"/>
          <p:cNvSpPr>
            <a:spLocks noChangeArrowheads="1" noChangeShapeType="1" noTextEdit="1"/>
          </p:cNvSpPr>
          <p:nvPr/>
        </p:nvSpPr>
        <p:spPr bwMode="auto">
          <a:xfrm>
            <a:off x="2852186" y="1512832"/>
            <a:ext cx="180975" cy="198835"/>
          </a:xfrm>
          <a:prstGeom prst="rect">
            <a:avLst/>
          </a:prstGeom>
        </p:spPr>
        <p:txBody>
          <a:bodyPr wrap="none" fromWordArt="1">
            <a:prstTxWarp prst="textPlain">
              <a:avLst>
                <a:gd name="adj" fmla="val 50000"/>
              </a:avLst>
            </a:prstTxWarp>
          </a:bodyPr>
          <a:lstStyle/>
          <a:p>
            <a:pPr algn="ctr"/>
            <a:r>
              <a:rPr lang="en-US" i="1" kern="10" dirty="0">
                <a:ln w="9525">
                  <a:solidFill>
                    <a:srgbClr val="000000"/>
                  </a:solidFill>
                  <a:round/>
                  <a:headEnd/>
                  <a:tailEnd/>
                </a:ln>
                <a:solidFill>
                  <a:srgbClr val="FFFFFF"/>
                </a:solidFill>
                <a:cs typeface="Arial" panose="020B0604020202020204" pitchFamily="34" charset="0"/>
              </a:rPr>
              <a:t>+</a:t>
            </a:r>
          </a:p>
        </p:txBody>
      </p:sp>
      <p:graphicFrame>
        <p:nvGraphicFramePr>
          <p:cNvPr id="198662" name="Object 1029"/>
          <p:cNvGraphicFramePr>
            <a:graphicFrameLocks noChangeAspect="1"/>
          </p:cNvGraphicFramePr>
          <p:nvPr/>
        </p:nvGraphicFramePr>
        <p:xfrm>
          <a:off x="4341021" y="2271713"/>
          <a:ext cx="385763" cy="385763"/>
        </p:xfrm>
        <a:graphic>
          <a:graphicData uri="http://schemas.openxmlformats.org/presentationml/2006/ole">
            <mc:AlternateContent xmlns:mc="http://schemas.openxmlformats.org/markup-compatibility/2006">
              <mc:Choice xmlns:v="urn:schemas-microsoft-com:vml" Requires="v">
                <p:oleObj spid="_x0000_s17658" name="Photo Editor Photo" r:id="rId4" imgW="685714" imgH="685714" progId="MSPhotoEd.3">
                  <p:embed/>
                </p:oleObj>
              </mc:Choice>
              <mc:Fallback>
                <p:oleObj name="Photo Editor Photo" r:id="rId4" imgW="685714" imgH="6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1021" y="2271713"/>
                        <a:ext cx="385763" cy="385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98664" name="Rectangle 1031"/>
          <p:cNvSpPr>
            <a:spLocks noChangeArrowheads="1"/>
          </p:cNvSpPr>
          <p:nvPr/>
        </p:nvSpPr>
        <p:spPr bwMode="auto">
          <a:xfrm>
            <a:off x="539603" y="655580"/>
            <a:ext cx="2107905" cy="18430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98665" name="Rectangle 1032"/>
          <p:cNvSpPr>
            <a:spLocks noChangeArrowheads="1"/>
          </p:cNvSpPr>
          <p:nvPr/>
        </p:nvSpPr>
        <p:spPr bwMode="auto">
          <a:xfrm>
            <a:off x="3229640" y="655580"/>
            <a:ext cx="2192965" cy="18430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98666" name="WordArt 1033"/>
          <p:cNvSpPr>
            <a:spLocks noChangeArrowheads="1" noChangeShapeType="1" noTextEdit="1"/>
          </p:cNvSpPr>
          <p:nvPr/>
        </p:nvSpPr>
        <p:spPr bwMode="auto">
          <a:xfrm>
            <a:off x="2099710" y="4513205"/>
            <a:ext cx="1685925" cy="300038"/>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Weighted Average</a:t>
            </a:r>
          </a:p>
          <a:p>
            <a:pPr algn="ctr"/>
            <a:r>
              <a:rPr lang="en-US" sz="1350" kern="10" dirty="0">
                <a:ln w="9525">
                  <a:solidFill>
                    <a:srgbClr val="000000"/>
                  </a:solidFill>
                  <a:round/>
                  <a:headEnd/>
                  <a:tailEnd/>
                </a:ln>
                <a:solidFill>
                  <a:srgbClr val="FFFFFF"/>
                </a:solidFill>
                <a:cs typeface="Arial" panose="020B0604020202020204" pitchFamily="34" charset="0"/>
              </a:rPr>
              <a:t>  Cost of Capital</a:t>
            </a:r>
          </a:p>
        </p:txBody>
      </p:sp>
      <p:graphicFrame>
        <p:nvGraphicFramePr>
          <p:cNvPr id="198667" name="Object 1034"/>
          <p:cNvGraphicFramePr>
            <a:graphicFrameLocks noChangeAspect="1"/>
          </p:cNvGraphicFramePr>
          <p:nvPr>
            <p:extLst>
              <p:ext uri="{D42A27DB-BD31-4B8C-83A1-F6EECF244321}">
                <p14:modId xmlns:p14="http://schemas.microsoft.com/office/powerpoint/2010/main" val="963189114"/>
              </p:ext>
            </p:extLst>
          </p:nvPr>
        </p:nvGraphicFramePr>
        <p:xfrm>
          <a:off x="1372498" y="2584394"/>
          <a:ext cx="3132947" cy="1671638"/>
        </p:xfrm>
        <a:graphic>
          <a:graphicData uri="http://schemas.openxmlformats.org/presentationml/2006/ole">
            <mc:AlternateContent xmlns:mc="http://schemas.openxmlformats.org/markup-compatibility/2006">
              <mc:Choice xmlns:v="urn:schemas-microsoft-com:vml" Requires="v">
                <p:oleObj spid="_x0000_s17659" name="Clip" r:id="rId6" imgW="5357813" imgH="3992563" progId="MS_ClipArt_Gallery.2">
                  <p:embed/>
                </p:oleObj>
              </mc:Choice>
              <mc:Fallback>
                <p:oleObj name="Clip" r:id="rId6" imgW="5357813" imgH="3992563"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2498" y="2584394"/>
                        <a:ext cx="3132947" cy="16716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787998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489098" y="228600"/>
            <a:ext cx="6400800" cy="685800"/>
          </a:xfrm>
        </p:spPr>
        <p:txBody>
          <a:bodyPr>
            <a:normAutofit fontScale="90000"/>
          </a:bodyPr>
          <a:lstStyle/>
          <a:p>
            <a:pPr>
              <a:defRPr/>
            </a:pPr>
            <a:r>
              <a:rPr lang="en-US" sz="3000" b="1" dirty="0">
                <a:effectLst>
                  <a:outerShdw blurRad="38100" dist="38100" dir="2700000" algn="tl">
                    <a:srgbClr val="C0C0C0"/>
                  </a:outerShdw>
                </a:effectLst>
                <a:latin typeface="Book Antiqua" panose="02040602050305030304" pitchFamily="18" charset="0"/>
              </a:rPr>
              <a:t>Factors Influencing the Capital Structure Decision</a:t>
            </a:r>
          </a:p>
        </p:txBody>
      </p:sp>
      <p:sp>
        <p:nvSpPr>
          <p:cNvPr id="200708" name="Rectangle 3"/>
          <p:cNvSpPr>
            <a:spLocks noGrp="1" noChangeArrowheads="1"/>
          </p:cNvSpPr>
          <p:nvPr>
            <p:ph idx="1"/>
          </p:nvPr>
        </p:nvSpPr>
        <p:spPr>
          <a:xfrm>
            <a:off x="374798" y="1202698"/>
            <a:ext cx="5441211" cy="3564565"/>
          </a:xfrm>
        </p:spPr>
        <p:txBody>
          <a:bodyPr/>
          <a:lstStyle/>
          <a:p>
            <a:r>
              <a:rPr lang="en-US" altLang="en-US" sz="1500" dirty="0"/>
              <a:t>There are many factors that influence a company’s choice of capital structure. However, the four most important factors that influence this decision are:</a:t>
            </a:r>
          </a:p>
          <a:p>
            <a:pPr lvl="1">
              <a:lnSpc>
                <a:spcPct val="80000"/>
              </a:lnSpc>
            </a:pPr>
            <a:r>
              <a:rPr lang="en-US" altLang="en-US" sz="1350" dirty="0"/>
              <a:t>Taxes</a:t>
            </a:r>
          </a:p>
          <a:p>
            <a:pPr lvl="1">
              <a:lnSpc>
                <a:spcPct val="80000"/>
              </a:lnSpc>
            </a:pPr>
            <a:r>
              <a:rPr lang="en-US" altLang="en-US" sz="1350" dirty="0"/>
              <a:t>Stability of cash flows and earnings</a:t>
            </a:r>
          </a:p>
          <a:p>
            <a:pPr lvl="1">
              <a:lnSpc>
                <a:spcPct val="80000"/>
              </a:lnSpc>
            </a:pPr>
            <a:r>
              <a:rPr lang="en-US" altLang="en-US" sz="1350" dirty="0"/>
              <a:t>Financial and operating flexibility</a:t>
            </a:r>
          </a:p>
          <a:p>
            <a:pPr lvl="1">
              <a:lnSpc>
                <a:spcPct val="80000"/>
              </a:lnSpc>
            </a:pPr>
            <a:r>
              <a:rPr lang="en-US" altLang="en-US" sz="1350" dirty="0"/>
              <a:t>Type of assets</a:t>
            </a:r>
          </a:p>
          <a:p>
            <a:r>
              <a:rPr lang="en-US" altLang="en-US" sz="1500" dirty="0"/>
              <a:t>In general, companies in mature industries with fairly stable cash flows, tangible assets, and few investment opportunities can support higher debt levels</a:t>
            </a:r>
          </a:p>
          <a:p>
            <a:r>
              <a:rPr lang="en-US" altLang="en-US" sz="1500" dirty="0"/>
              <a:t>Companies in growth industries with significant investment opportunities, high variable cash flows and intangible assets can support much lower debt levels</a:t>
            </a:r>
          </a:p>
        </p:txBody>
      </p:sp>
      <p:sp>
        <p:nvSpPr>
          <p:cNvPr id="20070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6B65073-49A2-4F11-8ECF-062D8C31BD45}" type="slidenum">
              <a:rPr lang="en-US" altLang="en-US" sz="1050" b="0">
                <a:solidFill>
                  <a:schemeClr val="tx1"/>
                </a:solidFill>
                <a:latin typeface="Times New Roman" panose="02020603050405020304" pitchFamily="18" charset="0"/>
              </a:rPr>
              <a:pPr>
                <a:lnSpc>
                  <a:spcPct val="100000"/>
                </a:lnSpc>
                <a:spcBef>
                  <a:spcPct val="0"/>
                </a:spcBef>
                <a:buSzTx/>
                <a:buFontTx/>
                <a:buNone/>
              </a:pPr>
              <a:t>101</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316885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494414" y="228600"/>
            <a:ext cx="5829300" cy="571500"/>
          </a:xfrm>
        </p:spPr>
        <p:txBody>
          <a:bodyPr>
            <a:normAutofit fontScale="90000"/>
          </a:bodyPr>
          <a:lstStyle/>
          <a:p>
            <a:pPr>
              <a:defRPr/>
            </a:pPr>
            <a:r>
              <a:rPr lang="en-US" b="1" dirty="0">
                <a:effectLst>
                  <a:outerShdw blurRad="38100" dist="38100" dir="2700000" algn="tl">
                    <a:srgbClr val="C0C0C0"/>
                  </a:outerShdw>
                </a:effectLst>
                <a:latin typeface="Book Antiqua" panose="02040602050305030304" pitchFamily="18" charset="0"/>
              </a:rPr>
              <a:t>The Cost of Debt</a:t>
            </a:r>
          </a:p>
        </p:txBody>
      </p:sp>
      <p:sp>
        <p:nvSpPr>
          <p:cNvPr id="202756" name="Rectangle 3"/>
          <p:cNvSpPr>
            <a:spLocks noGrp="1" noChangeArrowheads="1"/>
          </p:cNvSpPr>
          <p:nvPr>
            <p:ph idx="1"/>
          </p:nvPr>
        </p:nvSpPr>
        <p:spPr>
          <a:xfrm>
            <a:off x="494414" y="1096794"/>
            <a:ext cx="5321595" cy="3086100"/>
          </a:xfrm>
        </p:spPr>
        <p:txBody>
          <a:bodyPr/>
          <a:lstStyle/>
          <a:p>
            <a:r>
              <a:rPr lang="en-US" altLang="en-US" sz="1500" dirty="0"/>
              <a:t>The cost of debt is the rate of interest that the firm would pay on any new bank borrowing or bond issue</a:t>
            </a:r>
          </a:p>
          <a:p>
            <a:r>
              <a:rPr lang="en-US" altLang="en-US" sz="1500" dirty="0"/>
              <a:t>The cost of debt depends upon a number of factors, but the two most important factors are:</a:t>
            </a:r>
          </a:p>
          <a:p>
            <a:pPr lvl="1"/>
            <a:r>
              <a:rPr lang="en-US" altLang="en-US" sz="1350" dirty="0"/>
              <a:t>Current interest rate on US Treasury bonds with the same maturity</a:t>
            </a:r>
          </a:p>
          <a:p>
            <a:pPr lvl="1"/>
            <a:r>
              <a:rPr lang="en-US" altLang="en-US" sz="1350" dirty="0"/>
              <a:t>Default risk</a:t>
            </a:r>
          </a:p>
          <a:p>
            <a:pPr>
              <a:buFontTx/>
              <a:buNone/>
            </a:pPr>
            <a:endParaRPr lang="en-US" altLang="en-US" sz="1500" dirty="0"/>
          </a:p>
          <a:p>
            <a:pPr algn="ctr">
              <a:buFontTx/>
              <a:buNone/>
            </a:pPr>
            <a:r>
              <a:rPr lang="en-US" altLang="en-US" sz="1500" dirty="0"/>
              <a:t>Cost of Debt = Treasury Bond Rate + Default Premium</a:t>
            </a:r>
          </a:p>
        </p:txBody>
      </p:sp>
      <p:sp>
        <p:nvSpPr>
          <p:cNvPr id="20275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F637F63-DB7A-49FC-BB84-523042D2568E}" type="slidenum">
              <a:rPr lang="en-US" altLang="en-US" sz="1050" b="0">
                <a:solidFill>
                  <a:schemeClr val="tx1"/>
                </a:solidFill>
                <a:latin typeface="Times New Roman" panose="02020603050405020304" pitchFamily="18" charset="0"/>
              </a:rPr>
              <a:pPr>
                <a:lnSpc>
                  <a:spcPct val="100000"/>
                </a:lnSpc>
                <a:spcBef>
                  <a:spcPct val="0"/>
                </a:spcBef>
                <a:buSzTx/>
                <a:buFontTx/>
                <a:buNone/>
              </a:pPr>
              <a:t>102</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05999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ChangeArrowheads="1"/>
          </p:cNvSpPr>
          <p:nvPr/>
        </p:nvSpPr>
        <p:spPr bwMode="auto">
          <a:xfrm>
            <a:off x="2762878" y="1209074"/>
            <a:ext cx="566662" cy="3945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2100" dirty="0" err="1">
                <a:latin typeface="+mn-lt"/>
              </a:rPr>
              <a:t>Aaa</a:t>
            </a:r>
            <a:endParaRPr lang="en-US" altLang="en-US" sz="2100" dirty="0">
              <a:latin typeface="+mn-lt"/>
            </a:endParaRPr>
          </a:p>
          <a:p>
            <a:pPr>
              <a:lnSpc>
                <a:spcPct val="100000"/>
              </a:lnSpc>
              <a:spcBef>
                <a:spcPct val="0"/>
              </a:spcBef>
              <a:buSzTx/>
              <a:buFontTx/>
              <a:buNone/>
            </a:pPr>
            <a:r>
              <a:rPr lang="en-US" altLang="en-US" sz="2100" dirty="0">
                <a:latin typeface="+mn-lt"/>
              </a:rPr>
              <a:t>Aa</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a:latin typeface="+mn-lt"/>
              </a:rPr>
              <a:t>A</a:t>
            </a:r>
          </a:p>
          <a:p>
            <a:pPr>
              <a:lnSpc>
                <a:spcPct val="100000"/>
              </a:lnSpc>
              <a:spcBef>
                <a:spcPct val="0"/>
              </a:spcBef>
              <a:buSzTx/>
              <a:buFontTx/>
              <a:buNone/>
            </a:pPr>
            <a:r>
              <a:rPr lang="en-US" altLang="en-US" sz="2100" dirty="0">
                <a:latin typeface="+mn-lt"/>
              </a:rPr>
              <a:t>Baa</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a:latin typeface="+mn-lt"/>
              </a:rPr>
              <a:t>Ba</a:t>
            </a:r>
          </a:p>
          <a:p>
            <a:pPr>
              <a:lnSpc>
                <a:spcPct val="100000"/>
              </a:lnSpc>
              <a:spcBef>
                <a:spcPct val="0"/>
              </a:spcBef>
              <a:buSzTx/>
              <a:buFontTx/>
              <a:buNone/>
            </a:pPr>
            <a:r>
              <a:rPr lang="en-US" altLang="en-US" sz="2100" dirty="0">
                <a:latin typeface="+mn-lt"/>
              </a:rPr>
              <a:t>B</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err="1">
                <a:latin typeface="+mn-lt"/>
              </a:rPr>
              <a:t>Caa</a:t>
            </a:r>
            <a:endParaRPr lang="en-US" altLang="en-US" sz="2100" dirty="0">
              <a:latin typeface="+mn-lt"/>
            </a:endParaRPr>
          </a:p>
          <a:p>
            <a:pPr>
              <a:lnSpc>
                <a:spcPct val="100000"/>
              </a:lnSpc>
              <a:spcBef>
                <a:spcPct val="0"/>
              </a:spcBef>
              <a:buSzTx/>
              <a:buFontTx/>
              <a:buNone/>
            </a:pPr>
            <a:r>
              <a:rPr lang="en-US" altLang="en-US" sz="2100" dirty="0">
                <a:latin typeface="+mn-lt"/>
              </a:rPr>
              <a:t>Ca</a:t>
            </a:r>
          </a:p>
          <a:p>
            <a:pPr>
              <a:lnSpc>
                <a:spcPct val="100000"/>
              </a:lnSpc>
              <a:spcBef>
                <a:spcPct val="0"/>
              </a:spcBef>
              <a:buSzTx/>
              <a:buFontTx/>
              <a:buNone/>
            </a:pPr>
            <a:r>
              <a:rPr lang="en-US" altLang="en-US" sz="2100" dirty="0">
                <a:latin typeface="+mn-lt"/>
              </a:rPr>
              <a:t>C</a:t>
            </a:r>
          </a:p>
        </p:txBody>
      </p:sp>
      <p:sp>
        <p:nvSpPr>
          <p:cNvPr id="204804" name="Rectangle 4"/>
          <p:cNvSpPr>
            <a:spLocks noChangeArrowheads="1"/>
          </p:cNvSpPr>
          <p:nvPr/>
        </p:nvSpPr>
        <p:spPr bwMode="auto">
          <a:xfrm>
            <a:off x="4015229" y="891658"/>
            <a:ext cx="627576" cy="4268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2100" dirty="0">
                <a:latin typeface="+mn-lt"/>
              </a:rPr>
              <a:t>S&amp;P</a:t>
            </a:r>
          </a:p>
          <a:p>
            <a:pPr>
              <a:lnSpc>
                <a:spcPct val="100000"/>
              </a:lnSpc>
              <a:spcBef>
                <a:spcPct val="0"/>
              </a:spcBef>
              <a:buSzTx/>
              <a:buFontTx/>
              <a:buNone/>
            </a:pPr>
            <a:r>
              <a:rPr lang="en-US" altLang="en-US" sz="2100" dirty="0">
                <a:latin typeface="+mn-lt"/>
              </a:rPr>
              <a:t>AAA</a:t>
            </a:r>
          </a:p>
          <a:p>
            <a:pPr>
              <a:lnSpc>
                <a:spcPct val="100000"/>
              </a:lnSpc>
              <a:spcBef>
                <a:spcPct val="0"/>
              </a:spcBef>
              <a:buSzTx/>
              <a:buFontTx/>
              <a:buNone/>
            </a:pPr>
            <a:r>
              <a:rPr lang="en-US" altLang="en-US" sz="2100" dirty="0">
                <a:latin typeface="+mn-lt"/>
              </a:rPr>
              <a:t>AA</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a:latin typeface="+mn-lt"/>
              </a:rPr>
              <a:t>A</a:t>
            </a:r>
          </a:p>
          <a:p>
            <a:pPr>
              <a:lnSpc>
                <a:spcPct val="100000"/>
              </a:lnSpc>
              <a:spcBef>
                <a:spcPct val="0"/>
              </a:spcBef>
              <a:buSzTx/>
              <a:buFontTx/>
              <a:buNone/>
            </a:pPr>
            <a:r>
              <a:rPr lang="en-US" altLang="en-US" sz="2100" dirty="0">
                <a:latin typeface="+mn-lt"/>
              </a:rPr>
              <a:t>BBB</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a:latin typeface="+mn-lt"/>
              </a:rPr>
              <a:t>BB</a:t>
            </a:r>
          </a:p>
          <a:p>
            <a:pPr>
              <a:lnSpc>
                <a:spcPct val="100000"/>
              </a:lnSpc>
              <a:spcBef>
                <a:spcPct val="0"/>
              </a:spcBef>
              <a:buSzTx/>
              <a:buFontTx/>
              <a:buNone/>
            </a:pPr>
            <a:r>
              <a:rPr lang="en-US" altLang="en-US" sz="2100" dirty="0">
                <a:latin typeface="+mn-lt"/>
              </a:rPr>
              <a:t>B</a:t>
            </a:r>
          </a:p>
          <a:p>
            <a:pPr>
              <a:lnSpc>
                <a:spcPct val="100000"/>
              </a:lnSpc>
              <a:spcBef>
                <a:spcPct val="0"/>
              </a:spcBef>
              <a:buSzTx/>
              <a:buFontTx/>
              <a:buNone/>
            </a:pPr>
            <a:endParaRPr lang="en-US" altLang="en-US" sz="2100" dirty="0">
              <a:latin typeface="+mn-lt"/>
            </a:endParaRPr>
          </a:p>
          <a:p>
            <a:pPr>
              <a:lnSpc>
                <a:spcPct val="100000"/>
              </a:lnSpc>
              <a:spcBef>
                <a:spcPct val="0"/>
              </a:spcBef>
              <a:buSzTx/>
              <a:buFontTx/>
              <a:buNone/>
            </a:pPr>
            <a:r>
              <a:rPr lang="en-US" altLang="en-US" sz="2100" dirty="0">
                <a:latin typeface="+mn-lt"/>
              </a:rPr>
              <a:t>CCC</a:t>
            </a:r>
          </a:p>
          <a:p>
            <a:pPr>
              <a:lnSpc>
                <a:spcPct val="100000"/>
              </a:lnSpc>
              <a:spcBef>
                <a:spcPct val="0"/>
              </a:spcBef>
              <a:buSzTx/>
              <a:buFontTx/>
              <a:buNone/>
            </a:pPr>
            <a:r>
              <a:rPr lang="en-US" altLang="en-US" sz="2100" dirty="0">
                <a:latin typeface="+mn-lt"/>
              </a:rPr>
              <a:t>CC</a:t>
            </a:r>
          </a:p>
          <a:p>
            <a:pPr>
              <a:lnSpc>
                <a:spcPct val="100000"/>
              </a:lnSpc>
              <a:spcBef>
                <a:spcPct val="0"/>
              </a:spcBef>
              <a:buSzTx/>
              <a:buFontTx/>
              <a:buNone/>
            </a:pPr>
            <a:r>
              <a:rPr lang="en-US" altLang="en-US" sz="2100" dirty="0">
                <a:latin typeface="+mn-lt"/>
              </a:rPr>
              <a:t>C</a:t>
            </a:r>
          </a:p>
        </p:txBody>
      </p:sp>
      <p:sp>
        <p:nvSpPr>
          <p:cNvPr id="204805" name="Rectangle 5"/>
          <p:cNvSpPr>
            <a:spLocks noChangeArrowheads="1"/>
          </p:cNvSpPr>
          <p:nvPr/>
        </p:nvSpPr>
        <p:spPr bwMode="auto">
          <a:xfrm>
            <a:off x="40819" y="876232"/>
            <a:ext cx="2209741" cy="390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2100" i="1" dirty="0">
                <a:latin typeface="+mn-lt"/>
              </a:rPr>
              <a:t>Investment Grade:</a:t>
            </a:r>
          </a:p>
        </p:txBody>
      </p:sp>
      <p:sp>
        <p:nvSpPr>
          <p:cNvPr id="421894" name="Rectangle 6"/>
          <p:cNvSpPr>
            <a:spLocks noChangeArrowheads="1"/>
          </p:cNvSpPr>
          <p:nvPr/>
        </p:nvSpPr>
        <p:spPr bwMode="auto">
          <a:xfrm>
            <a:off x="457200" y="1273815"/>
            <a:ext cx="1927612" cy="1521571"/>
          </a:xfrm>
          <a:prstGeom prst="rect">
            <a:avLst/>
          </a:prstGeom>
          <a:noFill/>
          <a:ln w="12700">
            <a:noFill/>
            <a:miter lim="800000"/>
            <a:headEnd/>
            <a:tailEnd/>
          </a:ln>
          <a:effectLst/>
        </p:spPr>
        <p:txBody>
          <a:bodyPr wrap="none" lIns="67866" tIns="33338" rIns="67866" bIns="33338">
            <a:spAutoFit/>
          </a:bodyPr>
          <a:lstStyle/>
          <a:p>
            <a:pPr>
              <a:lnSpc>
                <a:spcPct val="90000"/>
              </a:lnSpc>
              <a:defRPr/>
            </a:pPr>
            <a:r>
              <a:rPr lang="en-US" sz="2100" dirty="0">
                <a:solidFill>
                  <a:srgbClr val="000000"/>
                </a:solidFill>
              </a:rPr>
              <a:t>High Quality</a:t>
            </a:r>
          </a:p>
          <a:p>
            <a:pPr>
              <a:lnSpc>
                <a:spcPct val="90000"/>
              </a:lnSpc>
              <a:defRPr/>
            </a:pPr>
            <a:endParaRPr lang="en-US" sz="2100" dirty="0">
              <a:solidFill>
                <a:srgbClr val="000000"/>
              </a:solidFill>
            </a:endParaRPr>
          </a:p>
          <a:p>
            <a:pPr>
              <a:lnSpc>
                <a:spcPct val="90000"/>
              </a:lnSpc>
              <a:defRPr/>
            </a:pPr>
            <a:endParaRPr lang="en-US" sz="2100" dirty="0">
              <a:solidFill>
                <a:srgbClr val="000000"/>
              </a:solidFill>
            </a:endParaRPr>
          </a:p>
          <a:p>
            <a:pPr>
              <a:lnSpc>
                <a:spcPct val="90000"/>
              </a:lnSpc>
              <a:defRPr/>
            </a:pPr>
            <a:r>
              <a:rPr lang="en-US" sz="2100" dirty="0">
                <a:solidFill>
                  <a:srgbClr val="000000"/>
                </a:solidFill>
              </a:rPr>
              <a:t>Medium Quality</a:t>
            </a:r>
            <a:endParaRPr lang="en-US" sz="2100" dirty="0">
              <a:effectLst>
                <a:outerShdw blurRad="38100" dist="38100" dir="2700000" algn="tl">
                  <a:srgbClr val="C0C0C0"/>
                </a:outerShdw>
              </a:effectLst>
            </a:endParaRPr>
          </a:p>
          <a:p>
            <a:pPr eaLnBrk="1" hangingPunct="1">
              <a:lnSpc>
                <a:spcPct val="90000"/>
              </a:lnSpc>
              <a:defRPr/>
            </a:pPr>
            <a:endParaRPr lang="en-US" sz="2100" dirty="0">
              <a:effectLst>
                <a:outerShdw blurRad="38100" dist="38100" dir="2700000" algn="tl">
                  <a:srgbClr val="C0C0C0"/>
                </a:outerShdw>
              </a:effectLst>
            </a:endParaRPr>
          </a:p>
        </p:txBody>
      </p:sp>
      <p:sp>
        <p:nvSpPr>
          <p:cNvPr id="421895" name="Rectangle 7"/>
          <p:cNvSpPr>
            <a:spLocks noChangeArrowheads="1"/>
          </p:cNvSpPr>
          <p:nvPr/>
        </p:nvSpPr>
        <p:spPr bwMode="auto">
          <a:xfrm>
            <a:off x="171453" y="2846809"/>
            <a:ext cx="2227373" cy="358176"/>
          </a:xfrm>
          <a:prstGeom prst="rect">
            <a:avLst/>
          </a:prstGeom>
          <a:noFill/>
          <a:ln w="12700">
            <a:noFill/>
            <a:miter lim="800000"/>
            <a:headEnd/>
            <a:tailEnd/>
          </a:ln>
          <a:effectLst/>
        </p:spPr>
        <p:txBody>
          <a:bodyPr wrap="none" lIns="67866" tIns="33338" rIns="67866" bIns="33338">
            <a:spAutoFit/>
          </a:bodyPr>
          <a:lstStyle/>
          <a:p>
            <a:pPr>
              <a:lnSpc>
                <a:spcPct val="90000"/>
              </a:lnSpc>
              <a:defRPr/>
            </a:pPr>
            <a:r>
              <a:rPr lang="en-US" sz="2100" i="1" dirty="0">
                <a:solidFill>
                  <a:srgbClr val="000000"/>
                </a:solidFill>
              </a:rPr>
              <a:t>Speculative Grade:</a:t>
            </a:r>
          </a:p>
        </p:txBody>
      </p:sp>
      <p:sp>
        <p:nvSpPr>
          <p:cNvPr id="421896" name="Rectangle 8"/>
          <p:cNvSpPr>
            <a:spLocks noChangeArrowheads="1"/>
          </p:cNvSpPr>
          <p:nvPr/>
        </p:nvSpPr>
        <p:spPr bwMode="auto">
          <a:xfrm>
            <a:off x="514352" y="3211481"/>
            <a:ext cx="1807387" cy="1230723"/>
          </a:xfrm>
          <a:prstGeom prst="rect">
            <a:avLst/>
          </a:prstGeom>
          <a:noFill/>
          <a:ln w="12700">
            <a:noFill/>
            <a:miter lim="800000"/>
            <a:headEnd/>
            <a:tailEnd/>
          </a:ln>
          <a:effectLst/>
        </p:spPr>
        <p:txBody>
          <a:bodyPr wrap="none" lIns="67866" tIns="33338" rIns="67866" bIns="33338">
            <a:spAutoFit/>
          </a:bodyPr>
          <a:lstStyle/>
          <a:p>
            <a:pPr>
              <a:lnSpc>
                <a:spcPct val="90000"/>
              </a:lnSpc>
              <a:defRPr/>
            </a:pPr>
            <a:r>
              <a:rPr lang="en-US" sz="2100" dirty="0">
                <a:solidFill>
                  <a:srgbClr val="000000"/>
                </a:solidFill>
              </a:rPr>
              <a:t>Low Quality</a:t>
            </a:r>
          </a:p>
          <a:p>
            <a:pPr>
              <a:lnSpc>
                <a:spcPct val="90000"/>
              </a:lnSpc>
              <a:defRPr/>
            </a:pPr>
            <a:endParaRPr lang="en-US" sz="2100" dirty="0">
              <a:solidFill>
                <a:srgbClr val="000000"/>
              </a:solidFill>
            </a:endParaRPr>
          </a:p>
          <a:p>
            <a:pPr>
              <a:lnSpc>
                <a:spcPct val="90000"/>
              </a:lnSpc>
              <a:defRPr/>
            </a:pPr>
            <a:endParaRPr lang="en-US" sz="2100" dirty="0">
              <a:solidFill>
                <a:srgbClr val="000000"/>
              </a:solidFill>
            </a:endParaRPr>
          </a:p>
          <a:p>
            <a:pPr>
              <a:lnSpc>
                <a:spcPct val="90000"/>
              </a:lnSpc>
              <a:defRPr/>
            </a:pPr>
            <a:r>
              <a:rPr lang="en-US" sz="2100" dirty="0">
                <a:solidFill>
                  <a:srgbClr val="000000"/>
                </a:solidFill>
              </a:rPr>
              <a:t>Lowest Quality</a:t>
            </a:r>
          </a:p>
        </p:txBody>
      </p:sp>
      <p:sp>
        <p:nvSpPr>
          <p:cNvPr id="204809" name="Line 9"/>
          <p:cNvSpPr>
            <a:spLocks noChangeShapeType="1"/>
          </p:cNvSpPr>
          <p:nvPr/>
        </p:nvSpPr>
        <p:spPr bwMode="auto">
          <a:xfrm>
            <a:off x="40820" y="866174"/>
            <a:ext cx="577519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04810" name="Line 10"/>
          <p:cNvSpPr>
            <a:spLocks noChangeShapeType="1"/>
          </p:cNvSpPr>
          <p:nvPr/>
        </p:nvSpPr>
        <p:spPr bwMode="auto">
          <a:xfrm>
            <a:off x="40820" y="1209074"/>
            <a:ext cx="577519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 name="Title 1"/>
          <p:cNvSpPr>
            <a:spLocks noGrp="1"/>
          </p:cNvSpPr>
          <p:nvPr>
            <p:ph type="title"/>
          </p:nvPr>
        </p:nvSpPr>
        <p:spPr>
          <a:xfrm>
            <a:off x="457200" y="205979"/>
            <a:ext cx="8229600" cy="590830"/>
          </a:xfrm>
        </p:spPr>
        <p:txBody>
          <a:bodyPr/>
          <a:lstStyle/>
          <a:p>
            <a:r>
              <a:rPr lang="en-US" dirty="0"/>
              <a:t>Bond Ratings</a:t>
            </a:r>
          </a:p>
        </p:txBody>
      </p:sp>
      <p:sp>
        <p:nvSpPr>
          <p:cNvPr id="14" name="Rectangle 3"/>
          <p:cNvSpPr>
            <a:spLocks noChangeArrowheads="1"/>
          </p:cNvSpPr>
          <p:nvPr/>
        </p:nvSpPr>
        <p:spPr bwMode="auto">
          <a:xfrm>
            <a:off x="2571068" y="876231"/>
            <a:ext cx="1128932" cy="390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2100" dirty="0">
                <a:latin typeface="+mn-lt"/>
              </a:rPr>
              <a:t>Moody’s</a:t>
            </a:r>
          </a:p>
        </p:txBody>
      </p:sp>
    </p:spTree>
    <p:extLst>
      <p:ext uri="{BB962C8B-B14F-4D97-AF65-F5344CB8AC3E}">
        <p14:creationId xmlns:p14="http://schemas.microsoft.com/office/powerpoint/2010/main" val="411372844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457200" y="57117"/>
            <a:ext cx="8229600" cy="857250"/>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Moody’s Debt Ratings</a:t>
            </a:r>
          </a:p>
        </p:txBody>
      </p:sp>
      <p:sp>
        <p:nvSpPr>
          <p:cNvPr id="20685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0494065-A57F-4D1B-9765-E9DF180F36EC}" type="slidenum">
              <a:rPr lang="en-US" altLang="en-US" sz="1050" b="0">
                <a:solidFill>
                  <a:schemeClr val="tx1"/>
                </a:solidFill>
                <a:latin typeface="Times New Roman" panose="02020603050405020304" pitchFamily="18" charset="0"/>
              </a:rPr>
              <a:pPr>
                <a:lnSpc>
                  <a:spcPct val="100000"/>
                </a:lnSpc>
                <a:spcBef>
                  <a:spcPct val="0"/>
                </a:spcBef>
                <a:buSzTx/>
                <a:buFontTx/>
                <a:buNone/>
              </a:pPr>
              <a:t>104</a:t>
            </a:fld>
            <a:endParaRPr lang="en-US" altLang="en-US" sz="1050" b="0">
              <a:solidFill>
                <a:schemeClr val="tx1"/>
              </a:solidFill>
              <a:latin typeface="Times New Roman" panose="02020603050405020304" pitchFamily="18" charset="0"/>
            </a:endParaRPr>
          </a:p>
        </p:txBody>
      </p:sp>
      <p:sp>
        <p:nvSpPr>
          <p:cNvPr id="206852" name="Text Box 3"/>
          <p:cNvSpPr txBox="1">
            <a:spLocks noChangeArrowheads="1"/>
          </p:cNvSpPr>
          <p:nvPr/>
        </p:nvSpPr>
        <p:spPr bwMode="auto">
          <a:xfrm>
            <a:off x="1885950" y="1257300"/>
            <a:ext cx="54292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endParaRPr lang="en-US" altLang="en-US" sz="1800" b="0">
              <a:solidFill>
                <a:schemeClr val="tx1"/>
              </a:solidFill>
              <a:latin typeface="Times New Roman" panose="02020603050405020304" pitchFamily="18" charset="0"/>
            </a:endParaRPr>
          </a:p>
        </p:txBody>
      </p:sp>
      <p:sp>
        <p:nvSpPr>
          <p:cNvPr id="206853" name="Text Box 4"/>
          <p:cNvSpPr txBox="1">
            <a:spLocks noChangeArrowheads="1"/>
          </p:cNvSpPr>
          <p:nvPr/>
        </p:nvSpPr>
        <p:spPr bwMode="auto">
          <a:xfrm>
            <a:off x="1371600" y="742950"/>
            <a:ext cx="6566452" cy="423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350" dirty="0" err="1">
                <a:solidFill>
                  <a:srgbClr val="660066"/>
                </a:solidFill>
                <a:latin typeface="+mn-lt"/>
              </a:rPr>
              <a:t>Aaa</a:t>
            </a:r>
            <a:r>
              <a:rPr lang="en-US" altLang="en-US" sz="1350" b="0" dirty="0">
                <a:solidFill>
                  <a:schemeClr val="tx1"/>
                </a:solidFill>
                <a:latin typeface="+mn-lt"/>
              </a:rPr>
              <a:t>	Judged to be of the best quality. They carry the smallest degree of investment risk and are generally referred to as “gilt edged.” Interest payments are protected by a large or exceptionally stable margin and principle is secure.  While the various protective elements are likely to change, such changes as can be visualized are most unlikely to impair the fundamentally strong position of such issues.</a:t>
            </a:r>
          </a:p>
          <a:p>
            <a:pPr>
              <a:lnSpc>
                <a:spcPct val="100000"/>
              </a:lnSpc>
              <a:spcBef>
                <a:spcPct val="50000"/>
              </a:spcBef>
              <a:buSzTx/>
              <a:buFontTx/>
              <a:buNone/>
            </a:pPr>
            <a:r>
              <a:rPr lang="en-US" altLang="en-US" sz="1350" dirty="0">
                <a:solidFill>
                  <a:srgbClr val="660066"/>
                </a:solidFill>
                <a:latin typeface="+mn-lt"/>
              </a:rPr>
              <a:t>Aa</a:t>
            </a:r>
            <a:r>
              <a:rPr lang="en-US" altLang="en-US" sz="1350" b="0" dirty="0">
                <a:solidFill>
                  <a:schemeClr val="tx1"/>
                </a:solidFill>
                <a:latin typeface="+mn-lt"/>
              </a:rPr>
              <a:t> 	Judged to be of high quality by all standards. Together with the </a:t>
            </a:r>
            <a:r>
              <a:rPr lang="en-US" altLang="en-US" sz="1350" b="0" dirty="0" err="1">
                <a:solidFill>
                  <a:schemeClr val="tx1"/>
                </a:solidFill>
                <a:latin typeface="+mn-lt"/>
              </a:rPr>
              <a:t>Aaa</a:t>
            </a:r>
            <a:r>
              <a:rPr lang="en-US" altLang="en-US" sz="1350" b="0" dirty="0">
                <a:solidFill>
                  <a:schemeClr val="tx1"/>
                </a:solidFill>
                <a:latin typeface="+mn-lt"/>
              </a:rPr>
              <a:t> group they comprise the high-grade bonds. They are rated lower than the best bonds because margins of protection may not be as large as in </a:t>
            </a:r>
            <a:r>
              <a:rPr lang="en-US" altLang="en-US" sz="1350" b="0" dirty="0" err="1">
                <a:solidFill>
                  <a:schemeClr val="tx1"/>
                </a:solidFill>
                <a:latin typeface="+mn-lt"/>
              </a:rPr>
              <a:t>Aaa</a:t>
            </a:r>
            <a:r>
              <a:rPr lang="en-US" altLang="en-US" sz="1350" b="0" dirty="0">
                <a:solidFill>
                  <a:schemeClr val="tx1"/>
                </a:solidFill>
                <a:latin typeface="+mn-lt"/>
              </a:rPr>
              <a:t> securities or fluctuation of protective elements may be of greater amplitude or there may be other elements present which make the long term risk appear to be somewhat larger than the </a:t>
            </a:r>
            <a:r>
              <a:rPr lang="en-US" altLang="en-US" sz="1350" b="0" dirty="0" err="1">
                <a:solidFill>
                  <a:schemeClr val="tx1"/>
                </a:solidFill>
                <a:latin typeface="+mn-lt"/>
              </a:rPr>
              <a:t>Aaa</a:t>
            </a:r>
            <a:r>
              <a:rPr lang="en-US" altLang="en-US" sz="1350" b="0" dirty="0">
                <a:solidFill>
                  <a:schemeClr val="tx1"/>
                </a:solidFill>
                <a:latin typeface="+mn-lt"/>
              </a:rPr>
              <a:t> securities.</a:t>
            </a:r>
          </a:p>
          <a:p>
            <a:pPr>
              <a:lnSpc>
                <a:spcPct val="100000"/>
              </a:lnSpc>
              <a:spcBef>
                <a:spcPct val="50000"/>
              </a:spcBef>
              <a:buSzTx/>
              <a:buFontTx/>
              <a:buNone/>
            </a:pPr>
            <a:r>
              <a:rPr lang="en-US" altLang="en-US" sz="1350" dirty="0">
                <a:solidFill>
                  <a:srgbClr val="660066"/>
                </a:solidFill>
                <a:latin typeface="+mn-lt"/>
              </a:rPr>
              <a:t>A</a:t>
            </a:r>
            <a:r>
              <a:rPr lang="en-US" altLang="en-US" sz="1350" b="0" dirty="0">
                <a:solidFill>
                  <a:schemeClr val="tx1"/>
                </a:solidFill>
                <a:latin typeface="+mn-lt"/>
              </a:rPr>
              <a:t>	Possess many favorable investment attributes and are considered as upper medium-grade obligations. Factors giving security to principal and interest are considered adequate, but elements may be present which suggest a susceptibility to impairment sometime in the future.</a:t>
            </a:r>
          </a:p>
          <a:p>
            <a:pPr>
              <a:lnSpc>
                <a:spcPct val="100000"/>
              </a:lnSpc>
              <a:spcBef>
                <a:spcPct val="50000"/>
              </a:spcBef>
              <a:buSzTx/>
              <a:buFontTx/>
              <a:buNone/>
            </a:pPr>
            <a:r>
              <a:rPr lang="en-US" altLang="en-US" sz="1350" dirty="0">
                <a:solidFill>
                  <a:srgbClr val="660066"/>
                </a:solidFill>
                <a:latin typeface="+mn-lt"/>
              </a:rPr>
              <a:t>Baa</a:t>
            </a:r>
            <a:r>
              <a:rPr lang="en-US" altLang="en-US" sz="1350" b="0" dirty="0">
                <a:solidFill>
                  <a:srgbClr val="660066"/>
                </a:solidFill>
                <a:latin typeface="+mn-lt"/>
              </a:rPr>
              <a:t> </a:t>
            </a:r>
            <a:r>
              <a:rPr lang="en-US" altLang="en-US" sz="1350" b="0" dirty="0">
                <a:solidFill>
                  <a:schemeClr val="tx1"/>
                </a:solidFill>
                <a:latin typeface="+mn-lt"/>
              </a:rPr>
              <a:t>	Considered as medium-grade obligations. Interest payments and principle security appear adequate for the present but certain protective elements may be lacking or may be characteristically unreliable over any great length of time. Such bonds lack outstanding investment characteristics and in fact have speculative characteristics as well.</a:t>
            </a:r>
            <a:r>
              <a:rPr lang="en-US" altLang="en-US" sz="1950" b="0" dirty="0">
                <a:solidFill>
                  <a:schemeClr val="tx1"/>
                </a:solidFill>
                <a:latin typeface="+mn-lt"/>
              </a:rPr>
              <a:t> </a:t>
            </a:r>
            <a:endParaRPr lang="en-US" altLang="en-US" sz="1875" b="0" dirty="0">
              <a:solidFill>
                <a:schemeClr val="tx1"/>
              </a:solidFill>
              <a:latin typeface="+mn-lt"/>
            </a:endParaRPr>
          </a:p>
        </p:txBody>
      </p:sp>
    </p:spTree>
    <p:extLst>
      <p:ext uri="{BB962C8B-B14F-4D97-AF65-F5344CB8AC3E}">
        <p14:creationId xmlns:p14="http://schemas.microsoft.com/office/powerpoint/2010/main" val="28877882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Moody’s Debt Ratings</a:t>
            </a:r>
          </a:p>
        </p:txBody>
      </p:sp>
      <p:sp>
        <p:nvSpPr>
          <p:cNvPr id="20889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D64DB4E7-667B-4EAC-9E00-CC41351BCB19}" type="slidenum">
              <a:rPr lang="en-US" altLang="en-US" sz="1050" b="0">
                <a:solidFill>
                  <a:schemeClr val="tx1"/>
                </a:solidFill>
                <a:latin typeface="Times New Roman" panose="02020603050405020304" pitchFamily="18" charset="0"/>
              </a:rPr>
              <a:pPr>
                <a:lnSpc>
                  <a:spcPct val="100000"/>
                </a:lnSpc>
                <a:spcBef>
                  <a:spcPct val="0"/>
                </a:spcBef>
                <a:buSzTx/>
                <a:buFontTx/>
                <a:buNone/>
              </a:pPr>
              <a:t>105</a:t>
            </a:fld>
            <a:endParaRPr lang="en-US" altLang="en-US" sz="1050" b="0">
              <a:solidFill>
                <a:schemeClr val="tx1"/>
              </a:solidFill>
              <a:latin typeface="Times New Roman" panose="02020603050405020304" pitchFamily="18" charset="0"/>
            </a:endParaRPr>
          </a:p>
        </p:txBody>
      </p:sp>
      <p:sp>
        <p:nvSpPr>
          <p:cNvPr id="208900" name="Text Box 3"/>
          <p:cNvSpPr txBox="1">
            <a:spLocks noChangeArrowheads="1"/>
          </p:cNvSpPr>
          <p:nvPr/>
        </p:nvSpPr>
        <p:spPr bwMode="auto">
          <a:xfrm>
            <a:off x="1428750" y="1028700"/>
            <a:ext cx="6229350" cy="3520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350" dirty="0">
                <a:solidFill>
                  <a:srgbClr val="660066"/>
                </a:solidFill>
                <a:latin typeface="+mn-lt"/>
              </a:rPr>
              <a:t>Ba</a:t>
            </a:r>
            <a:r>
              <a:rPr lang="en-US" altLang="en-US" sz="1350" b="0" dirty="0">
                <a:solidFill>
                  <a:schemeClr val="tx1"/>
                </a:solidFill>
                <a:latin typeface="+mn-lt"/>
              </a:rPr>
              <a:t>	Judged to have speculative elements; their future cannot be considered as well-assured. Often the protection of interest and principal payments may be very moderate, and thereby not very well safeguarded during both good and bad times over the future. Uncertainty of position characterizes bonds in this class.</a:t>
            </a:r>
          </a:p>
          <a:p>
            <a:pPr>
              <a:lnSpc>
                <a:spcPct val="100000"/>
              </a:lnSpc>
              <a:spcBef>
                <a:spcPct val="50000"/>
              </a:spcBef>
              <a:buSzTx/>
              <a:buFontTx/>
              <a:buNone/>
            </a:pPr>
            <a:r>
              <a:rPr lang="en-US" altLang="en-US" sz="1350" dirty="0">
                <a:solidFill>
                  <a:srgbClr val="660066"/>
                </a:solidFill>
                <a:latin typeface="+mn-lt"/>
              </a:rPr>
              <a:t>B</a:t>
            </a:r>
            <a:r>
              <a:rPr lang="en-US" altLang="en-US" sz="1350" b="0" dirty="0">
                <a:solidFill>
                  <a:schemeClr val="tx1"/>
                </a:solidFill>
                <a:latin typeface="+mn-lt"/>
              </a:rPr>
              <a:t> 	Generally lack characteristics of the desirable investment.  Assurance of interest and principal payments or of maintenance of other terms of the contract over any long period of time may be small. </a:t>
            </a:r>
          </a:p>
          <a:p>
            <a:pPr>
              <a:lnSpc>
                <a:spcPct val="100000"/>
              </a:lnSpc>
              <a:spcBef>
                <a:spcPct val="50000"/>
              </a:spcBef>
              <a:buSzTx/>
              <a:buFontTx/>
              <a:buNone/>
            </a:pPr>
            <a:r>
              <a:rPr lang="en-US" altLang="en-US" sz="1350" dirty="0" err="1">
                <a:solidFill>
                  <a:srgbClr val="660066"/>
                </a:solidFill>
                <a:latin typeface="+mn-lt"/>
              </a:rPr>
              <a:t>Caa</a:t>
            </a:r>
            <a:r>
              <a:rPr lang="en-US" altLang="en-US" sz="1350" b="0" dirty="0">
                <a:solidFill>
                  <a:schemeClr val="tx1"/>
                </a:solidFill>
                <a:latin typeface="+mn-lt"/>
              </a:rPr>
              <a:t>	Poor standing. Such issues may be in default or there may be present elements of danger with respect to principal and interest.</a:t>
            </a:r>
          </a:p>
          <a:p>
            <a:pPr>
              <a:lnSpc>
                <a:spcPct val="100000"/>
              </a:lnSpc>
              <a:spcBef>
                <a:spcPct val="50000"/>
              </a:spcBef>
              <a:buSzTx/>
              <a:buFontTx/>
              <a:buNone/>
            </a:pPr>
            <a:r>
              <a:rPr lang="en-US" altLang="en-US" sz="1350" dirty="0">
                <a:solidFill>
                  <a:srgbClr val="660066"/>
                </a:solidFill>
                <a:latin typeface="+mn-lt"/>
              </a:rPr>
              <a:t>Ca</a:t>
            </a:r>
            <a:r>
              <a:rPr lang="en-US" altLang="en-US" sz="1350" b="0" dirty="0">
                <a:solidFill>
                  <a:schemeClr val="tx1"/>
                </a:solidFill>
                <a:latin typeface="+mn-lt"/>
              </a:rPr>
              <a:t> 	Represent obligations which are speculative in a high degree. Such issues are often in default or have other marked shortcomings.</a:t>
            </a:r>
          </a:p>
          <a:p>
            <a:pPr>
              <a:lnSpc>
                <a:spcPct val="100000"/>
              </a:lnSpc>
              <a:spcBef>
                <a:spcPct val="50000"/>
              </a:spcBef>
              <a:buSzTx/>
              <a:buFontTx/>
              <a:buNone/>
            </a:pPr>
            <a:r>
              <a:rPr lang="en-US" altLang="en-US" sz="1350" dirty="0">
                <a:solidFill>
                  <a:srgbClr val="660066"/>
                </a:solidFill>
                <a:latin typeface="+mn-lt"/>
              </a:rPr>
              <a:t>C</a:t>
            </a:r>
            <a:r>
              <a:rPr lang="en-US" altLang="en-US" sz="1350" b="0" dirty="0">
                <a:solidFill>
                  <a:schemeClr val="tx1"/>
                </a:solidFill>
                <a:latin typeface="+mn-lt"/>
              </a:rPr>
              <a:t>	Lowest rated class of bonds, and issues so rated can be regarded as having extremely poor prospects of ever attaining any real investment standing.</a:t>
            </a:r>
          </a:p>
          <a:p>
            <a:pPr>
              <a:lnSpc>
                <a:spcPct val="100000"/>
              </a:lnSpc>
              <a:spcBef>
                <a:spcPct val="50000"/>
              </a:spcBef>
              <a:buSzTx/>
              <a:buFontTx/>
              <a:buNone/>
            </a:pPr>
            <a:endParaRPr lang="en-US" altLang="en-US" sz="1350" b="0" dirty="0">
              <a:solidFill>
                <a:schemeClr val="tx1"/>
              </a:solidFill>
              <a:latin typeface="+mn-lt"/>
            </a:endParaRPr>
          </a:p>
        </p:txBody>
      </p:sp>
    </p:spTree>
    <p:extLst>
      <p:ext uri="{BB962C8B-B14F-4D97-AF65-F5344CB8AC3E}">
        <p14:creationId xmlns:p14="http://schemas.microsoft.com/office/powerpoint/2010/main" val="3571112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73144" y="155943"/>
            <a:ext cx="5342865" cy="1052624"/>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Corporate Spread for Industrials</a:t>
            </a:r>
          </a:p>
        </p:txBody>
      </p:sp>
      <p:sp>
        <p:nvSpPr>
          <p:cNvPr id="21094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E48772C-1079-4A8B-B1E5-38A0CAF1E3B7}" type="slidenum">
              <a:rPr lang="en-US" altLang="en-US" sz="1050" b="0">
                <a:solidFill>
                  <a:schemeClr val="tx1"/>
                </a:solidFill>
                <a:latin typeface="Times New Roman" panose="02020603050405020304" pitchFamily="18" charset="0"/>
              </a:rPr>
              <a:pPr>
                <a:lnSpc>
                  <a:spcPct val="100000"/>
                </a:lnSpc>
                <a:spcBef>
                  <a:spcPct val="0"/>
                </a:spcBef>
                <a:buSzTx/>
                <a:buFontTx/>
                <a:buNone/>
              </a:pPr>
              <a:t>106</a:t>
            </a:fld>
            <a:endParaRPr lang="en-US" altLang="en-US" sz="1050" b="0">
              <a:solidFill>
                <a:schemeClr val="tx1"/>
              </a:solidFill>
              <a:latin typeface="Times New Roman" panose="02020603050405020304" pitchFamily="18" charset="0"/>
            </a:endParaRPr>
          </a:p>
        </p:txBody>
      </p:sp>
      <p:sp>
        <p:nvSpPr>
          <p:cNvPr id="6" name="Text Box 3"/>
          <p:cNvSpPr txBox="1">
            <a:spLocks noChangeArrowheads="1"/>
          </p:cNvSpPr>
          <p:nvPr/>
        </p:nvSpPr>
        <p:spPr bwMode="auto">
          <a:xfrm>
            <a:off x="0" y="4626030"/>
            <a:ext cx="622935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1350" dirty="0">
                <a:solidFill>
                  <a:srgbClr val="660066"/>
                </a:solidFill>
                <a:latin typeface="+mn-lt"/>
              </a:rPr>
              <a:t>Reuters (3/28/14)  </a:t>
            </a:r>
            <a:r>
              <a:rPr lang="en-US" altLang="en-US" sz="1350" dirty="0">
                <a:solidFill>
                  <a:srgbClr val="660066"/>
                </a:solidFill>
                <a:latin typeface="+mn-lt"/>
                <a:hlinkClick r:id="rId3"/>
              </a:rPr>
              <a:t>http://www.bondsonline.com/Todays_Market/Corporate_Bond_Spreads.php</a:t>
            </a:r>
            <a:endParaRPr lang="en-US" altLang="en-US" sz="1350" b="0" dirty="0">
              <a:solidFill>
                <a:schemeClr val="tx1"/>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99571615"/>
              </p:ext>
            </p:extLst>
          </p:nvPr>
        </p:nvGraphicFramePr>
        <p:xfrm>
          <a:off x="1621591" y="1212701"/>
          <a:ext cx="3619141" cy="3643535"/>
        </p:xfrm>
        <a:graphic>
          <a:graphicData uri="http://schemas.openxmlformats.org/drawingml/2006/table">
            <a:tbl>
              <a:tblPr>
                <a:tableStyleId>{5C22544A-7EE6-4342-B048-85BDC9FD1C3A}</a:tableStyleId>
              </a:tblPr>
              <a:tblGrid>
                <a:gridCol w="1261140">
                  <a:extLst>
                    <a:ext uri="{9D8B030D-6E8A-4147-A177-3AD203B41FA5}">
                      <a16:colId xmlns:a16="http://schemas.microsoft.com/office/drawing/2014/main" val="20000"/>
                    </a:ext>
                  </a:extLst>
                </a:gridCol>
                <a:gridCol w="324157">
                  <a:extLst>
                    <a:ext uri="{9D8B030D-6E8A-4147-A177-3AD203B41FA5}">
                      <a16:colId xmlns:a16="http://schemas.microsoft.com/office/drawing/2014/main" val="20001"/>
                    </a:ext>
                  </a:extLst>
                </a:gridCol>
                <a:gridCol w="324157">
                  <a:extLst>
                    <a:ext uri="{9D8B030D-6E8A-4147-A177-3AD203B41FA5}">
                      <a16:colId xmlns:a16="http://schemas.microsoft.com/office/drawing/2014/main" val="20002"/>
                    </a:ext>
                  </a:extLst>
                </a:gridCol>
                <a:gridCol w="324157">
                  <a:extLst>
                    <a:ext uri="{9D8B030D-6E8A-4147-A177-3AD203B41FA5}">
                      <a16:colId xmlns:a16="http://schemas.microsoft.com/office/drawing/2014/main" val="20003"/>
                    </a:ext>
                  </a:extLst>
                </a:gridCol>
                <a:gridCol w="324157">
                  <a:extLst>
                    <a:ext uri="{9D8B030D-6E8A-4147-A177-3AD203B41FA5}">
                      <a16:colId xmlns:a16="http://schemas.microsoft.com/office/drawing/2014/main" val="20004"/>
                    </a:ext>
                  </a:extLst>
                </a:gridCol>
                <a:gridCol w="324157">
                  <a:extLst>
                    <a:ext uri="{9D8B030D-6E8A-4147-A177-3AD203B41FA5}">
                      <a16:colId xmlns:a16="http://schemas.microsoft.com/office/drawing/2014/main" val="20005"/>
                    </a:ext>
                  </a:extLst>
                </a:gridCol>
                <a:gridCol w="368608">
                  <a:extLst>
                    <a:ext uri="{9D8B030D-6E8A-4147-A177-3AD203B41FA5}">
                      <a16:colId xmlns:a16="http://schemas.microsoft.com/office/drawing/2014/main" val="20006"/>
                    </a:ext>
                  </a:extLst>
                </a:gridCol>
                <a:gridCol w="368608">
                  <a:extLst>
                    <a:ext uri="{9D8B030D-6E8A-4147-A177-3AD203B41FA5}">
                      <a16:colId xmlns:a16="http://schemas.microsoft.com/office/drawing/2014/main" val="20007"/>
                    </a:ext>
                  </a:extLst>
                </a:gridCol>
              </a:tblGrid>
              <a:tr h="167665">
                <a:tc>
                  <a:txBody>
                    <a:bodyPr/>
                    <a:lstStyle/>
                    <a:p>
                      <a:pPr algn="ctr" fontAlgn="b"/>
                      <a:r>
                        <a:rPr lang="en-US" sz="1200" b="1" u="none" strike="noStrike" dirty="0">
                          <a:effectLst/>
                        </a:rPr>
                        <a:t>Rating</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1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2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3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5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7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10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30 </a:t>
                      </a:r>
                      <a:r>
                        <a:rPr lang="en-US" sz="1200" b="1" u="none" strike="noStrike" dirty="0" err="1">
                          <a:effectLst/>
                        </a:rPr>
                        <a:t>yr</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7665">
                <a:tc>
                  <a:txBody>
                    <a:bodyPr/>
                    <a:lstStyle/>
                    <a:p>
                      <a:pPr algn="l" fontAlgn="b"/>
                      <a:r>
                        <a:rPr lang="en-US" sz="1200" b="1" u="none" strike="noStrike" dirty="0">
                          <a:effectLst/>
                        </a:rPr>
                        <a:t>US Treasury Yield</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dirty="0">
                          <a:effectLst/>
                        </a:rPr>
                        <a:t>0.13</a:t>
                      </a:r>
                      <a:endParaRPr lang="en-US" sz="1200" b="0"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0.45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0.93</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1.74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2.31</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2.73</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3.55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67665">
                <a:tc>
                  <a:txBody>
                    <a:bodyPr/>
                    <a:lstStyle/>
                    <a:p>
                      <a:pPr algn="l" fontAlgn="b"/>
                      <a:r>
                        <a:rPr lang="en-US" sz="1200" b="1" u="none" strike="noStrike" dirty="0" err="1">
                          <a:effectLst/>
                        </a:rPr>
                        <a:t>Aaa</a:t>
                      </a:r>
                      <a:r>
                        <a:rPr lang="en-US" sz="1200" b="1" u="none" strike="noStrike" dirty="0">
                          <a:effectLst/>
                        </a:rPr>
                        <a:t>/AAA</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dirty="0">
                          <a:effectLst/>
                        </a:rPr>
                        <a:t>5</a:t>
                      </a:r>
                      <a:endParaRPr lang="en-US" sz="1200" b="0"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7665">
                <a:tc>
                  <a:txBody>
                    <a:bodyPr/>
                    <a:lstStyle/>
                    <a:p>
                      <a:pPr algn="l" fontAlgn="b"/>
                      <a:r>
                        <a:rPr lang="en-US" sz="1200" b="1" u="none" strike="noStrike">
                          <a:effectLst/>
                        </a:rPr>
                        <a:t>Aa1/AA+</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10</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77</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67665">
                <a:tc>
                  <a:txBody>
                    <a:bodyPr/>
                    <a:lstStyle/>
                    <a:p>
                      <a:pPr algn="l" fontAlgn="b"/>
                      <a:r>
                        <a:rPr lang="en-US" sz="1200" b="1" u="none" strike="noStrike">
                          <a:effectLst/>
                        </a:rPr>
                        <a:t>Aa2/AA</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14</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50</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57</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89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67665">
                <a:tc>
                  <a:txBody>
                    <a:bodyPr/>
                    <a:lstStyle/>
                    <a:p>
                      <a:pPr algn="l" fontAlgn="b"/>
                      <a:r>
                        <a:rPr lang="en-US" sz="1200" b="1" u="none" strike="noStrike" dirty="0">
                          <a:effectLst/>
                        </a:rPr>
                        <a:t>Aa3/AA-</a:t>
                      </a:r>
                      <a:endParaRPr lang="en-US" sz="1200" b="1"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dirty="0">
                          <a:effectLst/>
                        </a:rPr>
                        <a:t>19</a:t>
                      </a:r>
                      <a:endParaRPr lang="en-US" sz="1200" b="0"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43</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54</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61</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92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67665">
                <a:tc>
                  <a:txBody>
                    <a:bodyPr/>
                    <a:lstStyle/>
                    <a:p>
                      <a:pPr algn="l" fontAlgn="b"/>
                      <a:r>
                        <a:rPr lang="en-US" sz="1200" b="1" u="none" strike="noStrike">
                          <a:effectLst/>
                        </a:rPr>
                        <a:t>A1/A+</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23</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39</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47</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58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72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95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67665">
                <a:tc>
                  <a:txBody>
                    <a:bodyPr/>
                    <a:lstStyle/>
                    <a:p>
                      <a:pPr algn="l" fontAlgn="b"/>
                      <a:r>
                        <a:rPr lang="en-US" sz="1200" b="1" u="none" strike="noStrike">
                          <a:effectLst/>
                        </a:rPr>
                        <a:t>A2/A</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24</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49</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61</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69</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77</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103</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67665">
                <a:tc>
                  <a:txBody>
                    <a:bodyPr/>
                    <a:lstStyle/>
                    <a:p>
                      <a:pPr algn="l" fontAlgn="b"/>
                      <a:r>
                        <a:rPr lang="en-US" sz="1200" b="1" u="none" strike="noStrike">
                          <a:effectLst/>
                        </a:rPr>
                        <a:t>A3/A-</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32</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72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80</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89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117</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67665">
                <a:tc>
                  <a:txBody>
                    <a:bodyPr/>
                    <a:lstStyle/>
                    <a:p>
                      <a:pPr algn="l" fontAlgn="b"/>
                      <a:r>
                        <a:rPr lang="en-US" sz="1200" b="1" u="none" strike="noStrike">
                          <a:effectLst/>
                        </a:rPr>
                        <a:t>Baa1/BBB+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38</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61</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75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92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103</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115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151</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67665">
                <a:tc>
                  <a:txBody>
                    <a:bodyPr/>
                    <a:lstStyle/>
                    <a:p>
                      <a:pPr algn="l" fontAlgn="b"/>
                      <a:r>
                        <a:rPr lang="en-US" sz="1200" b="1" u="none" strike="noStrike">
                          <a:effectLst/>
                        </a:rPr>
                        <a:t>Baa2/BBB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47</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75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89</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107</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119</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132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170</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67665">
                <a:tc>
                  <a:txBody>
                    <a:bodyPr/>
                    <a:lstStyle/>
                    <a:p>
                      <a:pPr algn="l" fontAlgn="b"/>
                      <a:r>
                        <a:rPr lang="en-US" sz="1200" b="1" u="none" strike="noStrike">
                          <a:effectLst/>
                        </a:rPr>
                        <a:t>Baa3/BBB-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83</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108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122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140</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152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165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204</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67665">
                <a:tc>
                  <a:txBody>
                    <a:bodyPr/>
                    <a:lstStyle/>
                    <a:p>
                      <a:pPr algn="l" fontAlgn="b"/>
                      <a:r>
                        <a:rPr lang="en-US" sz="1200" b="1" u="none" strike="noStrike">
                          <a:effectLst/>
                        </a:rPr>
                        <a:t>Ba1/BB+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157</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182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198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217</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232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248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286</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67665">
                <a:tc>
                  <a:txBody>
                    <a:bodyPr/>
                    <a:lstStyle/>
                    <a:p>
                      <a:pPr algn="l" fontAlgn="b"/>
                      <a:r>
                        <a:rPr lang="en-US" sz="1200" b="1" u="none" strike="noStrike">
                          <a:effectLst/>
                        </a:rPr>
                        <a:t>Ba2/BB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231</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256</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274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295</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312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330</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367</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67665">
                <a:tc>
                  <a:txBody>
                    <a:bodyPr/>
                    <a:lstStyle/>
                    <a:p>
                      <a:pPr algn="l" fontAlgn="b"/>
                      <a:r>
                        <a:rPr lang="en-US" sz="1200" b="1" u="none" strike="noStrike">
                          <a:effectLst/>
                        </a:rPr>
                        <a:t>Ba3/BB-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305</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330</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350</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372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392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413</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449</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67665">
                <a:tc>
                  <a:txBody>
                    <a:bodyPr/>
                    <a:lstStyle/>
                    <a:p>
                      <a:pPr algn="l" fontAlgn="b"/>
                      <a:r>
                        <a:rPr lang="en-US" sz="1200" b="1" u="none" strike="noStrike">
                          <a:effectLst/>
                        </a:rPr>
                        <a:t>B1/B+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378</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404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426</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450</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472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495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530</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67665">
                <a:tc>
                  <a:txBody>
                    <a:bodyPr/>
                    <a:lstStyle/>
                    <a:p>
                      <a:pPr algn="l" fontAlgn="b"/>
                      <a:r>
                        <a:rPr lang="en-US" sz="1200" b="1" u="none" strike="noStrike">
                          <a:effectLst/>
                        </a:rPr>
                        <a:t>B2/B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452</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478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502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527</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552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578</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612</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67665">
                <a:tc>
                  <a:txBody>
                    <a:bodyPr/>
                    <a:lstStyle/>
                    <a:p>
                      <a:pPr algn="l" fontAlgn="b"/>
                      <a:r>
                        <a:rPr lang="en-US" sz="1200" b="1" u="none" strike="noStrike">
                          <a:effectLst/>
                        </a:rPr>
                        <a:t>B3/B-</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a:effectLst/>
                        </a:rPr>
                        <a:t>526</a:t>
                      </a:r>
                      <a:endParaRPr lang="en-US" sz="1200" b="0"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552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578</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604</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632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660</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693</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67665">
                <a:tc>
                  <a:txBody>
                    <a:bodyPr/>
                    <a:lstStyle/>
                    <a:p>
                      <a:pPr algn="l" fontAlgn="b"/>
                      <a:r>
                        <a:rPr lang="en-US" sz="1200" b="1" u="none" strike="noStrike">
                          <a:effectLst/>
                        </a:rPr>
                        <a:t>Caa/CCC+</a:t>
                      </a:r>
                      <a:endParaRPr lang="en-US" sz="1200" b="1" i="0" u="none" strike="noStrike">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u="none" strike="noStrike" dirty="0">
                          <a:effectLst/>
                        </a:rPr>
                        <a:t>600</a:t>
                      </a:r>
                      <a:endParaRPr lang="en-US" sz="1200" b="0" i="0" u="none" strike="noStrike" dirty="0">
                        <a:solidFill>
                          <a:srgbClr val="000000"/>
                        </a:solidFill>
                        <a:effectLst/>
                        <a:latin typeface="Calibri"/>
                      </a:endParaRPr>
                    </a:p>
                  </a:txBody>
                  <a:tcPr marL="8885" marR="8885" marT="888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626</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653</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682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a:effectLst/>
                        </a:rPr>
                        <a:t>712</a:t>
                      </a:r>
                      <a:endParaRPr lang="en-US" sz="1200" b="0" i="0" u="none" strike="noStrike">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743</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u="none" strike="noStrike" dirty="0">
                          <a:effectLst/>
                        </a:rPr>
                        <a:t>775</a:t>
                      </a:r>
                      <a:endParaRPr lang="en-US" sz="1200" b="0" i="0" u="none" strike="noStrike" dirty="0">
                        <a:solidFill>
                          <a:srgbClr val="000000"/>
                        </a:solidFill>
                        <a:effectLst/>
                        <a:latin typeface="Calibri"/>
                      </a:endParaRPr>
                    </a:p>
                  </a:txBody>
                  <a:tcPr marL="8885" marR="8885" marT="888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213494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68085" y="285750"/>
            <a:ext cx="5829300" cy="857250"/>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Estimating Wal-Mart’s Cost of Debt</a:t>
            </a:r>
          </a:p>
        </p:txBody>
      </p:sp>
      <p:sp>
        <p:nvSpPr>
          <p:cNvPr id="212996" name="Rectangle 3"/>
          <p:cNvSpPr>
            <a:spLocks noGrp="1" noChangeArrowheads="1"/>
          </p:cNvSpPr>
          <p:nvPr>
            <p:ph idx="1"/>
          </p:nvPr>
        </p:nvSpPr>
        <p:spPr>
          <a:xfrm>
            <a:off x="266700" y="1495211"/>
            <a:ext cx="5549309" cy="3600450"/>
          </a:xfrm>
        </p:spPr>
        <p:txBody>
          <a:bodyPr/>
          <a:lstStyle/>
          <a:p>
            <a:r>
              <a:rPr lang="en-US" altLang="en-US" sz="1500" dirty="0"/>
              <a:t>Wal-Mart’s outstanding public debt is rated Aa2 by Moody’s.</a:t>
            </a:r>
          </a:p>
          <a:p>
            <a:pPr>
              <a:buFontTx/>
              <a:buNone/>
            </a:pPr>
            <a:r>
              <a:rPr lang="en-US" altLang="en-US" sz="1500" dirty="0"/>
              <a:t>     (</a:t>
            </a:r>
            <a:r>
              <a:rPr lang="en-US" altLang="en-US" sz="1500" dirty="0">
                <a:hlinkClick r:id="rId3"/>
              </a:rPr>
              <a:t>www.finra.org</a:t>
            </a:r>
            <a:r>
              <a:rPr lang="en-US" altLang="en-US" sz="1500" dirty="0"/>
              <a:t>  for bond ratings)</a:t>
            </a:r>
          </a:p>
          <a:p>
            <a:r>
              <a:rPr lang="en-US" altLang="en-US" sz="1500" dirty="0"/>
              <a:t>Use the Treasury Yield Curve and the Corporate Default Spreads to estimate the cost of debt for Wal-Mart. Make the appropriate calculations assuming a 10-year maturity.</a:t>
            </a:r>
          </a:p>
          <a:p>
            <a:pPr>
              <a:buFontTx/>
              <a:buNone/>
            </a:pPr>
            <a:r>
              <a:rPr lang="en-US" altLang="en-US" sz="1500" dirty="0"/>
              <a:t>					</a:t>
            </a:r>
            <a:r>
              <a:rPr lang="en-US" altLang="en-US" sz="1500" u="sng" dirty="0">
                <a:solidFill>
                  <a:srgbClr val="660066"/>
                </a:solidFill>
              </a:rPr>
              <a:t>10-Year Bond</a:t>
            </a:r>
            <a:endParaRPr lang="en-US" altLang="en-US" sz="1500" dirty="0">
              <a:solidFill>
                <a:srgbClr val="660066"/>
              </a:solidFill>
            </a:endParaRPr>
          </a:p>
          <a:p>
            <a:pPr>
              <a:buFontTx/>
              <a:buNone/>
            </a:pPr>
            <a:r>
              <a:rPr lang="en-US" altLang="en-US" sz="1500" dirty="0">
                <a:solidFill>
                  <a:srgbClr val="660066"/>
                </a:solidFill>
              </a:rPr>
              <a:t>   Treasury Yield			        2.0%</a:t>
            </a:r>
          </a:p>
          <a:p>
            <a:pPr>
              <a:buFontTx/>
              <a:buNone/>
            </a:pPr>
            <a:endParaRPr lang="en-US" altLang="en-US" sz="1500" dirty="0">
              <a:solidFill>
                <a:srgbClr val="660066"/>
              </a:solidFill>
            </a:endParaRPr>
          </a:p>
          <a:p>
            <a:pPr>
              <a:buFontTx/>
              <a:buNone/>
            </a:pPr>
            <a:r>
              <a:rPr lang="en-US" altLang="en-US" sz="1500" dirty="0">
                <a:solidFill>
                  <a:srgbClr val="660066"/>
                </a:solidFill>
              </a:rPr>
              <a:t>+ Default Spread			______________</a:t>
            </a:r>
          </a:p>
          <a:p>
            <a:pPr>
              <a:buFontTx/>
              <a:buNone/>
            </a:pPr>
            <a:endParaRPr lang="en-US" altLang="en-US" sz="1500" dirty="0">
              <a:solidFill>
                <a:srgbClr val="660066"/>
              </a:solidFill>
            </a:endParaRPr>
          </a:p>
          <a:p>
            <a:pPr>
              <a:buFontTx/>
              <a:buNone/>
            </a:pPr>
            <a:r>
              <a:rPr lang="en-US" altLang="en-US" sz="1500" dirty="0">
                <a:solidFill>
                  <a:srgbClr val="660066"/>
                </a:solidFill>
              </a:rPr>
              <a:t>= Pre-Tax Cost of Debt			______________</a:t>
            </a:r>
          </a:p>
        </p:txBody>
      </p:sp>
      <p:sp>
        <p:nvSpPr>
          <p:cNvPr id="21299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36E7960B-AD64-4E3C-8CEB-30D5EF740617}" type="slidenum">
              <a:rPr lang="en-US" altLang="en-US" sz="1050" b="0">
                <a:solidFill>
                  <a:schemeClr val="tx1"/>
                </a:solidFill>
                <a:latin typeface="Times New Roman" panose="02020603050405020304" pitchFamily="18" charset="0"/>
              </a:rPr>
              <a:pPr>
                <a:lnSpc>
                  <a:spcPct val="100000"/>
                </a:lnSpc>
                <a:spcBef>
                  <a:spcPct val="0"/>
                </a:spcBef>
                <a:buSzTx/>
                <a:buFontTx/>
                <a:buNone/>
              </a:pPr>
              <a:t>107</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22888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Cost of Equity </a:t>
            </a:r>
          </a:p>
        </p:txBody>
      </p:sp>
      <p:sp>
        <p:nvSpPr>
          <p:cNvPr id="215044" name="Rectangle 3"/>
          <p:cNvSpPr>
            <a:spLocks noGrp="1" noChangeArrowheads="1"/>
          </p:cNvSpPr>
          <p:nvPr>
            <p:ph idx="1"/>
          </p:nvPr>
        </p:nvSpPr>
        <p:spPr>
          <a:xfrm>
            <a:off x="251194" y="1336494"/>
            <a:ext cx="5564815" cy="3345656"/>
          </a:xfrm>
          <a:noFill/>
        </p:spPr>
        <p:txBody>
          <a:bodyPr>
            <a:normAutofit fontScale="62500" lnSpcReduction="20000"/>
          </a:bodyPr>
          <a:lstStyle/>
          <a:p>
            <a:pPr>
              <a:buFontTx/>
              <a:buNone/>
            </a:pPr>
            <a:r>
              <a:rPr lang="en-US" altLang="en-US" sz="2400" dirty="0"/>
              <a:t>  </a:t>
            </a:r>
            <a:r>
              <a:rPr lang="en-US" altLang="en-US" b="0" dirty="0"/>
              <a:t>The cost of equity is an opportunity cost.  It is the rate of return that stockholders expect the firm to earn on its equity capital.</a:t>
            </a:r>
          </a:p>
          <a:p>
            <a:pPr>
              <a:buFontTx/>
              <a:buNone/>
            </a:pPr>
            <a:endParaRPr lang="en-US" altLang="en-US" b="0" dirty="0"/>
          </a:p>
          <a:p>
            <a:pPr>
              <a:buFontTx/>
              <a:buNone/>
            </a:pPr>
            <a:r>
              <a:rPr lang="en-US" altLang="en-US" b="0" dirty="0"/>
              <a:t>  The cost of equity depends upon a number of factors but the two most important factors are:</a:t>
            </a:r>
          </a:p>
          <a:p>
            <a:r>
              <a:rPr lang="en-US" altLang="en-US" b="0" dirty="0"/>
              <a:t>Current interest rate on long-term U.S. Treasury bonds.</a:t>
            </a:r>
          </a:p>
          <a:p>
            <a:r>
              <a:rPr lang="en-US" altLang="en-US" b="0" dirty="0"/>
              <a:t>Risk of equity</a:t>
            </a:r>
          </a:p>
          <a:p>
            <a:pPr>
              <a:buFontTx/>
              <a:buNone/>
            </a:pPr>
            <a:endParaRPr lang="en-US" altLang="en-US" b="0" dirty="0"/>
          </a:p>
          <a:p>
            <a:pPr>
              <a:buFontTx/>
              <a:buNone/>
            </a:pPr>
            <a:r>
              <a:rPr lang="en-US" altLang="en-US" b="0" dirty="0"/>
              <a:t>Cost of equity = Treasury Bond Rate + Risk Premium</a:t>
            </a:r>
          </a:p>
        </p:txBody>
      </p:sp>
      <p:sp>
        <p:nvSpPr>
          <p:cNvPr id="21504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3EE9582-C9AC-4FF3-8D43-67E642D699A1}" type="slidenum">
              <a:rPr lang="en-US" altLang="en-US" sz="1050" b="0">
                <a:solidFill>
                  <a:schemeClr val="tx1"/>
                </a:solidFill>
                <a:latin typeface="Times New Roman" panose="02020603050405020304" pitchFamily="18" charset="0"/>
              </a:rPr>
              <a:pPr>
                <a:lnSpc>
                  <a:spcPct val="100000"/>
                </a:lnSpc>
                <a:spcBef>
                  <a:spcPct val="0"/>
                </a:spcBef>
                <a:buSzTx/>
                <a:buFontTx/>
                <a:buNone/>
              </a:pPr>
              <a:t>108</a:t>
            </a:fld>
            <a:endParaRPr lang="en-US" altLang="en-US" sz="1050" b="0">
              <a:solidFill>
                <a:schemeClr val="tx1"/>
              </a:solidFill>
              <a:latin typeface="Times New Roman" panose="02020603050405020304" pitchFamily="18" charset="0"/>
            </a:endParaRPr>
          </a:p>
        </p:txBody>
      </p:sp>
      <p:grpSp>
        <p:nvGrpSpPr>
          <p:cNvPr id="215045" name="Group 6"/>
          <p:cNvGrpSpPr>
            <a:grpSpLocks/>
          </p:cNvGrpSpPr>
          <p:nvPr/>
        </p:nvGrpSpPr>
        <p:grpSpPr bwMode="auto">
          <a:xfrm>
            <a:off x="457200" y="1006079"/>
            <a:ext cx="3051544" cy="57150"/>
            <a:chOff x="144" y="960"/>
            <a:chExt cx="5472" cy="48"/>
          </a:xfrm>
        </p:grpSpPr>
        <p:sp>
          <p:nvSpPr>
            <p:cNvPr id="215046" name="Line 4"/>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15047" name="Line 5"/>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399495912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p:cNvSpPr>
            <a:spLocks noGrp="1" noChangeArrowheads="1"/>
          </p:cNvSpPr>
          <p:nvPr>
            <p:ph type="title"/>
          </p:nvPr>
        </p:nvSpPr>
        <p:spPr>
          <a:noFill/>
        </p:spPr>
        <p:txBody>
          <a:bodyPr>
            <a:normAutofit fontScale="90000"/>
          </a:bodyPr>
          <a:lstStyle/>
          <a:p>
            <a:r>
              <a:rPr lang="en-US" altLang="en-US" sz="2700" b="1" dirty="0">
                <a:latin typeface="Book Antiqua" panose="02040602050305030304" pitchFamily="18" charset="0"/>
              </a:rPr>
              <a:t>Reducing Risk </a:t>
            </a:r>
            <a:br>
              <a:rPr lang="en-US" altLang="en-US" sz="2700" b="1" dirty="0">
                <a:latin typeface="Book Antiqua" panose="02040602050305030304" pitchFamily="18" charset="0"/>
              </a:rPr>
            </a:br>
            <a:r>
              <a:rPr lang="en-US" altLang="en-US" sz="2700" b="1" dirty="0">
                <a:latin typeface="Book Antiqua" panose="02040602050305030304" pitchFamily="18" charset="0"/>
              </a:rPr>
              <a:t>Through Diversification</a:t>
            </a:r>
          </a:p>
        </p:txBody>
      </p:sp>
      <p:sp>
        <p:nvSpPr>
          <p:cNvPr id="21709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A7019BE-D513-4D76-A63E-92BA9D2D0DC2}" type="slidenum">
              <a:rPr lang="en-US" altLang="en-US" sz="1050" b="0">
                <a:solidFill>
                  <a:schemeClr val="tx1"/>
                </a:solidFill>
                <a:latin typeface="Times New Roman" panose="02020603050405020304" pitchFamily="18" charset="0"/>
              </a:rPr>
              <a:pPr>
                <a:lnSpc>
                  <a:spcPct val="100000"/>
                </a:lnSpc>
                <a:spcBef>
                  <a:spcPct val="0"/>
                </a:spcBef>
                <a:buSzTx/>
                <a:buFontTx/>
                <a:buNone/>
              </a:pPr>
              <a:t>109</a:t>
            </a:fld>
            <a:endParaRPr lang="en-US" altLang="en-US" sz="1050" b="0">
              <a:solidFill>
                <a:schemeClr val="tx1"/>
              </a:solidFill>
              <a:latin typeface="Times New Roman" panose="02020603050405020304" pitchFamily="18" charset="0"/>
            </a:endParaRPr>
          </a:p>
        </p:txBody>
      </p:sp>
      <p:sp>
        <p:nvSpPr>
          <p:cNvPr id="217092" name="Rectangle 3"/>
          <p:cNvSpPr>
            <a:spLocks noChangeArrowheads="1"/>
          </p:cNvSpPr>
          <p:nvPr/>
        </p:nvSpPr>
        <p:spPr bwMode="auto">
          <a:xfrm>
            <a:off x="339578" y="1373544"/>
            <a:ext cx="5476431" cy="3185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500" b="0" dirty="0">
                <a:latin typeface="+mn-lt"/>
              </a:rPr>
              <a:t>Consider an oil company with $1,000 cash that has the opportunity to invest in the development of an oil field.  If the company invests in the development of the oil field, there is a 50% chance that the oil field will be dry and a 50% chance that will produce 40 barrels of oil over next year.  However, the price at which oil can be sold is uncertain and depends upon the overall economic conditions.  The table below summarizes the possible outcomes.</a:t>
            </a:r>
          </a:p>
          <a:p>
            <a:pPr>
              <a:spcBef>
                <a:spcPct val="0"/>
              </a:spcBef>
              <a:buSzTx/>
              <a:buFontTx/>
              <a:buNone/>
            </a:pPr>
            <a:r>
              <a:rPr lang="en-US" altLang="en-US" sz="1500" b="0" dirty="0">
                <a:latin typeface="+mn-lt"/>
              </a:rPr>
              <a:t>_____________________________________________</a:t>
            </a:r>
          </a:p>
          <a:p>
            <a:pPr>
              <a:spcBef>
                <a:spcPct val="0"/>
              </a:spcBef>
              <a:buSzTx/>
              <a:buFontTx/>
              <a:buNone/>
            </a:pPr>
            <a:r>
              <a:rPr lang="en-US" altLang="en-US" sz="1500" b="0" dirty="0">
                <a:latin typeface="+mn-lt"/>
              </a:rPr>
              <a:t>Economic		        	    Oil	      Cash Flows     Next Year</a:t>
            </a:r>
          </a:p>
          <a:p>
            <a:pPr>
              <a:spcBef>
                <a:spcPct val="0"/>
              </a:spcBef>
              <a:buSzTx/>
              <a:buFontTx/>
              <a:buNone/>
            </a:pPr>
            <a:r>
              <a:rPr lang="en-US" altLang="en-US" sz="1500" b="0" dirty="0">
                <a:latin typeface="+mn-lt"/>
              </a:rPr>
              <a:t>Conditions		Prob.	   Price     Hit (50%)       Miss (50%)</a:t>
            </a:r>
          </a:p>
          <a:p>
            <a:pPr>
              <a:spcBef>
                <a:spcPct val="0"/>
              </a:spcBef>
              <a:buSzTx/>
              <a:buFontTx/>
              <a:buNone/>
            </a:pPr>
            <a:r>
              <a:rPr lang="en-US" altLang="en-US" sz="1500" b="0" dirty="0">
                <a:latin typeface="+mn-lt"/>
              </a:rPr>
              <a:t>_____________________________________________</a:t>
            </a:r>
          </a:p>
          <a:p>
            <a:pPr>
              <a:spcBef>
                <a:spcPct val="0"/>
              </a:spcBef>
              <a:buSzTx/>
              <a:buFontTx/>
              <a:buNone/>
            </a:pPr>
            <a:r>
              <a:rPr lang="en-US" altLang="en-US" sz="1500" b="0" dirty="0">
                <a:latin typeface="+mn-lt"/>
              </a:rPr>
              <a:t>Recession		50%	   $50		$2,000	        $0</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Expansion		50%	  $100	$4,000	        $0</a:t>
            </a:r>
          </a:p>
          <a:p>
            <a:pPr>
              <a:spcBef>
                <a:spcPct val="0"/>
              </a:spcBef>
              <a:buSzTx/>
              <a:buFontTx/>
              <a:buNone/>
            </a:pPr>
            <a:r>
              <a:rPr lang="en-US" altLang="en-US" sz="1500" dirty="0">
                <a:latin typeface="+mn-lt"/>
              </a:rPr>
              <a:t>_____________________________________________</a:t>
            </a:r>
          </a:p>
        </p:txBody>
      </p:sp>
    </p:spTree>
    <p:extLst>
      <p:ext uri="{BB962C8B-B14F-4D97-AF65-F5344CB8AC3E}">
        <p14:creationId xmlns:p14="http://schemas.microsoft.com/office/powerpoint/2010/main" val="32729021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31547"/>
            <a:ext cx="5188688" cy="1080561"/>
          </a:xfrm>
          <a:noFill/>
        </p:spPr>
        <p:txBody>
          <a:bodyPr>
            <a:normAutofit/>
          </a:bodyPr>
          <a:lstStyle/>
          <a:p>
            <a:r>
              <a:rPr lang="en-US" altLang="en-US" sz="2700" b="1" dirty="0">
                <a:latin typeface="Book Antiqua" panose="02040602050305030304" pitchFamily="18" charset="0"/>
              </a:rPr>
              <a:t>Statement of Cash Flows for Home Depot for 2015</a:t>
            </a:r>
          </a:p>
        </p:txBody>
      </p:sp>
      <p:sp>
        <p:nvSpPr>
          <p:cNvPr id="2" name="Content Placeholder 1"/>
          <p:cNvSpPr>
            <a:spLocks noGrp="1"/>
          </p:cNvSpPr>
          <p:nvPr>
            <p:ph idx="1"/>
          </p:nvPr>
        </p:nvSpPr>
        <p:spPr>
          <a:xfrm>
            <a:off x="457200" y="1200150"/>
            <a:ext cx="8229600" cy="3692483"/>
          </a:xfrm>
        </p:spPr>
        <p:txBody>
          <a:bodyPr>
            <a:normAutofit fontScale="47500" lnSpcReduction="20000"/>
          </a:bodyPr>
          <a:lstStyle/>
          <a:p>
            <a:pPr>
              <a:lnSpc>
                <a:spcPct val="100000"/>
              </a:lnSpc>
              <a:spcBef>
                <a:spcPct val="0"/>
              </a:spcBef>
              <a:buSzTx/>
              <a:buFontTx/>
              <a:buNone/>
            </a:pPr>
            <a:r>
              <a:rPr lang="en-US" altLang="en-US" dirty="0"/>
              <a:t>CASH PROVIDED FROM OPERATIONS (in millions $)</a:t>
            </a:r>
          </a:p>
          <a:p>
            <a:pPr>
              <a:lnSpc>
                <a:spcPct val="100000"/>
              </a:lnSpc>
              <a:spcBef>
                <a:spcPct val="0"/>
              </a:spcBef>
              <a:buSzTx/>
              <a:buFontTx/>
              <a:buNone/>
            </a:pPr>
            <a:r>
              <a:rPr lang="en-US" altLang="en-US" dirty="0"/>
              <a:t>	Net Earnings				  6,345</a:t>
            </a:r>
          </a:p>
          <a:p>
            <a:pPr>
              <a:lnSpc>
                <a:spcPct val="100000"/>
              </a:lnSpc>
              <a:spcBef>
                <a:spcPct val="0"/>
              </a:spcBef>
              <a:buSzTx/>
              <a:buFontTx/>
              <a:buNone/>
            </a:pPr>
            <a:r>
              <a:rPr lang="en-US" altLang="en-US" dirty="0"/>
              <a:t>	Reconciliation of net earnings to net cash		  1,897</a:t>
            </a:r>
          </a:p>
          <a:p>
            <a:pPr>
              <a:lnSpc>
                <a:spcPct val="100000"/>
              </a:lnSpc>
              <a:spcBef>
                <a:spcPct val="0"/>
              </a:spcBef>
              <a:buSzTx/>
              <a:buFontTx/>
              <a:buNone/>
            </a:pPr>
            <a:r>
              <a:rPr lang="en-US" altLang="en-US" dirty="0"/>
              <a:t>	Net Cash provided by operations		  8,242</a:t>
            </a:r>
          </a:p>
          <a:p>
            <a:pPr>
              <a:lnSpc>
                <a:spcPct val="100000"/>
              </a:lnSpc>
              <a:spcBef>
                <a:spcPct val="0"/>
              </a:spcBef>
              <a:buSzTx/>
              <a:buFontTx/>
              <a:buNone/>
            </a:pPr>
            <a:r>
              <a:rPr lang="en-US" altLang="en-US" dirty="0"/>
              <a:t>		</a:t>
            </a:r>
          </a:p>
          <a:p>
            <a:pPr>
              <a:lnSpc>
                <a:spcPct val="100000"/>
              </a:lnSpc>
              <a:spcBef>
                <a:spcPct val="0"/>
              </a:spcBef>
              <a:buSzTx/>
              <a:buFontTx/>
              <a:buNone/>
            </a:pPr>
            <a:r>
              <a:rPr lang="en-US" altLang="en-US" dirty="0"/>
              <a:t>CASH FLOW FROM INVESTING ACTIVITIES	</a:t>
            </a:r>
          </a:p>
          <a:p>
            <a:pPr>
              <a:lnSpc>
                <a:spcPct val="100000"/>
              </a:lnSpc>
              <a:spcBef>
                <a:spcPct val="0"/>
              </a:spcBef>
              <a:buSzTx/>
              <a:buFontTx/>
              <a:buNone/>
            </a:pPr>
            <a:r>
              <a:rPr lang="en-US" altLang="en-US" dirty="0"/>
              <a:t>	Capital expenditures			 (1,442)</a:t>
            </a:r>
          </a:p>
          <a:p>
            <a:pPr>
              <a:lnSpc>
                <a:spcPct val="100000"/>
              </a:lnSpc>
              <a:spcBef>
                <a:spcPct val="0"/>
              </a:spcBef>
              <a:buSzTx/>
              <a:buFontTx/>
              <a:buNone/>
            </a:pPr>
            <a:r>
              <a:rPr lang="en-US" altLang="en-US" dirty="0"/>
              <a:t>	Others (purchase of investments etc.)		      171</a:t>
            </a:r>
          </a:p>
          <a:p>
            <a:pPr>
              <a:lnSpc>
                <a:spcPct val="100000"/>
              </a:lnSpc>
              <a:spcBef>
                <a:spcPct val="0"/>
              </a:spcBef>
              <a:buSzTx/>
              <a:buFontTx/>
              <a:buNone/>
            </a:pPr>
            <a:r>
              <a:rPr lang="en-US" altLang="en-US" dirty="0"/>
              <a:t>	Net cash used in investing activities		 (1,271)</a:t>
            </a:r>
          </a:p>
          <a:p>
            <a:pPr>
              <a:lnSpc>
                <a:spcPct val="100000"/>
              </a:lnSpc>
              <a:spcBef>
                <a:spcPct val="0"/>
              </a:spcBef>
              <a:buSzTx/>
              <a:buFontTx/>
              <a:buNone/>
            </a:pPr>
            <a:endParaRPr lang="en-US" altLang="en-US" dirty="0"/>
          </a:p>
          <a:p>
            <a:pPr>
              <a:lnSpc>
                <a:spcPct val="100000"/>
              </a:lnSpc>
              <a:spcBef>
                <a:spcPct val="0"/>
              </a:spcBef>
              <a:buSzTx/>
              <a:buFontTx/>
              <a:buNone/>
            </a:pPr>
            <a:r>
              <a:rPr lang="en-US" altLang="en-US" dirty="0"/>
              <a:t>CASH FLOW FROM FINANCING ACTIVITIES</a:t>
            </a:r>
          </a:p>
          <a:p>
            <a:pPr>
              <a:lnSpc>
                <a:spcPct val="100000"/>
              </a:lnSpc>
              <a:spcBef>
                <a:spcPct val="0"/>
              </a:spcBef>
              <a:buSzTx/>
              <a:buFontTx/>
              <a:buNone/>
            </a:pPr>
            <a:r>
              <a:rPr lang="en-US" altLang="en-US" dirty="0"/>
              <a:t>	Repurchase of Common Stock			 (6,748)</a:t>
            </a:r>
          </a:p>
          <a:p>
            <a:pPr>
              <a:lnSpc>
                <a:spcPct val="100000"/>
              </a:lnSpc>
              <a:spcBef>
                <a:spcPct val="0"/>
              </a:spcBef>
              <a:buSzTx/>
              <a:buFontTx/>
              <a:buNone/>
            </a:pPr>
            <a:r>
              <a:rPr lang="en-US" altLang="en-US" dirty="0"/>
              <a:t>           	Cash Dividends Paid			 (2,530)</a:t>
            </a:r>
          </a:p>
          <a:p>
            <a:pPr>
              <a:lnSpc>
                <a:spcPct val="100000"/>
              </a:lnSpc>
              <a:spcBef>
                <a:spcPct val="0"/>
              </a:spcBef>
              <a:buSzTx/>
              <a:buFontTx/>
              <a:buNone/>
            </a:pPr>
            <a:r>
              <a:rPr lang="en-US" altLang="en-US" dirty="0"/>
              <a:t>	Net borrowing				  2,232</a:t>
            </a:r>
          </a:p>
          <a:p>
            <a:pPr>
              <a:lnSpc>
                <a:spcPct val="100000"/>
              </a:lnSpc>
              <a:spcBef>
                <a:spcPct val="0"/>
              </a:spcBef>
              <a:buSzTx/>
              <a:buFontTx/>
              <a:buNone/>
            </a:pPr>
            <a:r>
              <a:rPr lang="en-US" altLang="en-US" dirty="0"/>
              <a:t>	Other Cash Flows				 (    25)</a:t>
            </a:r>
          </a:p>
          <a:p>
            <a:pPr>
              <a:lnSpc>
                <a:spcPct val="100000"/>
              </a:lnSpc>
              <a:spcBef>
                <a:spcPct val="0"/>
              </a:spcBef>
              <a:buSzTx/>
              <a:buFontTx/>
              <a:buNone/>
            </a:pPr>
            <a:r>
              <a:rPr lang="en-US" altLang="en-US" dirty="0"/>
              <a:t>	Total cash flow from financing activities		 (7,071)</a:t>
            </a:r>
          </a:p>
          <a:p>
            <a:pPr>
              <a:lnSpc>
                <a:spcPct val="100000"/>
              </a:lnSpc>
              <a:spcBef>
                <a:spcPct val="0"/>
              </a:spcBef>
              <a:buSzTx/>
              <a:buFontTx/>
              <a:buNone/>
            </a:pPr>
            <a:r>
              <a:rPr lang="en-US" altLang="en-US" dirty="0"/>
              <a:t>Effect of exchange rate changes			 (   106)</a:t>
            </a:r>
          </a:p>
          <a:p>
            <a:pPr>
              <a:lnSpc>
                <a:spcPct val="100000"/>
              </a:lnSpc>
              <a:spcBef>
                <a:spcPct val="0"/>
              </a:spcBef>
              <a:buSzTx/>
              <a:buFontTx/>
              <a:buNone/>
            </a:pPr>
            <a:endParaRPr lang="en-US" altLang="en-US" dirty="0"/>
          </a:p>
          <a:p>
            <a:pPr>
              <a:lnSpc>
                <a:spcPct val="100000"/>
              </a:lnSpc>
              <a:spcBef>
                <a:spcPct val="0"/>
              </a:spcBef>
              <a:buSzTx/>
              <a:buFontTx/>
              <a:buNone/>
            </a:pPr>
            <a:r>
              <a:rPr lang="en-US" altLang="en-US" dirty="0"/>
              <a:t>CASH AND CASH EQUIVALENT INCREASE        	                      (  100)</a:t>
            </a:r>
          </a:p>
          <a:p>
            <a:endParaRPr lang="en-US" dirty="0"/>
          </a:p>
        </p:txBody>
      </p:sp>
    </p:spTree>
    <p:extLst>
      <p:ext uri="{BB962C8B-B14F-4D97-AF65-F5344CB8AC3E}">
        <p14:creationId xmlns:p14="http://schemas.microsoft.com/office/powerpoint/2010/main" val="17452683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2"/>
          <p:cNvSpPr>
            <a:spLocks noGrp="1" noChangeArrowheads="1"/>
          </p:cNvSpPr>
          <p:nvPr>
            <p:ph type="title"/>
          </p:nvPr>
        </p:nvSpPr>
        <p:spPr>
          <a:noFill/>
        </p:spPr>
        <p:txBody>
          <a:bodyPr>
            <a:normAutofit/>
          </a:bodyPr>
          <a:lstStyle/>
          <a:p>
            <a:r>
              <a:rPr lang="en-US" altLang="en-US" sz="2700" b="1" dirty="0">
                <a:latin typeface="Book Antiqua" panose="02040602050305030304" pitchFamily="18" charset="0"/>
              </a:rPr>
              <a:t>Reducing Risk Through Diversification</a:t>
            </a:r>
          </a:p>
        </p:txBody>
      </p:sp>
      <p:sp>
        <p:nvSpPr>
          <p:cNvPr id="21913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36A193F-94A4-4B43-9096-2027D2CF0633}" type="slidenum">
              <a:rPr lang="en-US" altLang="en-US" sz="1050" b="0">
                <a:solidFill>
                  <a:schemeClr val="tx1"/>
                </a:solidFill>
                <a:latin typeface="Times New Roman" panose="02020603050405020304" pitchFamily="18" charset="0"/>
              </a:rPr>
              <a:pPr>
                <a:lnSpc>
                  <a:spcPct val="100000"/>
                </a:lnSpc>
                <a:spcBef>
                  <a:spcPct val="0"/>
                </a:spcBef>
                <a:buSzTx/>
                <a:buFontTx/>
                <a:buNone/>
              </a:pPr>
              <a:t>110</a:t>
            </a:fld>
            <a:endParaRPr lang="en-US" altLang="en-US" sz="1050" b="0">
              <a:solidFill>
                <a:schemeClr val="tx1"/>
              </a:solidFill>
              <a:latin typeface="Times New Roman" panose="02020603050405020304" pitchFamily="18" charset="0"/>
            </a:endParaRPr>
          </a:p>
        </p:txBody>
      </p:sp>
      <p:sp>
        <p:nvSpPr>
          <p:cNvPr id="219140" name="Rectangle 3"/>
          <p:cNvSpPr>
            <a:spLocks noChangeArrowheads="1"/>
          </p:cNvSpPr>
          <p:nvPr/>
        </p:nvSpPr>
        <p:spPr bwMode="auto">
          <a:xfrm>
            <a:off x="138223" y="1274055"/>
            <a:ext cx="5699052" cy="3559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800" dirty="0">
              <a:latin typeface="+mn-lt"/>
            </a:endParaRPr>
          </a:p>
          <a:p>
            <a:pPr>
              <a:spcBef>
                <a:spcPct val="0"/>
              </a:spcBef>
              <a:buSzTx/>
              <a:buFontTx/>
              <a:buNone/>
            </a:pPr>
            <a:endParaRPr lang="en-US" altLang="en-US" sz="1800" dirty="0">
              <a:latin typeface="+mn-lt"/>
            </a:endParaRPr>
          </a:p>
          <a:p>
            <a:pPr>
              <a:spcBef>
                <a:spcPct val="0"/>
              </a:spcBef>
              <a:buSzTx/>
              <a:buFontTx/>
              <a:buNone/>
            </a:pPr>
            <a:r>
              <a:rPr lang="en-US" altLang="en-US" sz="1800" b="0" dirty="0">
                <a:latin typeface="+mn-lt"/>
              </a:rPr>
              <a:t>Expected Cash Flow =  .25 ($2,000)   +  .25 ($4,000) </a:t>
            </a:r>
          </a:p>
          <a:p>
            <a:pPr>
              <a:spcBef>
                <a:spcPct val="0"/>
              </a:spcBef>
              <a:buSzTx/>
              <a:buFontTx/>
              <a:buNone/>
            </a:pPr>
            <a:r>
              <a:rPr lang="en-US" altLang="en-US" sz="1800" b="0" dirty="0">
                <a:latin typeface="+mn-lt"/>
              </a:rPr>
              <a:t>                                                 + .25 ($ 0)  + .25 ($ 0)</a:t>
            </a:r>
          </a:p>
          <a:p>
            <a:pPr>
              <a:spcBef>
                <a:spcPct val="0"/>
              </a:spcBef>
              <a:buSzTx/>
              <a:buFontTx/>
              <a:buNone/>
            </a:pPr>
            <a:r>
              <a:rPr lang="en-US" altLang="en-US" sz="1800" b="0" dirty="0">
                <a:latin typeface="+mn-lt"/>
              </a:rPr>
              <a:t>	   			  =   $1,500</a:t>
            </a:r>
          </a:p>
          <a:p>
            <a:pPr>
              <a:spcBef>
                <a:spcPct val="0"/>
              </a:spcBef>
              <a:buSzTx/>
              <a:buFontTx/>
              <a:buNone/>
            </a:pPr>
            <a:r>
              <a:rPr lang="en-US" altLang="en-US" sz="1800" b="0" dirty="0">
                <a:latin typeface="+mn-lt"/>
              </a:rPr>
              <a:t>Expected Return	  =       50%</a:t>
            </a:r>
          </a:p>
          <a:p>
            <a:pPr>
              <a:spcBef>
                <a:spcPct val="0"/>
              </a:spcBef>
              <a:buSzTx/>
              <a:buFontTx/>
              <a:buNone/>
            </a:pPr>
            <a:r>
              <a:rPr lang="en-US" altLang="en-US" sz="1800" b="0" dirty="0">
                <a:latin typeface="+mn-lt"/>
              </a:rPr>
              <a:t>Standard Deviation   =	165.8%</a:t>
            </a:r>
          </a:p>
          <a:p>
            <a:pPr>
              <a:spcBef>
                <a:spcPct val="0"/>
              </a:spcBef>
              <a:buSzTx/>
              <a:buFontTx/>
              <a:buNone/>
            </a:pPr>
            <a:endParaRPr lang="en-US" altLang="en-US" sz="1800" b="0" dirty="0">
              <a:latin typeface="+mn-lt"/>
            </a:endParaRPr>
          </a:p>
          <a:p>
            <a:pPr>
              <a:spcBef>
                <a:spcPct val="0"/>
              </a:spcBef>
              <a:buSzTx/>
              <a:buFontTx/>
              <a:buNone/>
            </a:pPr>
            <a:r>
              <a:rPr lang="en-US" altLang="en-US" sz="1800" b="0" dirty="0">
                <a:latin typeface="+mn-lt"/>
              </a:rPr>
              <a:t>Now suppose there are 1000 oil companies, all with same opportunity to invest $1,000 in the development of an oil field.  The success or failure of the oil fields are independent of one another.  What is the expected return and standard deviation of the entire portfolio of 1000 companies?</a:t>
            </a:r>
          </a:p>
        </p:txBody>
      </p:sp>
    </p:spTree>
    <p:extLst>
      <p:ext uri="{BB962C8B-B14F-4D97-AF65-F5344CB8AC3E}">
        <p14:creationId xmlns:p14="http://schemas.microsoft.com/office/powerpoint/2010/main" val="400161074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2"/>
          <p:cNvSpPr>
            <a:spLocks noGrp="1" noChangeArrowheads="1"/>
          </p:cNvSpPr>
          <p:nvPr>
            <p:ph type="title"/>
          </p:nvPr>
        </p:nvSpPr>
        <p:spPr>
          <a:noFill/>
        </p:spPr>
        <p:txBody>
          <a:bodyPr>
            <a:normAutofit/>
          </a:bodyPr>
          <a:lstStyle/>
          <a:p>
            <a:r>
              <a:rPr lang="en-US" altLang="en-US" sz="2700" b="1" dirty="0">
                <a:latin typeface="Book Antiqua" panose="02040602050305030304" pitchFamily="18" charset="0"/>
              </a:rPr>
              <a:t>Reducing Risk Through Diversification</a:t>
            </a:r>
          </a:p>
        </p:txBody>
      </p:sp>
      <p:sp>
        <p:nvSpPr>
          <p:cNvPr id="22118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B514C25-9E64-4B64-9C2E-854A12BAFAF2}" type="slidenum">
              <a:rPr lang="en-US" altLang="en-US" sz="1050" b="0">
                <a:solidFill>
                  <a:schemeClr val="tx1"/>
                </a:solidFill>
                <a:latin typeface="Times New Roman" panose="02020603050405020304" pitchFamily="18" charset="0"/>
              </a:rPr>
              <a:pPr>
                <a:lnSpc>
                  <a:spcPct val="100000"/>
                </a:lnSpc>
                <a:spcBef>
                  <a:spcPct val="0"/>
                </a:spcBef>
                <a:buSzTx/>
                <a:buFontTx/>
                <a:buNone/>
              </a:pPr>
              <a:t>111</a:t>
            </a:fld>
            <a:endParaRPr lang="en-US" altLang="en-US" sz="1050" b="0">
              <a:solidFill>
                <a:schemeClr val="tx1"/>
              </a:solidFill>
              <a:latin typeface="Times New Roman" panose="02020603050405020304" pitchFamily="18" charset="0"/>
            </a:endParaRPr>
          </a:p>
        </p:txBody>
      </p:sp>
      <p:sp>
        <p:nvSpPr>
          <p:cNvPr id="221188" name="Rectangle 3"/>
          <p:cNvSpPr>
            <a:spLocks noChangeArrowheads="1"/>
          </p:cNvSpPr>
          <p:nvPr/>
        </p:nvSpPr>
        <p:spPr bwMode="auto">
          <a:xfrm>
            <a:off x="287080" y="982590"/>
            <a:ext cx="5443869" cy="4058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b="0" dirty="0">
                <a:latin typeface="+mn-lt"/>
              </a:rPr>
              <a:t>_________________________________________</a:t>
            </a:r>
          </a:p>
          <a:p>
            <a:pPr>
              <a:spcBef>
                <a:spcPct val="0"/>
              </a:spcBef>
              <a:buSzTx/>
              <a:buFontTx/>
              <a:buNone/>
            </a:pPr>
            <a:r>
              <a:rPr lang="en-US" altLang="en-US" sz="1800" b="0" dirty="0">
                <a:latin typeface="+mn-lt"/>
              </a:rPr>
              <a:t>Number of		Expected		 Standard</a:t>
            </a:r>
          </a:p>
          <a:p>
            <a:pPr>
              <a:spcBef>
                <a:spcPct val="0"/>
              </a:spcBef>
              <a:buSzTx/>
              <a:buFontTx/>
              <a:buNone/>
            </a:pPr>
            <a:r>
              <a:rPr lang="en-US" altLang="en-US" sz="1800" b="0" dirty="0">
                <a:latin typeface="+mn-lt"/>
              </a:rPr>
              <a:t>Companies		Return		Deviation</a:t>
            </a:r>
          </a:p>
          <a:p>
            <a:pPr>
              <a:spcBef>
                <a:spcPct val="0"/>
              </a:spcBef>
              <a:buSzTx/>
              <a:buFontTx/>
              <a:buNone/>
            </a:pPr>
            <a:r>
              <a:rPr lang="en-US" altLang="en-US" sz="1800" b="0" dirty="0">
                <a:latin typeface="+mn-lt"/>
              </a:rPr>
              <a:t>_________________________________________</a:t>
            </a:r>
          </a:p>
          <a:p>
            <a:pPr>
              <a:spcBef>
                <a:spcPct val="0"/>
              </a:spcBef>
              <a:buSzTx/>
              <a:buFontTx/>
              <a:buNone/>
            </a:pPr>
            <a:r>
              <a:rPr lang="en-US" altLang="en-US" sz="1800" b="0" dirty="0">
                <a:latin typeface="+mn-lt"/>
              </a:rPr>
              <a:t>	     1			50%			165.8%</a:t>
            </a:r>
          </a:p>
          <a:p>
            <a:pPr>
              <a:spcBef>
                <a:spcPct val="0"/>
              </a:spcBef>
              <a:buSzTx/>
              <a:buFontTx/>
              <a:buNone/>
            </a:pPr>
            <a:r>
              <a:rPr lang="en-US" altLang="en-US" sz="1800" b="0" dirty="0">
                <a:latin typeface="+mn-lt"/>
              </a:rPr>
              <a:t>	   10			50%			  70.7%</a:t>
            </a:r>
          </a:p>
          <a:p>
            <a:pPr>
              <a:spcBef>
                <a:spcPct val="0"/>
              </a:spcBef>
              <a:buSzTx/>
              <a:buFontTx/>
              <a:buNone/>
            </a:pPr>
            <a:r>
              <a:rPr lang="en-US" altLang="en-US" sz="1800" b="0" dirty="0">
                <a:latin typeface="+mn-lt"/>
              </a:rPr>
              <a:t>	   25			50%			  59.2%</a:t>
            </a:r>
          </a:p>
          <a:p>
            <a:pPr>
              <a:spcBef>
                <a:spcPct val="0"/>
              </a:spcBef>
              <a:buSzTx/>
              <a:buFontTx/>
              <a:buNone/>
            </a:pPr>
            <a:r>
              <a:rPr lang="en-US" altLang="en-US" sz="1800" b="0" dirty="0">
                <a:latin typeface="+mn-lt"/>
              </a:rPr>
              <a:t>	   50			50%			  54.8%</a:t>
            </a:r>
          </a:p>
          <a:p>
            <a:pPr>
              <a:spcBef>
                <a:spcPct val="0"/>
              </a:spcBef>
              <a:buSzTx/>
              <a:buFontTx/>
              <a:buNone/>
            </a:pPr>
            <a:r>
              <a:rPr lang="en-US" altLang="en-US" sz="1800" b="0" dirty="0">
                <a:latin typeface="+mn-lt"/>
              </a:rPr>
              <a:t>	 100			50%			  52.4%</a:t>
            </a:r>
          </a:p>
          <a:p>
            <a:pPr>
              <a:spcBef>
                <a:spcPct val="0"/>
              </a:spcBef>
              <a:buSzTx/>
              <a:buFontTx/>
              <a:buNone/>
            </a:pPr>
            <a:r>
              <a:rPr lang="en-US" altLang="en-US" sz="1800" b="0" dirty="0">
                <a:latin typeface="+mn-lt"/>
              </a:rPr>
              <a:t>	1000		50%			  50.2%</a:t>
            </a:r>
          </a:p>
          <a:p>
            <a:pPr>
              <a:spcBef>
                <a:spcPct val="0"/>
              </a:spcBef>
              <a:buSzTx/>
              <a:buFontTx/>
              <a:buNone/>
            </a:pPr>
            <a:endParaRPr lang="en-US" altLang="en-US" sz="1800" b="0" dirty="0">
              <a:latin typeface="+mn-lt"/>
            </a:endParaRPr>
          </a:p>
          <a:p>
            <a:pPr>
              <a:spcBef>
                <a:spcPct val="0"/>
              </a:spcBef>
              <a:buSzTx/>
              <a:buFontTx/>
              <a:buNone/>
            </a:pPr>
            <a:r>
              <a:rPr lang="en-US" altLang="en-US" sz="1800" b="0" dirty="0">
                <a:latin typeface="+mn-lt"/>
              </a:rPr>
              <a:t>_________________________________________</a:t>
            </a:r>
          </a:p>
          <a:p>
            <a:pPr>
              <a:spcBef>
                <a:spcPct val="0"/>
              </a:spcBef>
              <a:buSzTx/>
              <a:buFontTx/>
              <a:buNone/>
            </a:pPr>
            <a:endParaRPr lang="en-US" altLang="en-US" sz="1800" b="0" dirty="0">
              <a:latin typeface="+mn-lt"/>
            </a:endParaRPr>
          </a:p>
          <a:p>
            <a:pPr>
              <a:spcBef>
                <a:spcPct val="0"/>
              </a:spcBef>
              <a:buSzTx/>
              <a:buFontTx/>
              <a:buNone/>
            </a:pPr>
            <a:r>
              <a:rPr lang="en-US" altLang="en-US" sz="1800" b="0" dirty="0">
                <a:latin typeface="+mn-lt"/>
              </a:rPr>
              <a:t>In the limit, as the number of companies gets large, the standard deviation of the portfolio approaches the average covariance between companies.</a:t>
            </a:r>
          </a:p>
        </p:txBody>
      </p:sp>
    </p:spTree>
    <p:extLst>
      <p:ext uri="{BB962C8B-B14F-4D97-AF65-F5344CB8AC3E}">
        <p14:creationId xmlns:p14="http://schemas.microsoft.com/office/powerpoint/2010/main" val="123098058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Diversification</a:t>
            </a:r>
          </a:p>
        </p:txBody>
      </p:sp>
      <p:sp>
        <p:nvSpPr>
          <p:cNvPr id="22323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01247AC5-B547-4058-8354-DBB5302D8C69}" type="slidenum">
              <a:rPr lang="en-US" altLang="en-US" sz="1050" b="0">
                <a:solidFill>
                  <a:schemeClr val="tx1"/>
                </a:solidFill>
                <a:latin typeface="Times New Roman" panose="02020603050405020304" pitchFamily="18" charset="0"/>
              </a:rPr>
              <a:pPr>
                <a:lnSpc>
                  <a:spcPct val="100000"/>
                </a:lnSpc>
                <a:spcBef>
                  <a:spcPct val="0"/>
                </a:spcBef>
                <a:buSzTx/>
                <a:buFontTx/>
                <a:buNone/>
              </a:pPr>
              <a:t>112</a:t>
            </a:fld>
            <a:endParaRPr lang="en-US" altLang="en-US" sz="1050" b="0">
              <a:solidFill>
                <a:schemeClr val="tx1"/>
              </a:solidFill>
              <a:latin typeface="Times New Roman" panose="02020603050405020304" pitchFamily="18" charset="0"/>
            </a:endParaRPr>
          </a:p>
        </p:txBody>
      </p:sp>
      <p:sp>
        <p:nvSpPr>
          <p:cNvPr id="223236" name="Rectangle 3"/>
          <p:cNvSpPr>
            <a:spLocks noChangeArrowheads="1"/>
          </p:cNvSpPr>
          <p:nvPr/>
        </p:nvSpPr>
        <p:spPr bwMode="auto">
          <a:xfrm>
            <a:off x="1143000" y="742950"/>
            <a:ext cx="680085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223237" name="Line 4"/>
          <p:cNvSpPr>
            <a:spLocks noChangeShapeType="1"/>
          </p:cNvSpPr>
          <p:nvPr/>
        </p:nvSpPr>
        <p:spPr bwMode="auto">
          <a:xfrm>
            <a:off x="866944" y="1265038"/>
            <a:ext cx="0" cy="30289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38" name="Line 5"/>
          <p:cNvSpPr>
            <a:spLocks noChangeShapeType="1"/>
          </p:cNvSpPr>
          <p:nvPr/>
        </p:nvSpPr>
        <p:spPr bwMode="auto">
          <a:xfrm>
            <a:off x="866944" y="4293988"/>
            <a:ext cx="4972050"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39" name="Line 6"/>
          <p:cNvSpPr>
            <a:spLocks noChangeShapeType="1"/>
          </p:cNvSpPr>
          <p:nvPr/>
        </p:nvSpPr>
        <p:spPr bwMode="auto">
          <a:xfrm flipV="1">
            <a:off x="5813594" y="3036688"/>
            <a:ext cx="0" cy="125730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0" name="Line 7"/>
          <p:cNvSpPr>
            <a:spLocks noChangeShapeType="1"/>
          </p:cNvSpPr>
          <p:nvPr/>
        </p:nvSpPr>
        <p:spPr bwMode="auto">
          <a:xfrm flipH="1">
            <a:off x="866944" y="3036688"/>
            <a:ext cx="4972050"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1" name="Freeform 8"/>
          <p:cNvSpPr>
            <a:spLocks/>
          </p:cNvSpPr>
          <p:nvPr/>
        </p:nvSpPr>
        <p:spPr bwMode="auto">
          <a:xfrm>
            <a:off x="924096" y="1379339"/>
            <a:ext cx="4744641" cy="1601391"/>
          </a:xfrm>
          <a:custGeom>
            <a:avLst/>
            <a:gdLst>
              <a:gd name="T0" fmla="*/ 2147483646 w 3985"/>
              <a:gd name="T1" fmla="*/ 2147483646 h 1345"/>
              <a:gd name="T2" fmla="*/ 2147483646 w 3985"/>
              <a:gd name="T3" fmla="*/ 2147483646 h 1345"/>
              <a:gd name="T4" fmla="*/ 2147483646 w 3985"/>
              <a:gd name="T5" fmla="*/ 2147483646 h 1345"/>
              <a:gd name="T6" fmla="*/ 2147483646 w 3985"/>
              <a:gd name="T7" fmla="*/ 2147483646 h 1345"/>
              <a:gd name="T8" fmla="*/ 2147483646 w 3985"/>
              <a:gd name="T9" fmla="*/ 2147483646 h 1345"/>
              <a:gd name="T10" fmla="*/ 2147483646 w 3985"/>
              <a:gd name="T11" fmla="*/ 2147483646 h 1345"/>
              <a:gd name="T12" fmla="*/ 2147483646 w 3985"/>
              <a:gd name="T13" fmla="*/ 2147483646 h 1345"/>
              <a:gd name="T14" fmla="*/ 2147483646 w 3985"/>
              <a:gd name="T15" fmla="*/ 2147483646 h 1345"/>
              <a:gd name="T16" fmla="*/ 2147483646 w 3985"/>
              <a:gd name="T17" fmla="*/ 2147483646 h 1345"/>
              <a:gd name="T18" fmla="*/ 2147483646 w 3985"/>
              <a:gd name="T19" fmla="*/ 2147483646 h 1345"/>
              <a:gd name="T20" fmla="*/ 2147483646 w 3985"/>
              <a:gd name="T21" fmla="*/ 2147483646 h 1345"/>
              <a:gd name="T22" fmla="*/ 2147483646 w 3985"/>
              <a:gd name="T23" fmla="*/ 2147483646 h 1345"/>
              <a:gd name="T24" fmla="*/ 2147483646 w 3985"/>
              <a:gd name="T25" fmla="*/ 2147483646 h 1345"/>
              <a:gd name="T26" fmla="*/ 2147483646 w 3985"/>
              <a:gd name="T27" fmla="*/ 2147483646 h 1345"/>
              <a:gd name="T28" fmla="*/ 2147483646 w 3985"/>
              <a:gd name="T29" fmla="*/ 2147483646 h 1345"/>
              <a:gd name="T30" fmla="*/ 2147483646 w 3985"/>
              <a:gd name="T31" fmla="*/ 2147483646 h 1345"/>
              <a:gd name="T32" fmla="*/ 2147483646 w 3985"/>
              <a:gd name="T33" fmla="*/ 2147483646 h 1345"/>
              <a:gd name="T34" fmla="*/ 2147483646 w 3985"/>
              <a:gd name="T35" fmla="*/ 2147483646 h 1345"/>
              <a:gd name="T36" fmla="*/ 2147483646 w 3985"/>
              <a:gd name="T37" fmla="*/ 2147483646 h 1345"/>
              <a:gd name="T38" fmla="*/ 2147483646 w 3985"/>
              <a:gd name="T39" fmla="*/ 2147483646 h 1345"/>
              <a:gd name="T40" fmla="*/ 2147483646 w 3985"/>
              <a:gd name="T41" fmla="*/ 2147483646 h 1345"/>
              <a:gd name="T42" fmla="*/ 2147483646 w 3985"/>
              <a:gd name="T43" fmla="*/ 2147483646 h 1345"/>
              <a:gd name="T44" fmla="*/ 2147483646 w 3985"/>
              <a:gd name="T45" fmla="*/ 2147483646 h 1345"/>
              <a:gd name="T46" fmla="*/ 2147483646 w 3985"/>
              <a:gd name="T47" fmla="*/ 2147483646 h 1345"/>
              <a:gd name="T48" fmla="*/ 2147483646 w 3985"/>
              <a:gd name="T49" fmla="*/ 2147483646 h 1345"/>
              <a:gd name="T50" fmla="*/ 2147483646 w 3985"/>
              <a:gd name="T51" fmla="*/ 2147483646 h 1345"/>
              <a:gd name="T52" fmla="*/ 2147483646 w 3985"/>
              <a:gd name="T53" fmla="*/ 2147483646 h 1345"/>
              <a:gd name="T54" fmla="*/ 2147483646 w 3985"/>
              <a:gd name="T55" fmla="*/ 2147483646 h 1345"/>
              <a:gd name="T56" fmla="*/ 2147483646 w 3985"/>
              <a:gd name="T57" fmla="*/ 2147483646 h 1345"/>
              <a:gd name="T58" fmla="*/ 2147483646 w 3985"/>
              <a:gd name="T59" fmla="*/ 2147483646 h 1345"/>
              <a:gd name="T60" fmla="*/ 2147483646 w 3985"/>
              <a:gd name="T61" fmla="*/ 2147483646 h 1345"/>
              <a:gd name="T62" fmla="*/ 2147483646 w 3985"/>
              <a:gd name="T63" fmla="*/ 2147483646 h 1345"/>
              <a:gd name="T64" fmla="*/ 2147483646 w 3985"/>
              <a:gd name="T65" fmla="*/ 2147483646 h 1345"/>
              <a:gd name="T66" fmla="*/ 2147483646 w 3985"/>
              <a:gd name="T67" fmla="*/ 2147483646 h 1345"/>
              <a:gd name="T68" fmla="*/ 2147483646 w 3985"/>
              <a:gd name="T69" fmla="*/ 2147483646 h 1345"/>
              <a:gd name="T70" fmla="*/ 2147483646 w 3985"/>
              <a:gd name="T71" fmla="*/ 2147483646 h 1345"/>
              <a:gd name="T72" fmla="*/ 2147483646 w 3985"/>
              <a:gd name="T73" fmla="*/ 2147483646 h 1345"/>
              <a:gd name="T74" fmla="*/ 2147483646 w 3985"/>
              <a:gd name="T75" fmla="*/ 2147483646 h 1345"/>
              <a:gd name="T76" fmla="*/ 2147483646 w 3985"/>
              <a:gd name="T77" fmla="*/ 2147483646 h 1345"/>
              <a:gd name="T78" fmla="*/ 2147483646 w 3985"/>
              <a:gd name="T79" fmla="*/ 2147483646 h 1345"/>
              <a:gd name="T80" fmla="*/ 2147483646 w 3985"/>
              <a:gd name="T81" fmla="*/ 2147483646 h 1345"/>
              <a:gd name="T82" fmla="*/ 2147483646 w 3985"/>
              <a:gd name="T83" fmla="*/ 2147483646 h 1345"/>
              <a:gd name="T84" fmla="*/ 2147483646 w 3985"/>
              <a:gd name="T85" fmla="*/ 2147483646 h 1345"/>
              <a:gd name="T86" fmla="*/ 2147483646 w 3985"/>
              <a:gd name="T87" fmla="*/ 2147483646 h 1345"/>
              <a:gd name="T88" fmla="*/ 2147483646 w 3985"/>
              <a:gd name="T89" fmla="*/ 2147483646 h 1345"/>
              <a:gd name="T90" fmla="*/ 2147483646 w 3985"/>
              <a:gd name="T91" fmla="*/ 2147483646 h 1345"/>
              <a:gd name="T92" fmla="*/ 2147483646 w 3985"/>
              <a:gd name="T93" fmla="*/ 2147483646 h 1345"/>
              <a:gd name="T94" fmla="*/ 2147483646 w 3985"/>
              <a:gd name="T95" fmla="*/ 2147483646 h 1345"/>
              <a:gd name="T96" fmla="*/ 2147483646 w 3985"/>
              <a:gd name="T97" fmla="*/ 2147483646 h 1345"/>
              <a:gd name="T98" fmla="*/ 2147483646 w 3985"/>
              <a:gd name="T99" fmla="*/ 2147483646 h 1345"/>
              <a:gd name="T100" fmla="*/ 2147483646 w 3985"/>
              <a:gd name="T101" fmla="*/ 2147483646 h 1345"/>
              <a:gd name="T102" fmla="*/ 2147483646 w 3985"/>
              <a:gd name="T103" fmla="*/ 2147483646 h 1345"/>
              <a:gd name="T104" fmla="*/ 2147483646 w 3985"/>
              <a:gd name="T105" fmla="*/ 2147483646 h 1345"/>
              <a:gd name="T106" fmla="*/ 2147483646 w 3985"/>
              <a:gd name="T107" fmla="*/ 2147483646 h 1345"/>
              <a:gd name="T108" fmla="*/ 2147483646 w 3985"/>
              <a:gd name="T109" fmla="*/ 2147483646 h 1345"/>
              <a:gd name="T110" fmla="*/ 2147483646 w 3985"/>
              <a:gd name="T111" fmla="*/ 2147483646 h 1345"/>
              <a:gd name="T112" fmla="*/ 2147483646 w 3985"/>
              <a:gd name="T113" fmla="*/ 2147483646 h 1345"/>
              <a:gd name="T114" fmla="*/ 2147483646 w 3985"/>
              <a:gd name="T115" fmla="*/ 2147483646 h 1345"/>
              <a:gd name="T116" fmla="*/ 2147483646 w 3985"/>
              <a:gd name="T117" fmla="*/ 2147483646 h 1345"/>
              <a:gd name="T118" fmla="*/ 2147483646 w 3985"/>
              <a:gd name="T119" fmla="*/ 2147483646 h 13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85"/>
              <a:gd name="T181" fmla="*/ 0 h 1345"/>
              <a:gd name="T182" fmla="*/ 3985 w 3985"/>
              <a:gd name="T183" fmla="*/ 1345 h 134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85" h="1345">
                <a:moveTo>
                  <a:pt x="3984" y="1344"/>
                </a:moveTo>
                <a:lnTo>
                  <a:pt x="1475" y="1318"/>
                </a:lnTo>
                <a:lnTo>
                  <a:pt x="1411" y="1312"/>
                </a:lnTo>
                <a:lnTo>
                  <a:pt x="1355" y="1305"/>
                </a:lnTo>
                <a:lnTo>
                  <a:pt x="1305" y="1305"/>
                </a:lnTo>
                <a:lnTo>
                  <a:pt x="1263" y="1299"/>
                </a:lnTo>
                <a:lnTo>
                  <a:pt x="1228" y="1299"/>
                </a:lnTo>
                <a:lnTo>
                  <a:pt x="1171" y="1293"/>
                </a:lnTo>
                <a:lnTo>
                  <a:pt x="1122" y="1292"/>
                </a:lnTo>
                <a:lnTo>
                  <a:pt x="1079" y="1286"/>
                </a:lnTo>
                <a:lnTo>
                  <a:pt x="1044" y="1280"/>
                </a:lnTo>
                <a:lnTo>
                  <a:pt x="1009" y="1274"/>
                </a:lnTo>
                <a:lnTo>
                  <a:pt x="974" y="1268"/>
                </a:lnTo>
                <a:lnTo>
                  <a:pt x="946" y="1262"/>
                </a:lnTo>
                <a:lnTo>
                  <a:pt x="896" y="1251"/>
                </a:lnTo>
                <a:lnTo>
                  <a:pt x="854" y="1239"/>
                </a:lnTo>
                <a:lnTo>
                  <a:pt x="833" y="1239"/>
                </a:lnTo>
                <a:lnTo>
                  <a:pt x="813" y="1234"/>
                </a:lnTo>
                <a:lnTo>
                  <a:pt x="798" y="1228"/>
                </a:lnTo>
                <a:lnTo>
                  <a:pt x="784" y="1222"/>
                </a:lnTo>
                <a:lnTo>
                  <a:pt x="749" y="1211"/>
                </a:lnTo>
                <a:lnTo>
                  <a:pt x="721" y="1200"/>
                </a:lnTo>
                <a:lnTo>
                  <a:pt x="693" y="1189"/>
                </a:lnTo>
                <a:lnTo>
                  <a:pt x="672" y="1183"/>
                </a:lnTo>
                <a:lnTo>
                  <a:pt x="651" y="1172"/>
                </a:lnTo>
                <a:lnTo>
                  <a:pt x="630" y="1161"/>
                </a:lnTo>
                <a:lnTo>
                  <a:pt x="609" y="1150"/>
                </a:lnTo>
                <a:lnTo>
                  <a:pt x="588" y="1138"/>
                </a:lnTo>
                <a:lnTo>
                  <a:pt x="574" y="1133"/>
                </a:lnTo>
                <a:lnTo>
                  <a:pt x="560" y="1128"/>
                </a:lnTo>
                <a:lnTo>
                  <a:pt x="553" y="1122"/>
                </a:lnTo>
                <a:lnTo>
                  <a:pt x="540" y="1111"/>
                </a:lnTo>
                <a:lnTo>
                  <a:pt x="525" y="1100"/>
                </a:lnTo>
                <a:lnTo>
                  <a:pt x="511" y="1089"/>
                </a:lnTo>
                <a:lnTo>
                  <a:pt x="497" y="1083"/>
                </a:lnTo>
                <a:lnTo>
                  <a:pt x="484" y="1072"/>
                </a:lnTo>
                <a:lnTo>
                  <a:pt x="470" y="1061"/>
                </a:lnTo>
                <a:lnTo>
                  <a:pt x="463" y="1051"/>
                </a:lnTo>
                <a:lnTo>
                  <a:pt x="449" y="1039"/>
                </a:lnTo>
                <a:lnTo>
                  <a:pt x="435" y="1034"/>
                </a:lnTo>
                <a:lnTo>
                  <a:pt x="428" y="1023"/>
                </a:lnTo>
                <a:lnTo>
                  <a:pt x="414" y="1012"/>
                </a:lnTo>
                <a:lnTo>
                  <a:pt x="407" y="1001"/>
                </a:lnTo>
                <a:lnTo>
                  <a:pt x="394" y="990"/>
                </a:lnTo>
                <a:lnTo>
                  <a:pt x="387" y="984"/>
                </a:lnTo>
                <a:lnTo>
                  <a:pt x="380" y="974"/>
                </a:lnTo>
                <a:lnTo>
                  <a:pt x="366" y="963"/>
                </a:lnTo>
                <a:lnTo>
                  <a:pt x="359" y="952"/>
                </a:lnTo>
                <a:lnTo>
                  <a:pt x="352" y="940"/>
                </a:lnTo>
                <a:lnTo>
                  <a:pt x="345" y="935"/>
                </a:lnTo>
                <a:lnTo>
                  <a:pt x="331" y="924"/>
                </a:lnTo>
                <a:lnTo>
                  <a:pt x="325" y="913"/>
                </a:lnTo>
                <a:lnTo>
                  <a:pt x="318" y="903"/>
                </a:lnTo>
                <a:lnTo>
                  <a:pt x="311" y="892"/>
                </a:lnTo>
                <a:lnTo>
                  <a:pt x="304" y="886"/>
                </a:lnTo>
                <a:lnTo>
                  <a:pt x="298" y="875"/>
                </a:lnTo>
                <a:lnTo>
                  <a:pt x="291" y="864"/>
                </a:lnTo>
                <a:lnTo>
                  <a:pt x="283" y="853"/>
                </a:lnTo>
                <a:lnTo>
                  <a:pt x="276" y="842"/>
                </a:lnTo>
                <a:lnTo>
                  <a:pt x="270" y="837"/>
                </a:lnTo>
                <a:lnTo>
                  <a:pt x="263" y="826"/>
                </a:lnTo>
                <a:lnTo>
                  <a:pt x="256" y="815"/>
                </a:lnTo>
                <a:lnTo>
                  <a:pt x="249" y="804"/>
                </a:lnTo>
                <a:lnTo>
                  <a:pt x="243" y="798"/>
                </a:lnTo>
                <a:lnTo>
                  <a:pt x="243" y="788"/>
                </a:lnTo>
                <a:lnTo>
                  <a:pt x="236" y="777"/>
                </a:lnTo>
                <a:lnTo>
                  <a:pt x="229" y="766"/>
                </a:lnTo>
                <a:lnTo>
                  <a:pt x="223" y="755"/>
                </a:lnTo>
                <a:lnTo>
                  <a:pt x="215" y="750"/>
                </a:lnTo>
                <a:lnTo>
                  <a:pt x="208" y="738"/>
                </a:lnTo>
                <a:lnTo>
                  <a:pt x="208" y="727"/>
                </a:lnTo>
                <a:lnTo>
                  <a:pt x="202" y="717"/>
                </a:lnTo>
                <a:lnTo>
                  <a:pt x="195" y="706"/>
                </a:lnTo>
                <a:lnTo>
                  <a:pt x="188" y="700"/>
                </a:lnTo>
                <a:lnTo>
                  <a:pt x="188" y="690"/>
                </a:lnTo>
                <a:lnTo>
                  <a:pt x="182" y="679"/>
                </a:lnTo>
                <a:lnTo>
                  <a:pt x="175" y="668"/>
                </a:lnTo>
                <a:lnTo>
                  <a:pt x="175" y="657"/>
                </a:lnTo>
                <a:lnTo>
                  <a:pt x="168" y="652"/>
                </a:lnTo>
                <a:lnTo>
                  <a:pt x="162" y="641"/>
                </a:lnTo>
                <a:lnTo>
                  <a:pt x="155" y="629"/>
                </a:lnTo>
                <a:lnTo>
                  <a:pt x="155" y="619"/>
                </a:lnTo>
                <a:lnTo>
                  <a:pt x="147" y="613"/>
                </a:lnTo>
                <a:lnTo>
                  <a:pt x="147" y="608"/>
                </a:lnTo>
                <a:lnTo>
                  <a:pt x="148" y="602"/>
                </a:lnTo>
                <a:lnTo>
                  <a:pt x="141" y="592"/>
                </a:lnTo>
                <a:lnTo>
                  <a:pt x="134" y="581"/>
                </a:lnTo>
                <a:lnTo>
                  <a:pt x="134" y="570"/>
                </a:lnTo>
                <a:lnTo>
                  <a:pt x="128" y="559"/>
                </a:lnTo>
                <a:lnTo>
                  <a:pt x="121" y="554"/>
                </a:lnTo>
                <a:lnTo>
                  <a:pt x="121" y="543"/>
                </a:lnTo>
                <a:lnTo>
                  <a:pt x="114" y="537"/>
                </a:lnTo>
                <a:lnTo>
                  <a:pt x="114" y="532"/>
                </a:lnTo>
                <a:lnTo>
                  <a:pt x="115" y="521"/>
                </a:lnTo>
                <a:lnTo>
                  <a:pt x="108" y="515"/>
                </a:lnTo>
                <a:lnTo>
                  <a:pt x="108" y="510"/>
                </a:lnTo>
                <a:lnTo>
                  <a:pt x="108" y="504"/>
                </a:lnTo>
                <a:lnTo>
                  <a:pt x="101" y="499"/>
                </a:lnTo>
                <a:lnTo>
                  <a:pt x="101" y="494"/>
                </a:lnTo>
                <a:lnTo>
                  <a:pt x="102" y="483"/>
                </a:lnTo>
                <a:lnTo>
                  <a:pt x="94" y="472"/>
                </a:lnTo>
                <a:lnTo>
                  <a:pt x="87" y="461"/>
                </a:lnTo>
                <a:lnTo>
                  <a:pt x="87" y="456"/>
                </a:lnTo>
                <a:lnTo>
                  <a:pt x="80" y="450"/>
                </a:lnTo>
                <a:lnTo>
                  <a:pt x="81" y="445"/>
                </a:lnTo>
                <a:lnTo>
                  <a:pt x="81" y="434"/>
                </a:lnTo>
                <a:lnTo>
                  <a:pt x="74" y="429"/>
                </a:lnTo>
                <a:lnTo>
                  <a:pt x="74" y="423"/>
                </a:lnTo>
                <a:lnTo>
                  <a:pt x="74" y="412"/>
                </a:lnTo>
                <a:lnTo>
                  <a:pt x="67" y="412"/>
                </a:lnTo>
                <a:lnTo>
                  <a:pt x="68" y="407"/>
                </a:lnTo>
                <a:lnTo>
                  <a:pt x="68" y="396"/>
                </a:lnTo>
                <a:lnTo>
                  <a:pt x="61" y="390"/>
                </a:lnTo>
                <a:lnTo>
                  <a:pt x="61" y="385"/>
                </a:lnTo>
                <a:lnTo>
                  <a:pt x="61" y="374"/>
                </a:lnTo>
                <a:lnTo>
                  <a:pt x="55" y="368"/>
                </a:lnTo>
                <a:lnTo>
                  <a:pt x="55" y="363"/>
                </a:lnTo>
                <a:lnTo>
                  <a:pt x="55" y="358"/>
                </a:lnTo>
                <a:lnTo>
                  <a:pt x="48" y="352"/>
                </a:lnTo>
                <a:lnTo>
                  <a:pt x="48" y="347"/>
                </a:lnTo>
                <a:lnTo>
                  <a:pt x="0" y="0"/>
                </a:lnTo>
              </a:path>
            </a:pathLst>
          </a:custGeom>
          <a:noFill/>
          <a:ln w="50800" cap="rnd">
            <a:solidFill>
              <a:schemeClr val="accent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223242" name="Rectangle 9"/>
          <p:cNvSpPr>
            <a:spLocks noChangeArrowheads="1"/>
          </p:cNvSpPr>
          <p:nvPr/>
        </p:nvSpPr>
        <p:spPr bwMode="auto">
          <a:xfrm>
            <a:off x="797890" y="4339233"/>
            <a:ext cx="3422411" cy="346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a:t>1	10	20	30	40		1000</a:t>
            </a:r>
          </a:p>
        </p:txBody>
      </p:sp>
      <p:sp>
        <p:nvSpPr>
          <p:cNvPr id="223243" name="Rectangle 10"/>
          <p:cNvSpPr>
            <a:spLocks noChangeArrowheads="1"/>
          </p:cNvSpPr>
          <p:nvPr/>
        </p:nvSpPr>
        <p:spPr bwMode="auto">
          <a:xfrm>
            <a:off x="112088" y="1253133"/>
            <a:ext cx="716542" cy="200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a:t>132.3</a:t>
            </a:r>
          </a:p>
          <a:p>
            <a:pPr>
              <a:lnSpc>
                <a:spcPct val="100000"/>
              </a:lnSpc>
              <a:spcBef>
                <a:spcPct val="0"/>
              </a:spcBef>
              <a:buSzTx/>
              <a:buFontTx/>
              <a:buNone/>
            </a:pPr>
            <a:endParaRPr lang="en-US" altLang="en-US" sz="1800"/>
          </a:p>
          <a:p>
            <a:pPr>
              <a:lnSpc>
                <a:spcPct val="100000"/>
              </a:lnSpc>
              <a:spcBef>
                <a:spcPct val="0"/>
              </a:spcBef>
              <a:buSzTx/>
              <a:buFontTx/>
              <a:buNone/>
            </a:pPr>
            <a:endParaRPr lang="en-US" altLang="en-US" sz="1800"/>
          </a:p>
          <a:p>
            <a:pPr>
              <a:lnSpc>
                <a:spcPct val="100000"/>
              </a:lnSpc>
              <a:spcBef>
                <a:spcPct val="0"/>
              </a:spcBef>
              <a:buSzTx/>
              <a:buFontTx/>
              <a:buNone/>
            </a:pPr>
            <a:endParaRPr lang="en-US" altLang="en-US" sz="1800"/>
          </a:p>
          <a:p>
            <a:pPr>
              <a:lnSpc>
                <a:spcPct val="100000"/>
              </a:lnSpc>
              <a:spcBef>
                <a:spcPct val="0"/>
              </a:spcBef>
              <a:buSzTx/>
              <a:buFontTx/>
              <a:buNone/>
            </a:pPr>
            <a:endParaRPr lang="en-US" altLang="en-US" sz="1800"/>
          </a:p>
          <a:p>
            <a:pPr>
              <a:lnSpc>
                <a:spcPct val="100000"/>
              </a:lnSpc>
              <a:spcBef>
                <a:spcPct val="0"/>
              </a:spcBef>
              <a:buSzTx/>
              <a:buFontTx/>
              <a:buNone/>
            </a:pPr>
            <a:r>
              <a:rPr lang="en-US" altLang="en-US" sz="1800"/>
              <a:t>63.2</a:t>
            </a:r>
          </a:p>
          <a:p>
            <a:pPr>
              <a:lnSpc>
                <a:spcPct val="100000"/>
              </a:lnSpc>
              <a:spcBef>
                <a:spcPct val="0"/>
              </a:spcBef>
              <a:buSzTx/>
              <a:buFontTx/>
              <a:buNone/>
            </a:pPr>
            <a:r>
              <a:rPr lang="en-US" altLang="en-US" sz="1800"/>
              <a:t>50.0</a:t>
            </a:r>
          </a:p>
        </p:txBody>
      </p:sp>
      <p:sp>
        <p:nvSpPr>
          <p:cNvPr id="223244" name="Line 11"/>
          <p:cNvSpPr>
            <a:spLocks noChangeShapeType="1"/>
          </p:cNvSpPr>
          <p:nvPr/>
        </p:nvSpPr>
        <p:spPr bwMode="auto">
          <a:xfrm flipV="1">
            <a:off x="1724194" y="2808088"/>
            <a:ext cx="0" cy="1485900"/>
          </a:xfrm>
          <a:prstGeom prst="line">
            <a:avLst/>
          </a:prstGeom>
          <a:noFill/>
          <a:ln w="25400">
            <a:solidFill>
              <a:srgbClr val="000000"/>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5" name="Line 12"/>
          <p:cNvSpPr>
            <a:spLocks noChangeShapeType="1"/>
          </p:cNvSpPr>
          <p:nvPr/>
        </p:nvSpPr>
        <p:spPr bwMode="auto">
          <a:xfrm flipH="1">
            <a:off x="866944" y="2808088"/>
            <a:ext cx="857250" cy="0"/>
          </a:xfrm>
          <a:prstGeom prst="line">
            <a:avLst/>
          </a:prstGeom>
          <a:noFill/>
          <a:ln w="25400">
            <a:solidFill>
              <a:srgbClr val="000000"/>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6" name="Line 13"/>
          <p:cNvSpPr>
            <a:spLocks noChangeShapeType="1"/>
          </p:cNvSpPr>
          <p:nvPr/>
        </p:nvSpPr>
        <p:spPr bwMode="auto">
          <a:xfrm>
            <a:off x="3210094" y="3093838"/>
            <a:ext cx="0" cy="1143000"/>
          </a:xfrm>
          <a:prstGeom prst="line">
            <a:avLst/>
          </a:prstGeom>
          <a:noFill/>
          <a:ln w="25400">
            <a:solidFill>
              <a:srgbClr val="000000"/>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7" name="Rectangle 14"/>
          <p:cNvSpPr>
            <a:spLocks noChangeArrowheads="1"/>
          </p:cNvSpPr>
          <p:nvPr/>
        </p:nvSpPr>
        <p:spPr bwMode="auto">
          <a:xfrm>
            <a:off x="3312488" y="3310532"/>
            <a:ext cx="2063064" cy="623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a:t>Nondiversifiable</a:t>
            </a:r>
          </a:p>
          <a:p>
            <a:pPr>
              <a:lnSpc>
                <a:spcPct val="100000"/>
              </a:lnSpc>
              <a:spcBef>
                <a:spcPct val="0"/>
              </a:spcBef>
              <a:buSzTx/>
              <a:buFontTx/>
              <a:buNone/>
            </a:pPr>
            <a:r>
              <a:rPr lang="en-US" altLang="en-US" sz="1800"/>
              <a:t>risk (Market Risk)</a:t>
            </a:r>
          </a:p>
        </p:txBody>
      </p:sp>
      <p:sp>
        <p:nvSpPr>
          <p:cNvPr id="223248" name="Line 15"/>
          <p:cNvSpPr>
            <a:spLocks noChangeShapeType="1"/>
          </p:cNvSpPr>
          <p:nvPr/>
        </p:nvSpPr>
        <p:spPr bwMode="auto">
          <a:xfrm flipV="1">
            <a:off x="1095544" y="2179438"/>
            <a:ext cx="0" cy="800100"/>
          </a:xfrm>
          <a:prstGeom prst="line">
            <a:avLst/>
          </a:prstGeom>
          <a:noFill/>
          <a:ln w="25400">
            <a:solidFill>
              <a:srgbClr val="000000"/>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49" name="Line 16"/>
          <p:cNvSpPr>
            <a:spLocks noChangeShapeType="1"/>
          </p:cNvSpPr>
          <p:nvPr/>
        </p:nvSpPr>
        <p:spPr bwMode="auto">
          <a:xfrm flipV="1">
            <a:off x="1095544" y="2569498"/>
            <a:ext cx="779010" cy="9990"/>
          </a:xfrm>
          <a:prstGeom prst="line">
            <a:avLst/>
          </a:prstGeom>
          <a:noFill/>
          <a:ln w="25400">
            <a:solidFill>
              <a:srgbClr val="000000"/>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50" name="Rectangle 17"/>
          <p:cNvSpPr>
            <a:spLocks noChangeArrowheads="1"/>
          </p:cNvSpPr>
          <p:nvPr/>
        </p:nvSpPr>
        <p:spPr bwMode="auto">
          <a:xfrm>
            <a:off x="1810628" y="2396133"/>
            <a:ext cx="4016003" cy="346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dirty="0"/>
              <a:t>Diversifiable risk/Firm Specific Risk</a:t>
            </a:r>
          </a:p>
        </p:txBody>
      </p:sp>
      <p:sp>
        <p:nvSpPr>
          <p:cNvPr id="223251" name="Rectangle 18"/>
          <p:cNvSpPr>
            <a:spLocks noChangeArrowheads="1"/>
          </p:cNvSpPr>
          <p:nvPr/>
        </p:nvSpPr>
        <p:spPr bwMode="auto">
          <a:xfrm>
            <a:off x="1724194" y="4648729"/>
            <a:ext cx="3383939" cy="346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800" dirty="0"/>
              <a:t>Number of Stocks in portfolio</a:t>
            </a:r>
          </a:p>
        </p:txBody>
      </p:sp>
      <p:sp>
        <p:nvSpPr>
          <p:cNvPr id="223252" name="Rectangle 19"/>
          <p:cNvSpPr>
            <a:spLocks noChangeArrowheads="1"/>
          </p:cNvSpPr>
          <p:nvPr/>
        </p:nvSpPr>
        <p:spPr bwMode="auto">
          <a:xfrm rot="-5400000">
            <a:off x="-229650" y="2725783"/>
            <a:ext cx="2191305" cy="623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800" dirty="0"/>
              <a:t>Average annual </a:t>
            </a:r>
          </a:p>
          <a:p>
            <a:pPr algn="ctr">
              <a:lnSpc>
                <a:spcPct val="100000"/>
              </a:lnSpc>
              <a:spcBef>
                <a:spcPct val="0"/>
              </a:spcBef>
              <a:buSzTx/>
              <a:buFontTx/>
              <a:buNone/>
            </a:pPr>
            <a:r>
              <a:rPr lang="en-US" altLang="en-US" sz="1800" dirty="0"/>
              <a:t>standard deviation</a:t>
            </a:r>
          </a:p>
        </p:txBody>
      </p:sp>
      <p:grpSp>
        <p:nvGrpSpPr>
          <p:cNvPr id="223253" name="Group 22"/>
          <p:cNvGrpSpPr>
            <a:grpSpLocks/>
          </p:cNvGrpSpPr>
          <p:nvPr/>
        </p:nvGrpSpPr>
        <p:grpSpPr bwMode="auto">
          <a:xfrm>
            <a:off x="559594" y="984308"/>
            <a:ext cx="2629920" cy="57150"/>
            <a:chOff x="144" y="960"/>
            <a:chExt cx="5472" cy="48"/>
          </a:xfrm>
        </p:grpSpPr>
        <p:sp>
          <p:nvSpPr>
            <p:cNvPr id="223254" name="Line 20"/>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23255" name="Line 21"/>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43201007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Firm-Specific Risk</a:t>
            </a:r>
          </a:p>
        </p:txBody>
      </p:sp>
      <p:sp>
        <p:nvSpPr>
          <p:cNvPr id="22528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EECF0EC1-978F-48CA-A416-AC4FA7A421E6}" type="slidenum">
              <a:rPr lang="en-US" altLang="en-US" sz="1050" b="0">
                <a:solidFill>
                  <a:schemeClr val="tx1"/>
                </a:solidFill>
                <a:latin typeface="Times New Roman" panose="02020603050405020304" pitchFamily="18" charset="0"/>
              </a:rPr>
              <a:pPr>
                <a:lnSpc>
                  <a:spcPct val="100000"/>
                </a:lnSpc>
                <a:spcBef>
                  <a:spcPct val="0"/>
                </a:spcBef>
                <a:buSzTx/>
                <a:buFontTx/>
                <a:buNone/>
              </a:pPr>
              <a:t>113</a:t>
            </a:fld>
            <a:endParaRPr lang="en-US" altLang="en-US" sz="1050" b="0">
              <a:solidFill>
                <a:schemeClr val="tx1"/>
              </a:solidFill>
              <a:latin typeface="Times New Roman" panose="02020603050405020304" pitchFamily="18" charset="0"/>
            </a:endParaRPr>
          </a:p>
        </p:txBody>
      </p:sp>
      <p:sp>
        <p:nvSpPr>
          <p:cNvPr id="225284" name="Rectangle 3"/>
          <p:cNvSpPr>
            <a:spLocks noChangeArrowheads="1"/>
          </p:cNvSpPr>
          <p:nvPr/>
        </p:nvSpPr>
        <p:spPr bwMode="auto">
          <a:xfrm>
            <a:off x="176431" y="1394113"/>
            <a:ext cx="5639577" cy="2562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b="0" dirty="0">
                <a:latin typeface="+mn-lt"/>
              </a:rPr>
              <a:t>Firm-specific risk factors are events that are unique to a single firm or industry. They include such things as:</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A firm’s CEO suddenly gets killed.</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A company loses a major lawsuit</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A wildcat strike in one of the firm’s plants.</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An unexpected entry of a competitor.</a:t>
            </a:r>
          </a:p>
        </p:txBody>
      </p:sp>
    </p:spTree>
    <p:extLst>
      <p:ext uri="{BB962C8B-B14F-4D97-AF65-F5344CB8AC3E}">
        <p14:creationId xmlns:p14="http://schemas.microsoft.com/office/powerpoint/2010/main" val="336261969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2"/>
          <p:cNvSpPr>
            <a:spLocks noGrp="1" noChangeArrowheads="1"/>
          </p:cNvSpPr>
          <p:nvPr>
            <p:ph type="title"/>
          </p:nvPr>
        </p:nvSpPr>
        <p:spPr>
          <a:noFill/>
        </p:spPr>
        <p:txBody>
          <a:bodyPr>
            <a:noAutofit/>
          </a:bodyPr>
          <a:lstStyle/>
          <a:p>
            <a:r>
              <a:rPr lang="en-US" altLang="en-US" sz="3600" b="1" dirty="0">
                <a:latin typeface="Book Antiqua" panose="02040602050305030304" pitchFamily="18" charset="0"/>
              </a:rPr>
              <a:t>Market Risk</a:t>
            </a:r>
          </a:p>
        </p:txBody>
      </p:sp>
      <p:sp>
        <p:nvSpPr>
          <p:cNvPr id="22733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04174BE-BFCB-422A-B9F3-2DC474B7A6F9}" type="slidenum">
              <a:rPr lang="en-US" altLang="en-US" sz="1050" b="0">
                <a:solidFill>
                  <a:schemeClr val="tx1"/>
                </a:solidFill>
                <a:latin typeface="Times New Roman" panose="02020603050405020304" pitchFamily="18" charset="0"/>
              </a:rPr>
              <a:pPr>
                <a:lnSpc>
                  <a:spcPct val="100000"/>
                </a:lnSpc>
                <a:spcBef>
                  <a:spcPct val="0"/>
                </a:spcBef>
                <a:buSzTx/>
                <a:buFontTx/>
                <a:buNone/>
              </a:pPr>
              <a:t>114</a:t>
            </a:fld>
            <a:endParaRPr lang="en-US" altLang="en-US" sz="1050" b="0">
              <a:solidFill>
                <a:schemeClr val="tx1"/>
              </a:solidFill>
              <a:latin typeface="Times New Roman" panose="02020603050405020304" pitchFamily="18" charset="0"/>
            </a:endParaRPr>
          </a:p>
        </p:txBody>
      </p:sp>
      <p:sp>
        <p:nvSpPr>
          <p:cNvPr id="227332" name="Rectangle 3"/>
          <p:cNvSpPr>
            <a:spLocks noChangeArrowheads="1"/>
          </p:cNvSpPr>
          <p:nvPr/>
        </p:nvSpPr>
        <p:spPr bwMode="auto">
          <a:xfrm>
            <a:off x="190612" y="954938"/>
            <a:ext cx="5625397" cy="3061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800" dirty="0">
              <a:latin typeface="+mn-lt"/>
            </a:endParaRPr>
          </a:p>
          <a:p>
            <a:pPr>
              <a:spcBef>
                <a:spcPct val="0"/>
              </a:spcBef>
              <a:buSzTx/>
              <a:buFontTx/>
              <a:buNone/>
            </a:pPr>
            <a:r>
              <a:rPr lang="en-US" altLang="en-US" sz="1800" b="0" dirty="0">
                <a:latin typeface="+mn-lt"/>
              </a:rPr>
              <a:t>Market risk factors are macroeconomic events that affect all firms to some degree. They include such things as:</a:t>
            </a:r>
          </a:p>
          <a:p>
            <a:pPr>
              <a:spcBef>
                <a:spcPct val="0"/>
              </a:spcBef>
              <a:buSzTx/>
              <a:buFontTx/>
              <a:buNone/>
            </a:pPr>
            <a:endParaRPr lang="en-US" altLang="en-US" sz="1800" b="0" dirty="0">
              <a:latin typeface="+mn-lt"/>
            </a:endParaRP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 An unexpected increase in long-term interest rates.</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 Changes in monetary or fiscal policy.</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 U.S. Congress votes for a massive tax cut.</a:t>
            </a:r>
          </a:p>
          <a:p>
            <a:pPr>
              <a:spcBef>
                <a:spcPct val="0"/>
              </a:spcBef>
              <a:buSzTx/>
              <a:buFontTx/>
              <a:buNone/>
            </a:pPr>
            <a:endParaRPr lang="en-US" altLang="en-US" sz="1800" b="0" dirty="0">
              <a:latin typeface="+mn-lt"/>
            </a:endParaRPr>
          </a:p>
          <a:p>
            <a:pPr>
              <a:spcBef>
                <a:spcPct val="0"/>
              </a:spcBef>
              <a:buSzTx/>
            </a:pPr>
            <a:r>
              <a:rPr lang="en-US" altLang="en-US" sz="1800" b="0" dirty="0">
                <a:latin typeface="+mn-lt"/>
              </a:rPr>
              <a:t> An unexpected decline in the value of the U.S. dollar.</a:t>
            </a:r>
            <a:endParaRPr lang="en-US" altLang="en-US" sz="1800" dirty="0">
              <a:latin typeface="+mn-lt"/>
            </a:endParaRPr>
          </a:p>
        </p:txBody>
      </p:sp>
    </p:spTree>
    <p:extLst>
      <p:ext uri="{BB962C8B-B14F-4D97-AF65-F5344CB8AC3E}">
        <p14:creationId xmlns:p14="http://schemas.microsoft.com/office/powerpoint/2010/main" val="145211438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Risk is </a:t>
            </a:r>
            <a:br>
              <a:rPr lang="en-US" dirty="0"/>
            </a:br>
            <a:r>
              <a:rPr lang="en-US" dirty="0"/>
              <a:t>Measured by Beta</a:t>
            </a:r>
          </a:p>
        </p:txBody>
      </p:sp>
      <p:sp>
        <p:nvSpPr>
          <p:cNvPr id="229379" name="Rectangle 2"/>
          <p:cNvSpPr>
            <a:spLocks noGrp="1" noChangeArrowheads="1"/>
          </p:cNvSpPr>
          <p:nvPr>
            <p:ph idx="1"/>
          </p:nvPr>
        </p:nvSpPr>
        <p:spPr>
          <a:xfrm>
            <a:off x="159489" y="1464647"/>
            <a:ext cx="5656520" cy="3394472"/>
          </a:xfrm>
          <a:noFill/>
        </p:spPr>
        <p:txBody>
          <a:bodyPr>
            <a:normAutofit fontScale="47500" lnSpcReduction="20000"/>
          </a:bodyPr>
          <a:lstStyle/>
          <a:p>
            <a:pPr>
              <a:buClr>
                <a:srgbClr val="414141"/>
              </a:buClr>
              <a:buFontTx/>
              <a:buChar char="•"/>
            </a:pPr>
            <a:r>
              <a:rPr lang="en-US" altLang="en-US" b="0" dirty="0"/>
              <a:t>Since firm-specific risk can be diversified away, only market risk matters to investors.  Market risk for an individual stock is measured by the stock’s beta.</a:t>
            </a:r>
          </a:p>
          <a:p>
            <a:pPr>
              <a:buClr>
                <a:srgbClr val="414141"/>
              </a:buClr>
              <a:buFontTx/>
              <a:buChar char="•"/>
            </a:pPr>
            <a:r>
              <a:rPr lang="en-US" altLang="en-US" b="0" dirty="0"/>
              <a:t>The average stock has a beta of 1.0.  Stocks with betas greater than 1.0 are more sensitive to economy-wide risk factors and stocks with beta less than 1.0 are less sensitive to economy-wide risk factors.</a:t>
            </a:r>
          </a:p>
          <a:p>
            <a:pPr>
              <a:buClr>
                <a:srgbClr val="414141"/>
              </a:buClr>
              <a:buFontTx/>
              <a:buChar char="•"/>
            </a:pPr>
            <a:r>
              <a:rPr lang="en-US" altLang="en-US" b="0" dirty="0"/>
              <a:t>In general, the more cyclical a company’s business, the higher will be its beta.</a:t>
            </a:r>
          </a:p>
          <a:p>
            <a:pPr>
              <a:buClr>
                <a:srgbClr val="414141"/>
              </a:buClr>
              <a:buFontTx/>
              <a:buChar char="•"/>
            </a:pPr>
            <a:r>
              <a:rPr lang="en-US" altLang="en-US" b="0" dirty="0"/>
              <a:t>The risk of a well-diversified portfolio depends upon the average beta of the stocks in the portfolio.</a:t>
            </a:r>
          </a:p>
          <a:p>
            <a:pPr>
              <a:buClr>
                <a:srgbClr val="414141"/>
              </a:buClr>
              <a:buFontTx/>
              <a:buNone/>
            </a:pPr>
            <a:r>
              <a:rPr lang="en-US" altLang="en-US" b="0" dirty="0"/>
              <a:t>     Total Portfolio Risk = Avg. Beta x Market Standard Deviation</a:t>
            </a:r>
          </a:p>
          <a:p>
            <a:pPr>
              <a:buClr>
                <a:srgbClr val="414141"/>
              </a:buClr>
              <a:buFontTx/>
              <a:buChar char="•"/>
            </a:pPr>
            <a:r>
              <a:rPr lang="en-US" altLang="en-US" b="0" dirty="0"/>
              <a:t>For example, a portfolio with an average beta of 0.5 will be half as volatile as the overall stock market, whereas a portfolio with an average beta of 2.0 will be twice as volatile as the overall stock market.</a:t>
            </a:r>
          </a:p>
          <a:p>
            <a:pPr>
              <a:buFontTx/>
              <a:buNone/>
            </a:pPr>
            <a:endParaRPr lang="en-US" altLang="en-US" b="0" dirty="0"/>
          </a:p>
        </p:txBody>
      </p:sp>
      <p:sp>
        <p:nvSpPr>
          <p:cNvPr id="22937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A608F05-8B5E-42CC-8182-E127DCA7339B}" type="slidenum">
              <a:rPr lang="en-US" altLang="en-US" sz="1050" b="0">
                <a:solidFill>
                  <a:schemeClr val="tx1"/>
                </a:solidFill>
                <a:latin typeface="Times New Roman" panose="02020603050405020304" pitchFamily="18" charset="0"/>
              </a:rPr>
              <a:pPr>
                <a:lnSpc>
                  <a:spcPct val="100000"/>
                </a:lnSpc>
                <a:spcBef>
                  <a:spcPct val="0"/>
                </a:spcBef>
                <a:buSzTx/>
                <a:buFontTx/>
                <a:buNone/>
              </a:pPr>
              <a:t>115</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854597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Company Betas</a:t>
            </a:r>
          </a:p>
        </p:txBody>
      </p:sp>
      <p:sp>
        <p:nvSpPr>
          <p:cNvPr id="231427" name="Rectangle 2"/>
          <p:cNvSpPr>
            <a:spLocks noGrp="1" noChangeArrowheads="1"/>
          </p:cNvSpPr>
          <p:nvPr>
            <p:ph idx="1"/>
          </p:nvPr>
        </p:nvSpPr>
        <p:spPr>
          <a:xfrm>
            <a:off x="318987" y="1200151"/>
            <a:ext cx="5380073" cy="3733356"/>
          </a:xfrm>
          <a:noFill/>
        </p:spPr>
        <p:txBody>
          <a:bodyPr>
            <a:noAutofit/>
          </a:bodyPr>
          <a:lstStyle/>
          <a:p>
            <a:pPr>
              <a:buFontTx/>
              <a:buNone/>
            </a:pPr>
            <a:r>
              <a:rPr lang="en-US" altLang="en-US" sz="1500" dirty="0"/>
              <a:t>Listed below are the betas of some well-known companies.</a:t>
            </a:r>
          </a:p>
          <a:p>
            <a:pPr>
              <a:buFontTx/>
              <a:buNone/>
            </a:pPr>
            <a:r>
              <a:rPr lang="en-US" altLang="en-US" sz="1500" dirty="0"/>
              <a:t>			Stock		Beta</a:t>
            </a:r>
          </a:p>
          <a:p>
            <a:pPr>
              <a:buFontTx/>
              <a:buNone/>
            </a:pPr>
            <a:r>
              <a:rPr lang="en-US" altLang="en-US" sz="1500" dirty="0"/>
              <a:t>_________________________________________________</a:t>
            </a:r>
          </a:p>
          <a:p>
            <a:pPr>
              <a:buFontTx/>
              <a:buNone/>
            </a:pPr>
            <a:r>
              <a:rPr lang="en-US" altLang="en-US" sz="1500" dirty="0"/>
              <a:t>			Amazon.com	0.90</a:t>
            </a:r>
          </a:p>
          <a:p>
            <a:pPr>
              <a:buFontTx/>
              <a:buNone/>
            </a:pPr>
            <a:r>
              <a:rPr lang="en-US" altLang="en-US" sz="1500" dirty="0"/>
              <a:t>			Wal-Mart		0.75</a:t>
            </a:r>
          </a:p>
          <a:p>
            <a:pPr>
              <a:buFontTx/>
              <a:buNone/>
            </a:pPr>
            <a:r>
              <a:rPr lang="en-US" altLang="en-US" sz="1500" dirty="0"/>
              <a:t>			Microsoft		0.73</a:t>
            </a:r>
          </a:p>
          <a:p>
            <a:pPr>
              <a:buFontTx/>
              <a:buNone/>
            </a:pPr>
            <a:r>
              <a:rPr lang="en-US" altLang="en-US" sz="1500" dirty="0"/>
              <a:t>			Intel		0.84</a:t>
            </a:r>
          </a:p>
          <a:p>
            <a:pPr>
              <a:buFontTx/>
              <a:buNone/>
            </a:pPr>
            <a:r>
              <a:rPr lang="en-US" altLang="en-US" sz="1500" dirty="0"/>
              <a:t>			GE		1.15</a:t>
            </a:r>
          </a:p>
          <a:p>
            <a:pPr>
              <a:buFontTx/>
              <a:buNone/>
            </a:pPr>
            <a:r>
              <a:rPr lang="en-US" altLang="en-US" sz="1500" dirty="0"/>
              <a:t>			Merck		0.47</a:t>
            </a:r>
          </a:p>
          <a:p>
            <a:pPr>
              <a:buFontTx/>
              <a:buNone/>
            </a:pPr>
            <a:r>
              <a:rPr lang="en-US" altLang="en-US" sz="1500" dirty="0"/>
              <a:t>			Ford		1.25</a:t>
            </a:r>
          </a:p>
          <a:p>
            <a:pPr>
              <a:buFontTx/>
              <a:buNone/>
            </a:pPr>
            <a:r>
              <a:rPr lang="en-US" altLang="en-US" sz="1500" dirty="0"/>
              <a:t>			A T &amp; T		0.23 </a:t>
            </a:r>
          </a:p>
          <a:p>
            <a:pPr>
              <a:buFontTx/>
              <a:buNone/>
            </a:pPr>
            <a:r>
              <a:rPr lang="en-US" altLang="en-US" sz="1500" dirty="0"/>
              <a:t>_________________________________________________</a:t>
            </a:r>
          </a:p>
          <a:p>
            <a:pPr>
              <a:buFontTx/>
              <a:buNone/>
            </a:pPr>
            <a:r>
              <a:rPr lang="en-US" altLang="en-US" sz="1500" dirty="0"/>
              <a:t>Source: </a:t>
            </a:r>
            <a:r>
              <a:rPr lang="en-US" altLang="en-US" sz="1500" u="sng" dirty="0"/>
              <a:t>http://finance.yahoo.com</a:t>
            </a:r>
            <a:r>
              <a:rPr lang="en-US" altLang="en-US" sz="1500" dirty="0"/>
              <a:t> (September 2014)</a:t>
            </a:r>
          </a:p>
        </p:txBody>
      </p:sp>
      <p:sp>
        <p:nvSpPr>
          <p:cNvPr id="23142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4D8883C-9451-4332-8928-6F496EEAE214}" type="slidenum">
              <a:rPr lang="en-US" altLang="en-US" sz="1050" b="0">
                <a:solidFill>
                  <a:schemeClr val="tx1"/>
                </a:solidFill>
                <a:latin typeface="Times New Roman" panose="02020603050405020304" pitchFamily="18" charset="0"/>
              </a:rPr>
              <a:pPr>
                <a:lnSpc>
                  <a:spcPct val="100000"/>
                </a:lnSpc>
                <a:spcBef>
                  <a:spcPct val="0"/>
                </a:spcBef>
                <a:buSzTx/>
                <a:buFontTx/>
                <a:buNone/>
              </a:pPr>
              <a:t>116</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25140550"/>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2"/>
          <p:cNvSpPr>
            <a:spLocks noGrp="1" noChangeArrowheads="1"/>
          </p:cNvSpPr>
          <p:nvPr>
            <p:ph type="title"/>
          </p:nvPr>
        </p:nvSpPr>
        <p:spPr>
          <a:xfrm>
            <a:off x="457200" y="205979"/>
            <a:ext cx="5358809" cy="619521"/>
          </a:xfrm>
          <a:noFill/>
        </p:spPr>
        <p:txBody>
          <a:bodyPr>
            <a:noAutofit/>
          </a:bodyPr>
          <a:lstStyle/>
          <a:p>
            <a:r>
              <a:rPr lang="en-US" altLang="en-US" sz="3600" b="1" dirty="0">
                <a:latin typeface="Book Antiqua" panose="02040602050305030304" pitchFamily="18" charset="0"/>
              </a:rPr>
              <a:t>Industry Betas</a:t>
            </a:r>
          </a:p>
        </p:txBody>
      </p:sp>
      <p:sp>
        <p:nvSpPr>
          <p:cNvPr id="23347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365185D-038C-49D9-8D9A-EA29ADF0B129}" type="slidenum">
              <a:rPr lang="en-US" altLang="en-US" sz="1050" b="0">
                <a:solidFill>
                  <a:schemeClr val="tx1"/>
                </a:solidFill>
                <a:latin typeface="Times New Roman" panose="02020603050405020304" pitchFamily="18" charset="0"/>
              </a:rPr>
              <a:pPr>
                <a:lnSpc>
                  <a:spcPct val="100000"/>
                </a:lnSpc>
                <a:spcBef>
                  <a:spcPct val="0"/>
                </a:spcBef>
                <a:buSzTx/>
                <a:buFontTx/>
                <a:buNone/>
              </a:pPr>
              <a:t>117</a:t>
            </a:fld>
            <a:endParaRPr lang="en-US" altLang="en-US" sz="1050" b="0">
              <a:solidFill>
                <a:schemeClr val="tx1"/>
              </a:solidFill>
              <a:latin typeface="Times New Roman" panose="02020603050405020304" pitchFamily="18" charset="0"/>
            </a:endParaRPr>
          </a:p>
        </p:txBody>
      </p:sp>
      <p:sp>
        <p:nvSpPr>
          <p:cNvPr id="233476" name="Rectangle 3"/>
          <p:cNvSpPr>
            <a:spLocks noChangeArrowheads="1"/>
          </p:cNvSpPr>
          <p:nvPr/>
        </p:nvSpPr>
        <p:spPr bwMode="auto">
          <a:xfrm>
            <a:off x="1540671" y="645320"/>
            <a:ext cx="701279"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233477" name="Rectangle 4"/>
          <p:cNvSpPr>
            <a:spLocks noChangeArrowheads="1"/>
          </p:cNvSpPr>
          <p:nvPr/>
        </p:nvSpPr>
        <p:spPr bwMode="auto">
          <a:xfrm>
            <a:off x="133765" y="941676"/>
            <a:ext cx="5682244" cy="4245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solidFill>
                  <a:srgbClr val="FC0128"/>
                </a:solidFill>
                <a:latin typeface="+mn-lt"/>
              </a:rPr>
              <a:t>	</a:t>
            </a:r>
            <a:r>
              <a:rPr lang="en-US" altLang="en-US" sz="1500" dirty="0">
                <a:latin typeface="+mn-lt"/>
              </a:rPr>
              <a:t>		</a:t>
            </a:r>
            <a:r>
              <a:rPr lang="en-US" altLang="en-US" sz="1800" dirty="0">
                <a:latin typeface="+mn-lt"/>
              </a:rPr>
              <a:t>Industry</a:t>
            </a:r>
            <a:r>
              <a:rPr lang="en-US" altLang="en-US" sz="1350" b="0" dirty="0">
                <a:latin typeface="+mn-lt"/>
              </a:rPr>
              <a:t>				</a:t>
            </a:r>
            <a:r>
              <a:rPr lang="en-US" altLang="en-US" sz="1800" dirty="0">
                <a:latin typeface="+mn-lt"/>
              </a:rPr>
              <a:t>Beta</a:t>
            </a:r>
          </a:p>
          <a:p>
            <a:pPr>
              <a:spcBef>
                <a:spcPct val="0"/>
              </a:spcBef>
              <a:buSzTx/>
              <a:buFontTx/>
              <a:buNone/>
            </a:pPr>
            <a:r>
              <a:rPr lang="en-US" altLang="en-US" sz="1350" b="0" dirty="0">
                <a:latin typeface="+mn-lt"/>
              </a:rPr>
              <a:t>________________________________________________________</a:t>
            </a:r>
          </a:p>
          <a:p>
            <a:pPr>
              <a:spcBef>
                <a:spcPct val="0"/>
              </a:spcBef>
              <a:buSzTx/>
              <a:buFontTx/>
              <a:buNone/>
            </a:pPr>
            <a:r>
              <a:rPr lang="en-US" altLang="en-US" sz="1350" b="0" dirty="0">
                <a:latin typeface="+mn-lt"/>
              </a:rPr>
              <a:t>High Risk		Computer Services			1.65</a:t>
            </a:r>
          </a:p>
          <a:p>
            <a:pPr>
              <a:spcBef>
                <a:spcPct val="0"/>
              </a:spcBef>
              <a:buSzTx/>
              <a:buFontTx/>
              <a:buNone/>
            </a:pPr>
            <a:r>
              <a:rPr lang="en-US" altLang="en-US" sz="1350" b="0" dirty="0">
                <a:latin typeface="+mn-lt"/>
              </a:rPr>
              <a:t>			Semi-conductors		          	1.50</a:t>
            </a:r>
          </a:p>
          <a:p>
            <a:pPr>
              <a:spcBef>
                <a:spcPct val="0"/>
              </a:spcBef>
              <a:buSzTx/>
              <a:buFontTx/>
              <a:buNone/>
            </a:pPr>
            <a:r>
              <a:rPr lang="en-US" altLang="en-US" sz="1350" b="0" dirty="0">
                <a:latin typeface="+mn-lt"/>
              </a:rPr>
              <a:t>			Motion Pictures			1.30</a:t>
            </a:r>
          </a:p>
          <a:p>
            <a:pPr>
              <a:spcBef>
                <a:spcPct val="0"/>
              </a:spcBef>
              <a:buSzTx/>
              <a:buFontTx/>
              <a:buNone/>
            </a:pPr>
            <a:r>
              <a:rPr lang="en-US" altLang="en-US" sz="1350" b="0" dirty="0">
                <a:latin typeface="+mn-lt"/>
              </a:rPr>
              <a:t>			Computer Hardware		1.25</a:t>
            </a:r>
          </a:p>
          <a:p>
            <a:pPr>
              <a:spcBef>
                <a:spcPct val="0"/>
              </a:spcBef>
              <a:buSzTx/>
              <a:buFontTx/>
              <a:buNone/>
            </a:pPr>
            <a:r>
              <a:rPr lang="en-US" altLang="en-US" sz="1350" b="0" dirty="0">
                <a:latin typeface="+mn-lt"/>
              </a:rPr>
              <a:t>			Airlines				1.20</a:t>
            </a:r>
          </a:p>
          <a:p>
            <a:pPr>
              <a:spcBef>
                <a:spcPct val="0"/>
              </a:spcBef>
              <a:buSzTx/>
              <a:buFontTx/>
              <a:buNone/>
            </a:pPr>
            <a:r>
              <a:rPr lang="en-US" altLang="en-US" sz="1350" b="0" dirty="0">
                <a:latin typeface="+mn-lt"/>
              </a:rPr>
              <a:t>			Electronics			          	1.15</a:t>
            </a:r>
          </a:p>
          <a:p>
            <a:pPr>
              <a:spcBef>
                <a:spcPct val="0"/>
              </a:spcBef>
              <a:buSzTx/>
              <a:buFontTx/>
              <a:buNone/>
            </a:pPr>
            <a:r>
              <a:rPr lang="en-US" altLang="en-US" sz="1350" b="0" dirty="0">
                <a:latin typeface="+mn-lt"/>
              </a:rPr>
              <a:t>Medium Risk		Steel					1.05</a:t>
            </a:r>
          </a:p>
          <a:p>
            <a:pPr>
              <a:spcBef>
                <a:spcPct val="0"/>
              </a:spcBef>
              <a:buSzTx/>
              <a:buFontTx/>
              <a:buNone/>
            </a:pPr>
            <a:r>
              <a:rPr lang="en-US" altLang="en-US" sz="1350" b="0" dirty="0">
                <a:latin typeface="+mn-lt"/>
              </a:rPr>
              <a:t>			Auto &amp; Trucking			1.00</a:t>
            </a:r>
          </a:p>
          <a:p>
            <a:pPr>
              <a:spcBef>
                <a:spcPct val="0"/>
              </a:spcBef>
              <a:buSzTx/>
              <a:buFontTx/>
              <a:buNone/>
            </a:pPr>
            <a:r>
              <a:rPr lang="en-US" altLang="en-US" sz="1350" b="0" dirty="0">
                <a:latin typeface="+mn-lt"/>
              </a:rPr>
              <a:t>			Restaurants				1.00</a:t>
            </a:r>
          </a:p>
          <a:p>
            <a:pPr>
              <a:spcBef>
                <a:spcPct val="0"/>
              </a:spcBef>
              <a:buSzTx/>
              <a:buFontTx/>
              <a:buNone/>
            </a:pPr>
            <a:r>
              <a:rPr lang="en-US" altLang="en-US" sz="1350" b="0" dirty="0">
                <a:latin typeface="+mn-lt"/>
              </a:rPr>
              <a:t>			Pharmaceuticals			0.95</a:t>
            </a:r>
          </a:p>
          <a:p>
            <a:pPr>
              <a:spcBef>
                <a:spcPct val="0"/>
              </a:spcBef>
              <a:buSzTx/>
              <a:buFontTx/>
              <a:buNone/>
            </a:pPr>
            <a:r>
              <a:rPr lang="en-US" altLang="en-US" sz="1350" b="0" dirty="0">
                <a:latin typeface="+mn-lt"/>
              </a:rPr>
              <a:t>			Forestry &amp; Wood		          	0.90</a:t>
            </a:r>
          </a:p>
          <a:p>
            <a:pPr>
              <a:spcBef>
                <a:spcPct val="0"/>
              </a:spcBef>
              <a:buSzTx/>
              <a:buFontTx/>
              <a:buNone/>
            </a:pPr>
            <a:r>
              <a:rPr lang="en-US" altLang="en-US" sz="1350" b="0" dirty="0">
                <a:latin typeface="+mn-lt"/>
              </a:rPr>
              <a:t>			Retail Dept. Stores			0.90</a:t>
            </a:r>
          </a:p>
          <a:p>
            <a:pPr>
              <a:spcBef>
                <a:spcPct val="0"/>
              </a:spcBef>
              <a:buSzTx/>
              <a:buFontTx/>
              <a:buNone/>
            </a:pPr>
            <a:r>
              <a:rPr lang="en-US" altLang="en-US" sz="1350" b="0" dirty="0">
                <a:latin typeface="+mn-lt"/>
              </a:rPr>
              <a:t>Low Risk		Communication Services        	0.85</a:t>
            </a:r>
          </a:p>
          <a:p>
            <a:pPr>
              <a:spcBef>
                <a:spcPct val="0"/>
              </a:spcBef>
              <a:buSzTx/>
              <a:buFontTx/>
              <a:buNone/>
            </a:pPr>
            <a:r>
              <a:rPr lang="en-US" altLang="en-US" sz="1350" b="0" dirty="0">
                <a:latin typeface="+mn-lt"/>
              </a:rPr>
              <a:t>			Aerospace &amp; Defense		0.80</a:t>
            </a:r>
          </a:p>
          <a:p>
            <a:pPr>
              <a:spcBef>
                <a:spcPct val="0"/>
              </a:spcBef>
              <a:buSzTx/>
              <a:buFontTx/>
              <a:buNone/>
            </a:pPr>
            <a:r>
              <a:rPr lang="en-US" altLang="en-US" sz="1350" b="0" dirty="0">
                <a:latin typeface="+mn-lt"/>
              </a:rPr>
              <a:t>			Food Processing		          	0.70</a:t>
            </a:r>
          </a:p>
          <a:p>
            <a:pPr>
              <a:spcBef>
                <a:spcPct val="0"/>
              </a:spcBef>
              <a:buSzTx/>
              <a:buFontTx/>
              <a:buNone/>
            </a:pPr>
            <a:r>
              <a:rPr lang="en-US" altLang="en-US" sz="1350" b="0" dirty="0">
                <a:latin typeface="+mn-lt"/>
              </a:rPr>
              <a:t>			Tobacco			          	0.70</a:t>
            </a:r>
          </a:p>
          <a:p>
            <a:pPr>
              <a:spcBef>
                <a:spcPct val="0"/>
              </a:spcBef>
              <a:buSzTx/>
              <a:buFontTx/>
              <a:buNone/>
            </a:pPr>
            <a:r>
              <a:rPr lang="en-US" altLang="en-US" sz="1350" b="0" dirty="0">
                <a:latin typeface="+mn-lt"/>
              </a:rPr>
              <a:t>			Oil &amp; Gas			          	0.60</a:t>
            </a:r>
          </a:p>
          <a:p>
            <a:pPr>
              <a:spcBef>
                <a:spcPct val="0"/>
              </a:spcBef>
              <a:buSzTx/>
              <a:buFontTx/>
              <a:buNone/>
            </a:pPr>
            <a:r>
              <a:rPr lang="en-US" altLang="en-US" sz="1350" b="0" dirty="0">
                <a:latin typeface="+mn-lt"/>
              </a:rPr>
              <a:t>			Electric Utilities			0.30</a:t>
            </a:r>
          </a:p>
          <a:p>
            <a:pPr>
              <a:spcBef>
                <a:spcPct val="0"/>
              </a:spcBef>
              <a:buSzTx/>
              <a:buFontTx/>
              <a:buNone/>
            </a:pPr>
            <a:r>
              <a:rPr lang="en-US" altLang="en-US" sz="1350" dirty="0">
                <a:latin typeface="+mn-lt"/>
              </a:rPr>
              <a:t>________________________________________________________</a:t>
            </a:r>
          </a:p>
          <a:p>
            <a:pPr>
              <a:spcBef>
                <a:spcPct val="0"/>
              </a:spcBef>
              <a:buSzTx/>
              <a:buFontTx/>
              <a:buNone/>
            </a:pPr>
            <a:endParaRPr lang="en-US" altLang="en-US" sz="1350" dirty="0">
              <a:latin typeface="+mn-lt"/>
            </a:endParaRPr>
          </a:p>
        </p:txBody>
      </p:sp>
    </p:spTree>
    <p:extLst>
      <p:ext uri="{BB962C8B-B14F-4D97-AF65-F5344CB8AC3E}">
        <p14:creationId xmlns:p14="http://schemas.microsoft.com/office/powerpoint/2010/main" val="2419049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2"/>
          <p:cNvSpPr>
            <a:spLocks noGrp="1" noChangeArrowheads="1"/>
          </p:cNvSpPr>
          <p:nvPr>
            <p:ph type="title"/>
          </p:nvPr>
        </p:nvSpPr>
        <p:spPr>
          <a:xfrm>
            <a:off x="457200" y="205979"/>
            <a:ext cx="5358809" cy="857250"/>
          </a:xfrm>
          <a:noFill/>
        </p:spPr>
        <p:txBody>
          <a:bodyPr>
            <a:noAutofit/>
          </a:bodyPr>
          <a:lstStyle/>
          <a:p>
            <a:r>
              <a:rPr lang="en-US" altLang="en-US" sz="3200" b="1" dirty="0">
                <a:latin typeface="Book Antiqua" panose="02040602050305030304" pitchFamily="18" charset="0"/>
              </a:rPr>
              <a:t>Relationship Between Beta and the Cost of Equity</a:t>
            </a:r>
          </a:p>
        </p:txBody>
      </p:sp>
      <p:sp>
        <p:nvSpPr>
          <p:cNvPr id="23552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A6D0FD0-DDE3-42CA-967F-828F44F8AF0D}" type="slidenum">
              <a:rPr lang="en-US" altLang="en-US" sz="1050" b="0">
                <a:solidFill>
                  <a:schemeClr val="tx1"/>
                </a:solidFill>
                <a:latin typeface="Times New Roman" panose="02020603050405020304" pitchFamily="18" charset="0"/>
              </a:rPr>
              <a:pPr>
                <a:lnSpc>
                  <a:spcPct val="100000"/>
                </a:lnSpc>
                <a:spcBef>
                  <a:spcPct val="0"/>
                </a:spcBef>
                <a:buSzTx/>
                <a:buFontTx/>
                <a:buNone/>
              </a:pPr>
              <a:t>118</a:t>
            </a:fld>
            <a:endParaRPr lang="en-US" altLang="en-US" sz="1050" b="0">
              <a:solidFill>
                <a:schemeClr val="tx1"/>
              </a:solidFill>
              <a:latin typeface="Times New Roman" panose="02020603050405020304" pitchFamily="18" charset="0"/>
            </a:endParaRPr>
          </a:p>
        </p:txBody>
      </p:sp>
      <p:sp>
        <p:nvSpPr>
          <p:cNvPr id="235524" name="Rectangle 3"/>
          <p:cNvSpPr>
            <a:spLocks noChangeArrowheads="1"/>
          </p:cNvSpPr>
          <p:nvPr/>
        </p:nvSpPr>
        <p:spPr bwMode="auto">
          <a:xfrm>
            <a:off x="218234" y="1391291"/>
            <a:ext cx="5597775" cy="3185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500" b="0" dirty="0">
                <a:latin typeface="+mn-lt"/>
              </a:rPr>
              <a:t>The Capital Asset Pricing Model (CAPM) provides an estimate of the cost of equity based upon the stock’s beta:</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Cost of Equity = U.S. Treasury Rate + (Market Risk Premium) x Beta</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where</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U.S. Treasury Rate	=	Current yield on long-term U.S. 					        	 Treasury bonds.</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Market Risk Premium	=	the average difference in the rate of 				         	return on stocks and long-term U.S. 				         	Treasury bonds.</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Beta			        	=	measure of stock’s market risk.</a:t>
            </a:r>
          </a:p>
        </p:txBody>
      </p:sp>
    </p:spTree>
    <p:extLst>
      <p:ext uri="{BB962C8B-B14F-4D97-AF65-F5344CB8AC3E}">
        <p14:creationId xmlns:p14="http://schemas.microsoft.com/office/powerpoint/2010/main" val="419611154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375464" y="171451"/>
            <a:ext cx="5440545" cy="727472"/>
          </a:xfrm>
          <a:noFill/>
        </p:spPr>
        <p:txBody>
          <a:bodyPr/>
          <a:lstStyle/>
          <a:p>
            <a:r>
              <a:rPr lang="en-US" altLang="en-US" sz="2700" b="1" dirty="0">
                <a:latin typeface="Book Antiqua" panose="02040602050305030304" pitchFamily="18" charset="0"/>
              </a:rPr>
              <a:t>Annual Historical Returns :  </a:t>
            </a:r>
            <a:br>
              <a:rPr lang="en-US" altLang="en-US" sz="2700" b="1" dirty="0">
                <a:latin typeface="Book Antiqua" panose="02040602050305030304" pitchFamily="18" charset="0"/>
              </a:rPr>
            </a:br>
            <a:r>
              <a:rPr lang="en-US" altLang="en-US" sz="2700" b="1" dirty="0">
                <a:latin typeface="Book Antiqua" panose="02040602050305030304" pitchFamily="18" charset="0"/>
              </a:rPr>
              <a:t>1928-2014</a:t>
            </a:r>
          </a:p>
        </p:txBody>
      </p:sp>
      <p:sp>
        <p:nvSpPr>
          <p:cNvPr id="237571" name="Rectangle 3"/>
          <p:cNvSpPr>
            <a:spLocks noGrp="1" noChangeArrowheads="1"/>
          </p:cNvSpPr>
          <p:nvPr>
            <p:ph idx="1"/>
          </p:nvPr>
        </p:nvSpPr>
        <p:spPr>
          <a:xfrm>
            <a:off x="31894" y="1223962"/>
            <a:ext cx="6057900" cy="3862388"/>
          </a:xfrm>
          <a:noFill/>
        </p:spPr>
        <p:txBody>
          <a:bodyPr>
            <a:normAutofit fontScale="77500" lnSpcReduction="20000"/>
          </a:bodyPr>
          <a:lstStyle/>
          <a:p>
            <a:pPr>
              <a:buFontTx/>
              <a:buNone/>
            </a:pPr>
            <a:r>
              <a:rPr lang="en-US" altLang="en-US" dirty="0">
                <a:solidFill>
                  <a:schemeClr val="accent1"/>
                </a:solidFill>
              </a:rPr>
              <a:t>   </a:t>
            </a:r>
            <a:r>
              <a:rPr lang="en-US" altLang="en-US" sz="2800" dirty="0">
                <a:solidFill>
                  <a:schemeClr val="accent1"/>
                </a:solidFill>
              </a:rPr>
              <a:t>Investment 		Average 	Standard	  		Return		Deviation</a:t>
            </a:r>
          </a:p>
          <a:p>
            <a:pPr>
              <a:buFontTx/>
              <a:buNone/>
            </a:pPr>
            <a:r>
              <a:rPr lang="en-US" altLang="en-US" sz="2800" dirty="0">
                <a:solidFill>
                  <a:schemeClr val="accent1"/>
                </a:solidFill>
              </a:rPr>
              <a:t>			     	(%)		       (%)</a:t>
            </a:r>
          </a:p>
          <a:p>
            <a:r>
              <a:rPr lang="en-US" altLang="en-US" sz="2800" dirty="0"/>
              <a:t>Treasury Bills	   	3.53		      3.0	</a:t>
            </a:r>
          </a:p>
          <a:p>
            <a:r>
              <a:rPr lang="en-US" altLang="en-US" sz="2800" dirty="0"/>
              <a:t>Long-Term 10-year		  </a:t>
            </a:r>
          </a:p>
          <a:p>
            <a:pPr lvl="1">
              <a:buFontTx/>
              <a:buNone/>
            </a:pPr>
            <a:r>
              <a:rPr lang="en-US" altLang="en-US" dirty="0"/>
              <a:t>Treasury Bonds     	5.28		      9.0</a:t>
            </a:r>
          </a:p>
          <a:p>
            <a:r>
              <a:rPr lang="en-US" altLang="en-US" sz="2800" dirty="0"/>
              <a:t>Large Company 	 </a:t>
            </a:r>
          </a:p>
          <a:p>
            <a:pPr>
              <a:buClr>
                <a:srgbClr val="000000"/>
              </a:buClr>
              <a:buFontTx/>
              <a:buNone/>
            </a:pPr>
            <a:r>
              <a:rPr lang="en-US" altLang="en-US" sz="2800" dirty="0"/>
              <a:t>     Stocks (S&amp;P 500)  	11.53		      20.0</a:t>
            </a:r>
          </a:p>
          <a:p>
            <a:pPr>
              <a:buClr>
                <a:srgbClr val="000000"/>
              </a:buClr>
              <a:buFontTx/>
              <a:buNone/>
            </a:pPr>
            <a:r>
              <a:rPr lang="en-US" altLang="en-US" sz="2800" dirty="0"/>
              <a:t>	</a:t>
            </a:r>
          </a:p>
          <a:p>
            <a:pPr>
              <a:buClr>
                <a:srgbClr val="000000"/>
              </a:buClr>
              <a:buFontTx/>
              <a:buNone/>
            </a:pPr>
            <a:r>
              <a:rPr lang="en-US" altLang="en-US" sz="2800" dirty="0"/>
              <a:t>     </a:t>
            </a:r>
            <a:r>
              <a:rPr lang="en-US" altLang="en-US" sz="2100" dirty="0"/>
              <a:t>http://pages.stern.nyu.edu/~adamodar/ </a:t>
            </a:r>
          </a:p>
        </p:txBody>
      </p:sp>
      <p:grpSp>
        <p:nvGrpSpPr>
          <p:cNvPr id="237572" name="Group 4"/>
          <p:cNvGrpSpPr>
            <a:grpSpLocks/>
          </p:cNvGrpSpPr>
          <p:nvPr/>
        </p:nvGrpSpPr>
        <p:grpSpPr bwMode="auto">
          <a:xfrm>
            <a:off x="165466" y="1142999"/>
            <a:ext cx="5650543" cy="80963"/>
            <a:chOff x="144" y="960"/>
            <a:chExt cx="5472" cy="48"/>
          </a:xfrm>
        </p:grpSpPr>
        <p:sp>
          <p:nvSpPr>
            <p:cNvPr id="237574"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37575"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237573" name="Line 7"/>
          <p:cNvSpPr>
            <a:spLocks noChangeShapeType="1"/>
          </p:cNvSpPr>
          <p:nvPr/>
        </p:nvSpPr>
        <p:spPr bwMode="auto">
          <a:xfrm flipH="1">
            <a:off x="165466" y="1850065"/>
            <a:ext cx="5650543" cy="0"/>
          </a:xfrm>
          <a:prstGeom prst="line">
            <a:avLst/>
          </a:prstGeom>
          <a:noFill/>
          <a:ln w="25400">
            <a:solidFill>
              <a:srgbClr val="FC012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Tree>
    <p:extLst>
      <p:ext uri="{BB962C8B-B14F-4D97-AF65-F5344CB8AC3E}">
        <p14:creationId xmlns:p14="http://schemas.microsoft.com/office/powerpoint/2010/main" val="1204387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199" y="142181"/>
            <a:ext cx="5358809" cy="1112458"/>
          </a:xfrm>
          <a:noFill/>
        </p:spPr>
        <p:txBody>
          <a:bodyPr>
            <a:normAutofit/>
          </a:bodyPr>
          <a:lstStyle/>
          <a:p>
            <a:r>
              <a:rPr lang="en-US" altLang="en-US" sz="3300" b="1" dirty="0">
                <a:latin typeface="Book Antiqua" panose="02040602050305030304" pitchFamily="18" charset="0"/>
              </a:rPr>
              <a:t>Evaluating Long-Term Investment Projects</a:t>
            </a:r>
          </a:p>
        </p:txBody>
      </p:sp>
      <p:sp>
        <p:nvSpPr>
          <p:cNvPr id="2" name="Content Placeholder 1"/>
          <p:cNvSpPr>
            <a:spLocks noGrp="1"/>
          </p:cNvSpPr>
          <p:nvPr>
            <p:ph idx="1"/>
          </p:nvPr>
        </p:nvSpPr>
        <p:spPr>
          <a:xfrm>
            <a:off x="457200" y="1253316"/>
            <a:ext cx="5358809" cy="1960180"/>
          </a:xfrm>
        </p:spPr>
        <p:txBody>
          <a:bodyPr>
            <a:normAutofit fontScale="70000" lnSpcReduction="20000"/>
          </a:bodyPr>
          <a:lstStyle/>
          <a:p>
            <a:pPr>
              <a:spcBef>
                <a:spcPct val="0"/>
              </a:spcBef>
            </a:pPr>
            <a:r>
              <a:rPr lang="en-US" altLang="en-US" sz="2800" dirty="0"/>
              <a:t>Most investments that corporations make are long-term in nature.  </a:t>
            </a:r>
            <a:r>
              <a:rPr lang="en-US" altLang="en-US" sz="2800" i="1" dirty="0"/>
              <a:t>We </a:t>
            </a:r>
            <a:r>
              <a:rPr lang="en-US" altLang="en-US" i="1" dirty="0"/>
              <a:t>need a method for evaluating the financial benefits for these long-term investments.</a:t>
            </a:r>
          </a:p>
          <a:p>
            <a:pPr>
              <a:spcBef>
                <a:spcPct val="0"/>
              </a:spcBef>
            </a:pPr>
            <a:endParaRPr lang="en-US" altLang="en-US" dirty="0"/>
          </a:p>
          <a:p>
            <a:pPr>
              <a:spcBef>
                <a:spcPct val="0"/>
              </a:spcBef>
            </a:pPr>
            <a:r>
              <a:rPr lang="en-US" altLang="en-US" dirty="0"/>
              <a:t>To do this we need to understand the concept of the </a:t>
            </a:r>
            <a:r>
              <a:rPr lang="en-US" altLang="en-US" b="1" dirty="0"/>
              <a:t>time value of money</a:t>
            </a:r>
            <a:r>
              <a:rPr lang="en-US" altLang="en-US" dirty="0"/>
              <a:t>.</a:t>
            </a:r>
          </a:p>
          <a:p>
            <a:pPr>
              <a:spcBef>
                <a:spcPct val="0"/>
              </a:spcBef>
            </a:pPr>
            <a:endParaRPr lang="en-US" altLang="en-US" dirty="0"/>
          </a:p>
        </p:txBody>
      </p:sp>
      <p:sp>
        <p:nvSpPr>
          <p:cNvPr id="2662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2D73066-F359-493A-8BED-7E1B473D2A4C}" type="slidenum">
              <a:rPr lang="en-US" altLang="en-US" sz="1050" b="0">
                <a:solidFill>
                  <a:schemeClr val="tx1"/>
                </a:solidFill>
                <a:latin typeface="Times New Roman" panose="02020603050405020304" pitchFamily="18" charset="0"/>
              </a:rPr>
              <a:pPr>
                <a:lnSpc>
                  <a:spcPct val="100000"/>
                </a:lnSpc>
                <a:spcBef>
                  <a:spcPct val="0"/>
                </a:spcBef>
                <a:buSzTx/>
                <a:buFontTx/>
                <a:buNone/>
              </a:pPr>
              <a:t>12</a:t>
            </a:fld>
            <a:endParaRPr lang="en-US" altLang="en-US" sz="1050" b="0">
              <a:solidFill>
                <a:schemeClr val="tx1"/>
              </a:solidFill>
              <a:latin typeface="Times New Roman" panose="02020603050405020304" pitchFamily="18" charset="0"/>
            </a:endParaRPr>
          </a:p>
        </p:txBody>
      </p:sp>
      <p:sp>
        <p:nvSpPr>
          <p:cNvPr id="7" name="Content Placeholder 1"/>
          <p:cNvSpPr txBox="1">
            <a:spLocks/>
          </p:cNvSpPr>
          <p:nvPr/>
        </p:nvSpPr>
        <p:spPr>
          <a:xfrm>
            <a:off x="457199" y="3349059"/>
            <a:ext cx="5358810" cy="1794441"/>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spcBef>
                <a:spcPct val="0"/>
              </a:spcBef>
            </a:pPr>
            <a:r>
              <a:rPr lang="en-US" altLang="en-US" dirty="0"/>
              <a:t>A dollar today is worth more than a dollar in the future.</a:t>
            </a:r>
          </a:p>
          <a:p>
            <a:pPr marL="457200" lvl="1" indent="0">
              <a:spcBef>
                <a:spcPct val="0"/>
              </a:spcBef>
              <a:buFont typeface="Arial" panose="020B0604020202020204" pitchFamily="34" charset="0"/>
              <a:buNone/>
            </a:pPr>
            <a:endParaRPr lang="en-US" altLang="en-US" dirty="0"/>
          </a:p>
          <a:p>
            <a:pPr lvl="1">
              <a:spcBef>
                <a:spcPct val="0"/>
              </a:spcBef>
            </a:pPr>
            <a:r>
              <a:rPr lang="en-US" altLang="en-US" dirty="0"/>
              <a:t>But how much more and what does it depend upon?</a:t>
            </a:r>
          </a:p>
          <a:p>
            <a:pPr>
              <a:spcBef>
                <a:spcPct val="0"/>
              </a:spcBef>
            </a:pPr>
            <a:endParaRPr lang="en-US" altLang="en-US" dirty="0"/>
          </a:p>
          <a:p>
            <a:pPr>
              <a:spcBef>
                <a:spcPct val="0"/>
              </a:spcBef>
            </a:pPr>
            <a:r>
              <a:rPr lang="en-US" altLang="en-US" dirty="0"/>
              <a:t>Suppose your uncle offers a choice between receiving $1,000 today or $1,500 in five years.  Which option would you accept if your opportunity cost of capital were r=10%?</a:t>
            </a:r>
            <a:endParaRPr lang="en-US" dirty="0"/>
          </a:p>
        </p:txBody>
      </p:sp>
    </p:spTree>
    <p:extLst>
      <p:ext uri="{BB962C8B-B14F-4D97-AF65-F5344CB8AC3E}">
        <p14:creationId xmlns:p14="http://schemas.microsoft.com/office/powerpoint/2010/main" val="75031668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p:nvPr>
        </p:nvSpPr>
        <p:spPr>
          <a:xfrm>
            <a:off x="457200" y="205979"/>
            <a:ext cx="5358809" cy="857250"/>
          </a:xfrm>
          <a:noFill/>
        </p:spPr>
        <p:txBody>
          <a:bodyPr>
            <a:normAutofit fontScale="90000"/>
          </a:bodyPr>
          <a:lstStyle/>
          <a:p>
            <a:r>
              <a:rPr lang="en-US" altLang="en-US" sz="3000" b="1" dirty="0">
                <a:latin typeface="Book Antiqua" panose="02040602050305030304" pitchFamily="18" charset="0"/>
              </a:rPr>
              <a:t>Using the CAPM to Estimate the Cost of Equity</a:t>
            </a:r>
          </a:p>
        </p:txBody>
      </p:sp>
      <p:sp>
        <p:nvSpPr>
          <p:cNvPr id="239620" name="Rectangle 3"/>
          <p:cNvSpPr>
            <a:spLocks noGrp="1" noChangeArrowheads="1"/>
          </p:cNvSpPr>
          <p:nvPr>
            <p:ph idx="1"/>
          </p:nvPr>
        </p:nvSpPr>
        <p:spPr>
          <a:xfrm>
            <a:off x="0" y="1338374"/>
            <a:ext cx="5816009" cy="3543300"/>
          </a:xfrm>
          <a:noFill/>
        </p:spPr>
        <p:txBody>
          <a:bodyPr>
            <a:normAutofit fontScale="62500" lnSpcReduction="20000"/>
          </a:bodyPr>
          <a:lstStyle/>
          <a:p>
            <a:pPr indent="0">
              <a:lnSpc>
                <a:spcPct val="120000"/>
              </a:lnSpc>
              <a:spcBef>
                <a:spcPts val="0"/>
              </a:spcBef>
              <a:buFontTx/>
              <a:buNone/>
            </a:pPr>
            <a:endParaRPr lang="en-US" altLang="en-US" sz="1500" dirty="0"/>
          </a:p>
          <a:p>
            <a:pPr indent="0">
              <a:lnSpc>
                <a:spcPct val="120000"/>
              </a:lnSpc>
              <a:spcBef>
                <a:spcPts val="0"/>
              </a:spcBef>
              <a:buFontTx/>
              <a:buNone/>
            </a:pPr>
            <a:r>
              <a:rPr lang="en-US" altLang="en-US" b="0" dirty="0"/>
              <a:t>Cost of Equity	=</a:t>
            </a:r>
            <a:r>
              <a:rPr lang="en-US" altLang="en-US" b="0" dirty="0" err="1"/>
              <a:t>R</a:t>
            </a:r>
            <a:r>
              <a:rPr lang="en-US" altLang="en-US" b="0" baseline="-16000" dirty="0" err="1"/>
              <a:t>f</a:t>
            </a:r>
            <a:r>
              <a:rPr lang="en-US" altLang="en-US" b="0" dirty="0"/>
              <a:t>  +  (Market Risk Premium) x Beta</a:t>
            </a:r>
          </a:p>
          <a:p>
            <a:pPr indent="0">
              <a:lnSpc>
                <a:spcPct val="120000"/>
              </a:lnSpc>
              <a:spcBef>
                <a:spcPts val="0"/>
              </a:spcBef>
              <a:buFontTx/>
              <a:buNone/>
            </a:pPr>
            <a:endParaRPr lang="en-US" altLang="en-US" b="0" dirty="0"/>
          </a:p>
          <a:p>
            <a:pPr indent="0">
              <a:lnSpc>
                <a:spcPct val="120000"/>
              </a:lnSpc>
              <a:spcBef>
                <a:spcPts val="0"/>
              </a:spcBef>
              <a:buFontTx/>
              <a:buNone/>
            </a:pPr>
            <a:r>
              <a:rPr lang="en-US" altLang="en-US" b="0" dirty="0"/>
              <a:t>U.S. Treasury Rate: As of January 2015, 10 year U.S. Treasury Bonds were yielding about 2%.</a:t>
            </a:r>
          </a:p>
          <a:p>
            <a:pPr indent="0">
              <a:lnSpc>
                <a:spcPct val="120000"/>
              </a:lnSpc>
              <a:spcBef>
                <a:spcPts val="0"/>
              </a:spcBef>
              <a:buFontTx/>
              <a:buNone/>
            </a:pPr>
            <a:endParaRPr lang="en-US" altLang="en-US" b="0" dirty="0"/>
          </a:p>
          <a:p>
            <a:pPr indent="0">
              <a:lnSpc>
                <a:spcPct val="120000"/>
              </a:lnSpc>
              <a:spcBef>
                <a:spcPts val="0"/>
              </a:spcBef>
              <a:buFontTx/>
              <a:buNone/>
            </a:pPr>
            <a:r>
              <a:rPr lang="en-US" altLang="en-US" b="0" dirty="0"/>
              <a:t>Market Risk Premium: The average difference in the rate of return on stocks and long-term U.S. Treasury bonds is about 6.25% ( 11.53- 5.28) over the 1928-2014 period.</a:t>
            </a:r>
            <a:endParaRPr lang="en-US" altLang="en-US" sz="2400" dirty="0"/>
          </a:p>
          <a:p>
            <a:pPr>
              <a:buFontTx/>
              <a:buNone/>
            </a:pPr>
            <a:endParaRPr lang="en-US" altLang="en-US" sz="2400" dirty="0"/>
          </a:p>
        </p:txBody>
      </p:sp>
      <p:sp>
        <p:nvSpPr>
          <p:cNvPr id="2396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0561BCE-CB15-44DF-AAEB-EA12981C4591}" type="slidenum">
              <a:rPr lang="en-US" altLang="en-US" sz="1050" b="0">
                <a:solidFill>
                  <a:schemeClr val="tx1"/>
                </a:solidFill>
                <a:latin typeface="Times New Roman" panose="02020603050405020304" pitchFamily="18" charset="0"/>
              </a:rPr>
              <a:pPr>
                <a:lnSpc>
                  <a:spcPct val="100000"/>
                </a:lnSpc>
                <a:spcBef>
                  <a:spcPct val="0"/>
                </a:spcBef>
                <a:buSzTx/>
                <a:buFontTx/>
                <a:buNone/>
              </a:pPr>
              <a:t>120</a:t>
            </a:fld>
            <a:endParaRPr lang="en-US" altLang="en-US" sz="1050" b="0">
              <a:solidFill>
                <a:schemeClr val="tx1"/>
              </a:solidFill>
              <a:latin typeface="Times New Roman" panose="02020603050405020304" pitchFamily="18" charset="0"/>
            </a:endParaRPr>
          </a:p>
        </p:txBody>
      </p:sp>
      <p:grpSp>
        <p:nvGrpSpPr>
          <p:cNvPr id="239621" name="Group 4"/>
          <p:cNvGrpSpPr>
            <a:grpSpLocks/>
          </p:cNvGrpSpPr>
          <p:nvPr/>
        </p:nvGrpSpPr>
        <p:grpSpPr bwMode="auto">
          <a:xfrm>
            <a:off x="559539" y="1143000"/>
            <a:ext cx="5022554" cy="57150"/>
            <a:chOff x="144" y="960"/>
            <a:chExt cx="5472" cy="48"/>
          </a:xfrm>
        </p:grpSpPr>
        <p:sp>
          <p:nvSpPr>
            <p:cNvPr id="239622"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39623"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1934863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a:xfrm>
            <a:off x="457200" y="205979"/>
            <a:ext cx="5358809" cy="857250"/>
          </a:xfrm>
          <a:noFill/>
        </p:spPr>
        <p:txBody>
          <a:bodyPr>
            <a:normAutofit fontScale="90000"/>
          </a:bodyPr>
          <a:lstStyle/>
          <a:p>
            <a:r>
              <a:rPr lang="en-US" altLang="en-US" sz="3000" b="1" dirty="0">
                <a:latin typeface="Book Antiqua" panose="02040602050305030304" pitchFamily="18" charset="0"/>
              </a:rPr>
              <a:t>Using the CAPM to Estimate the Cost of Equity</a:t>
            </a:r>
          </a:p>
        </p:txBody>
      </p:sp>
      <p:sp>
        <p:nvSpPr>
          <p:cNvPr id="241668" name="Rectangle 3"/>
          <p:cNvSpPr>
            <a:spLocks noGrp="1" noChangeArrowheads="1"/>
          </p:cNvSpPr>
          <p:nvPr>
            <p:ph idx="1"/>
          </p:nvPr>
        </p:nvSpPr>
        <p:spPr>
          <a:xfrm>
            <a:off x="345748" y="1612107"/>
            <a:ext cx="5257610" cy="3429000"/>
          </a:xfrm>
          <a:noFill/>
        </p:spPr>
        <p:txBody>
          <a:bodyPr>
            <a:normAutofit lnSpcReduction="10000"/>
          </a:bodyPr>
          <a:lstStyle/>
          <a:p>
            <a:pPr>
              <a:lnSpc>
                <a:spcPct val="80000"/>
              </a:lnSpc>
              <a:buFontTx/>
              <a:buNone/>
            </a:pPr>
            <a:r>
              <a:rPr lang="en-US" altLang="en-US" sz="1750" dirty="0"/>
              <a:t>__________________________________________</a:t>
            </a:r>
          </a:p>
          <a:p>
            <a:pPr>
              <a:lnSpc>
                <a:spcPct val="80000"/>
              </a:lnSpc>
              <a:buFontTx/>
              <a:buNone/>
            </a:pPr>
            <a:r>
              <a:rPr lang="en-US" altLang="en-US" sz="1750" dirty="0"/>
              <a:t>	Stock		Beta	Cost of Equity</a:t>
            </a:r>
          </a:p>
          <a:p>
            <a:pPr>
              <a:lnSpc>
                <a:spcPct val="80000"/>
              </a:lnSpc>
              <a:buFontTx/>
              <a:buNone/>
            </a:pPr>
            <a:r>
              <a:rPr lang="en-US" altLang="en-US" sz="1750" dirty="0"/>
              <a:t>__________________________________________</a:t>
            </a:r>
          </a:p>
          <a:p>
            <a:pPr>
              <a:lnSpc>
                <a:spcPct val="80000"/>
              </a:lnSpc>
              <a:buFontTx/>
              <a:buNone/>
            </a:pPr>
            <a:r>
              <a:rPr lang="en-US" altLang="en-US" sz="1750" dirty="0"/>
              <a:t>	Amazon.com	0.90	  7.63% (2+6.25*.9)</a:t>
            </a:r>
          </a:p>
          <a:p>
            <a:pPr>
              <a:lnSpc>
                <a:spcPct val="80000"/>
              </a:lnSpc>
              <a:buFontTx/>
              <a:buNone/>
            </a:pPr>
            <a:r>
              <a:rPr lang="en-US" altLang="en-US" sz="1750" dirty="0"/>
              <a:t>	Wal-Mart	0.75	  6.69%</a:t>
            </a:r>
          </a:p>
          <a:p>
            <a:pPr>
              <a:lnSpc>
                <a:spcPct val="80000"/>
              </a:lnSpc>
              <a:buFontTx/>
              <a:buNone/>
            </a:pPr>
            <a:r>
              <a:rPr lang="en-US" altLang="en-US" sz="1750" dirty="0"/>
              <a:t>	Microsoft	0.73	  6.56%</a:t>
            </a:r>
          </a:p>
          <a:p>
            <a:pPr>
              <a:lnSpc>
                <a:spcPct val="80000"/>
              </a:lnSpc>
              <a:buFontTx/>
              <a:buNone/>
            </a:pPr>
            <a:r>
              <a:rPr lang="en-US" altLang="en-US" sz="1750" dirty="0"/>
              <a:t>	Intel		0.84	  7.25%</a:t>
            </a:r>
          </a:p>
          <a:p>
            <a:pPr>
              <a:lnSpc>
                <a:spcPct val="80000"/>
              </a:lnSpc>
              <a:buFontTx/>
              <a:buNone/>
            </a:pPr>
            <a:r>
              <a:rPr lang="en-US" altLang="en-US" sz="1750" dirty="0"/>
              <a:t>	General Electric	1.15	  9.19%</a:t>
            </a:r>
          </a:p>
          <a:p>
            <a:pPr>
              <a:lnSpc>
                <a:spcPct val="80000"/>
              </a:lnSpc>
              <a:buFontTx/>
              <a:buNone/>
            </a:pPr>
            <a:r>
              <a:rPr lang="en-US" altLang="en-US" sz="1750" dirty="0"/>
              <a:t>	Merck		0.47	  4.94%</a:t>
            </a:r>
          </a:p>
          <a:p>
            <a:pPr>
              <a:lnSpc>
                <a:spcPct val="80000"/>
              </a:lnSpc>
              <a:buFontTx/>
              <a:buNone/>
            </a:pPr>
            <a:r>
              <a:rPr lang="en-US" altLang="en-US" sz="1750" dirty="0"/>
              <a:t>	Ford		1.25	  9.81%</a:t>
            </a:r>
          </a:p>
          <a:p>
            <a:pPr>
              <a:lnSpc>
                <a:spcPct val="80000"/>
              </a:lnSpc>
              <a:buFontTx/>
              <a:buNone/>
            </a:pPr>
            <a:r>
              <a:rPr lang="en-US" altLang="en-US" sz="1750" dirty="0"/>
              <a:t>   	A T&amp;T		0.23	  3.44%</a:t>
            </a:r>
          </a:p>
          <a:p>
            <a:pPr>
              <a:lnSpc>
                <a:spcPct val="80000"/>
              </a:lnSpc>
              <a:buFontTx/>
              <a:buNone/>
            </a:pPr>
            <a:r>
              <a:rPr lang="en-US" altLang="en-US" sz="1750" dirty="0"/>
              <a:t>__________________________________________	</a:t>
            </a:r>
          </a:p>
        </p:txBody>
      </p:sp>
      <p:sp>
        <p:nvSpPr>
          <p:cNvPr id="24166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7BE5A8A-CABA-4A9F-A75D-571CBF603D91}" type="slidenum">
              <a:rPr lang="en-US" altLang="en-US" sz="1050" b="0">
                <a:solidFill>
                  <a:schemeClr val="tx1"/>
                </a:solidFill>
                <a:latin typeface="Times New Roman" panose="02020603050405020304" pitchFamily="18" charset="0"/>
              </a:rPr>
              <a:pPr>
                <a:lnSpc>
                  <a:spcPct val="100000"/>
                </a:lnSpc>
                <a:spcBef>
                  <a:spcPct val="0"/>
                </a:spcBef>
                <a:buSzTx/>
                <a:buFontTx/>
                <a:buNone/>
              </a:pPr>
              <a:t>121</a:t>
            </a:fld>
            <a:endParaRPr lang="en-US" altLang="en-US" sz="1050" b="0">
              <a:solidFill>
                <a:schemeClr val="tx1"/>
              </a:solidFill>
              <a:latin typeface="Times New Roman" panose="02020603050405020304" pitchFamily="18" charset="0"/>
            </a:endParaRPr>
          </a:p>
        </p:txBody>
      </p:sp>
      <p:grpSp>
        <p:nvGrpSpPr>
          <p:cNvPr id="241669" name="Group 4"/>
          <p:cNvGrpSpPr>
            <a:grpSpLocks/>
          </p:cNvGrpSpPr>
          <p:nvPr/>
        </p:nvGrpSpPr>
        <p:grpSpPr bwMode="auto">
          <a:xfrm>
            <a:off x="524540" y="1143000"/>
            <a:ext cx="5078818" cy="57150"/>
            <a:chOff x="144" y="960"/>
            <a:chExt cx="5472" cy="48"/>
          </a:xfrm>
        </p:grpSpPr>
        <p:sp>
          <p:nvSpPr>
            <p:cNvPr id="241670"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41671"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84028913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p:cNvSpPr>
            <a:spLocks noChangeArrowheads="1"/>
          </p:cNvSpPr>
          <p:nvPr/>
        </p:nvSpPr>
        <p:spPr bwMode="auto">
          <a:xfrm>
            <a:off x="1143000" y="0"/>
            <a:ext cx="5543550" cy="628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74320"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a:solidFill>
                  <a:schemeClr val="bg1"/>
                </a:solidFill>
                <a:latin typeface="Times New Roman" panose="02020603050405020304" pitchFamily="18" charset="0"/>
                <a:ea typeface="MS PGothic" panose="020B0600070205080204" pitchFamily="34" charset="-128"/>
              </a:rPr>
              <a:t>Key Statistics for Wal-Mart</a:t>
            </a:r>
          </a:p>
        </p:txBody>
      </p:sp>
      <p:sp>
        <p:nvSpPr>
          <p:cNvPr id="67587" name="Text Box 5"/>
          <p:cNvSpPr txBox="1">
            <a:spLocks noChangeArrowheads="1"/>
          </p:cNvSpPr>
          <p:nvPr/>
        </p:nvSpPr>
        <p:spPr bwMode="auto">
          <a:xfrm>
            <a:off x="6086475" y="4194573"/>
            <a:ext cx="1771650" cy="207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750" b="0">
                <a:solidFill>
                  <a:schemeClr val="tx1"/>
                </a:solidFill>
                <a:latin typeface="Calibri" panose="020F0502020204030204" pitchFamily="34" charset="0"/>
              </a:rPr>
              <a:t>Source: Yahoo Finance August 17, 2015</a:t>
            </a:r>
          </a:p>
        </p:txBody>
      </p:sp>
      <p:pic>
        <p:nvPicPr>
          <p:cNvPr id="67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800101"/>
            <a:ext cx="4046935" cy="3669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420520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50"/>
          <p:cNvSpPr>
            <a:spLocks noChangeArrowheads="1"/>
          </p:cNvSpPr>
          <p:nvPr/>
        </p:nvSpPr>
        <p:spPr bwMode="auto">
          <a:xfrm>
            <a:off x="1143000" y="0"/>
            <a:ext cx="5543550" cy="628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74320"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a:solidFill>
                  <a:schemeClr val="bg1"/>
                </a:solidFill>
                <a:latin typeface="Times New Roman" panose="02020603050405020304" pitchFamily="18" charset="0"/>
                <a:ea typeface="MS PGothic" panose="020B0600070205080204" pitchFamily="34" charset="-128"/>
              </a:rPr>
              <a:t>Key Statistics for Wal-Mart</a:t>
            </a:r>
          </a:p>
        </p:txBody>
      </p:sp>
      <p:sp>
        <p:nvSpPr>
          <p:cNvPr id="69635" name="Text Box 5"/>
          <p:cNvSpPr txBox="1">
            <a:spLocks noChangeArrowheads="1"/>
          </p:cNvSpPr>
          <p:nvPr/>
        </p:nvSpPr>
        <p:spPr bwMode="auto">
          <a:xfrm>
            <a:off x="6086475" y="4194573"/>
            <a:ext cx="1771650" cy="207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750" b="0">
                <a:solidFill>
                  <a:schemeClr val="tx1"/>
                </a:solidFill>
                <a:latin typeface="Calibri" panose="020F0502020204030204" pitchFamily="34" charset="0"/>
              </a:rPr>
              <a:t>Source: Yahoo Finance August 17, 2015</a:t>
            </a:r>
          </a:p>
        </p:txBody>
      </p:sp>
      <p:pic>
        <p:nvPicPr>
          <p:cNvPr id="69636" name="Picture 1" descr="Screen Clipping"/>
          <p:cNvPicPr>
            <a:picLocks noChangeAspect="1"/>
          </p:cNvPicPr>
          <p:nvPr/>
        </p:nvPicPr>
        <p:blipFill>
          <a:blip r:embed="rId3">
            <a:extLst>
              <a:ext uri="{28A0092B-C50C-407E-A947-70E740481C1C}">
                <a14:useLocalDpi xmlns:a14="http://schemas.microsoft.com/office/drawing/2010/main" val="0"/>
              </a:ext>
            </a:extLst>
          </a:blip>
          <a:srcRect t="1532"/>
          <a:stretch>
            <a:fillRect/>
          </a:stretch>
        </p:blipFill>
        <p:spPr bwMode="auto">
          <a:xfrm>
            <a:off x="1276350" y="742950"/>
            <a:ext cx="2857500" cy="3675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7" name="Picture 2"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56485" y="742950"/>
            <a:ext cx="1677590"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8" name="Picture 3"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60282" y="742950"/>
            <a:ext cx="1498997" cy="1827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60734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2"/>
          <p:cNvSpPr>
            <a:spLocks noGrp="1" noChangeArrowheads="1"/>
          </p:cNvSpPr>
          <p:nvPr>
            <p:ph type="title"/>
          </p:nvPr>
        </p:nvSpPr>
        <p:spPr>
          <a:noFill/>
        </p:spPr>
        <p:txBody>
          <a:bodyPr/>
          <a:lstStyle/>
          <a:p>
            <a:r>
              <a:rPr lang="en-US" altLang="en-US" sz="3000" b="1" dirty="0">
                <a:latin typeface="Book Antiqua" panose="02040602050305030304" pitchFamily="18" charset="0"/>
              </a:rPr>
              <a:t>Wal-Mart’s Cost of Capital</a:t>
            </a:r>
          </a:p>
        </p:txBody>
      </p:sp>
      <p:sp>
        <p:nvSpPr>
          <p:cNvPr id="78852" name="Rectangle 3"/>
          <p:cNvSpPr>
            <a:spLocks noGrp="1" noChangeArrowheads="1"/>
          </p:cNvSpPr>
          <p:nvPr>
            <p:ph idx="1"/>
          </p:nvPr>
        </p:nvSpPr>
        <p:spPr>
          <a:xfrm>
            <a:off x="0" y="1612107"/>
            <a:ext cx="5816009" cy="3429000"/>
          </a:xfrm>
        </p:spPr>
        <p:txBody>
          <a:bodyPr>
            <a:normAutofit fontScale="55000" lnSpcReduction="20000"/>
          </a:bodyPr>
          <a:lstStyle/>
          <a:p>
            <a:pPr>
              <a:lnSpc>
                <a:spcPct val="80000"/>
              </a:lnSpc>
              <a:buFontTx/>
              <a:buNone/>
              <a:defRPr/>
            </a:pPr>
            <a:r>
              <a:rPr lang="en-US" altLang="en-US" dirty="0"/>
              <a:t>1.  Cost of Equity			----------------------------</a:t>
            </a:r>
          </a:p>
          <a:p>
            <a:pPr>
              <a:lnSpc>
                <a:spcPct val="80000"/>
              </a:lnSpc>
              <a:buFontTx/>
              <a:buNone/>
              <a:defRPr/>
            </a:pPr>
            <a:endParaRPr lang="en-US" altLang="en-US" dirty="0"/>
          </a:p>
          <a:p>
            <a:pPr>
              <a:lnSpc>
                <a:spcPct val="80000"/>
              </a:lnSpc>
              <a:buFontTx/>
              <a:buNone/>
              <a:defRPr/>
            </a:pPr>
            <a:r>
              <a:rPr lang="en-US" altLang="en-US" dirty="0"/>
              <a:t>2.  Cost of Debt			----------------------------</a:t>
            </a:r>
          </a:p>
          <a:p>
            <a:pPr>
              <a:lnSpc>
                <a:spcPct val="80000"/>
              </a:lnSpc>
              <a:buFontTx/>
              <a:buNone/>
              <a:defRPr/>
            </a:pPr>
            <a:endParaRPr lang="en-US" altLang="en-US" dirty="0"/>
          </a:p>
          <a:p>
            <a:pPr>
              <a:lnSpc>
                <a:spcPct val="80000"/>
              </a:lnSpc>
              <a:buFontTx/>
              <a:buNone/>
              <a:defRPr/>
            </a:pPr>
            <a:r>
              <a:rPr lang="en-US" altLang="en-US" dirty="0"/>
              <a:t>3.  Total  Debt 			$ 51 billion	</a:t>
            </a:r>
          </a:p>
          <a:p>
            <a:pPr>
              <a:lnSpc>
                <a:spcPct val="80000"/>
              </a:lnSpc>
              <a:buFontTx/>
              <a:buNone/>
              <a:defRPr/>
            </a:pPr>
            <a:endParaRPr lang="en-US" altLang="en-US" dirty="0"/>
          </a:p>
          <a:p>
            <a:pPr marL="285750">
              <a:lnSpc>
                <a:spcPct val="80000"/>
              </a:lnSpc>
              <a:buFontTx/>
              <a:buAutoNum type="arabicPeriod" startAt="4"/>
              <a:defRPr/>
            </a:pPr>
            <a:r>
              <a:rPr lang="en-US" altLang="en-US" dirty="0"/>
              <a:t>Market Value of Equity/				Market Capitalization	</a:t>
            </a:r>
          </a:p>
          <a:p>
            <a:pPr marL="285750">
              <a:lnSpc>
                <a:spcPct val="80000"/>
              </a:lnSpc>
              <a:buFontTx/>
              <a:buAutoNum type="arabicPeriod" startAt="4"/>
              <a:defRPr/>
            </a:pPr>
            <a:endParaRPr lang="en-US" altLang="en-US" dirty="0"/>
          </a:p>
          <a:p>
            <a:pPr marL="285750">
              <a:lnSpc>
                <a:spcPct val="80000"/>
              </a:lnSpc>
              <a:buFontTx/>
              <a:buAutoNum type="arabicPeriod" startAt="4"/>
              <a:defRPr/>
            </a:pPr>
            <a:r>
              <a:rPr lang="en-US" altLang="en-US" dirty="0"/>
              <a:t>Total Value of the Firm ( 3 + 4)	</a:t>
            </a:r>
          </a:p>
          <a:p>
            <a:pPr marL="0" indent="0">
              <a:lnSpc>
                <a:spcPct val="80000"/>
              </a:lnSpc>
              <a:buNone/>
              <a:defRPr/>
            </a:pPr>
            <a:endParaRPr lang="en-US" altLang="en-US" dirty="0"/>
          </a:p>
          <a:p>
            <a:pPr>
              <a:lnSpc>
                <a:spcPct val="80000"/>
              </a:lnSpc>
              <a:buFontTx/>
              <a:buNone/>
              <a:defRPr/>
            </a:pPr>
            <a:r>
              <a:rPr lang="en-US" altLang="en-US" dirty="0"/>
              <a:t>6.  Cost of Capital			----------------------------</a:t>
            </a:r>
          </a:p>
          <a:p>
            <a:pPr>
              <a:lnSpc>
                <a:spcPct val="80000"/>
              </a:lnSpc>
              <a:buFontTx/>
              <a:buNone/>
              <a:defRPr/>
            </a:pPr>
            <a:endParaRPr lang="en-US" altLang="en-US" dirty="0"/>
          </a:p>
          <a:p>
            <a:pPr lvl="1">
              <a:lnSpc>
                <a:spcPct val="80000"/>
              </a:lnSpc>
              <a:buFontTx/>
              <a:buNone/>
              <a:defRPr/>
            </a:pPr>
            <a:r>
              <a:rPr lang="en-US" altLang="en-US" dirty="0"/>
              <a:t>		</a:t>
            </a:r>
          </a:p>
        </p:txBody>
      </p:sp>
      <p:sp>
        <p:nvSpPr>
          <p:cNvPr id="2437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DEE1632-81C7-4B72-BB55-FDCCA37CF917}" type="slidenum">
              <a:rPr lang="en-US" altLang="en-US" sz="1050" b="0">
                <a:solidFill>
                  <a:schemeClr val="tx1"/>
                </a:solidFill>
                <a:latin typeface="Times New Roman" panose="02020603050405020304" pitchFamily="18" charset="0"/>
              </a:rPr>
              <a:pPr>
                <a:lnSpc>
                  <a:spcPct val="100000"/>
                </a:lnSpc>
                <a:spcBef>
                  <a:spcPct val="0"/>
                </a:spcBef>
                <a:buSzTx/>
                <a:buFontTx/>
                <a:buNone/>
              </a:pPr>
              <a:t>124</a:t>
            </a:fld>
            <a:endParaRPr lang="en-US" altLang="en-US" sz="1050" b="0">
              <a:solidFill>
                <a:schemeClr val="tx1"/>
              </a:solidFill>
              <a:latin typeface="Times New Roman" panose="02020603050405020304" pitchFamily="18" charset="0"/>
            </a:endParaRPr>
          </a:p>
        </p:txBody>
      </p:sp>
      <p:grpSp>
        <p:nvGrpSpPr>
          <p:cNvPr id="243717" name="Group 4"/>
          <p:cNvGrpSpPr>
            <a:grpSpLocks/>
          </p:cNvGrpSpPr>
          <p:nvPr/>
        </p:nvGrpSpPr>
        <p:grpSpPr bwMode="auto">
          <a:xfrm>
            <a:off x="548905" y="914400"/>
            <a:ext cx="5267104" cy="57150"/>
            <a:chOff x="144" y="960"/>
            <a:chExt cx="5472" cy="48"/>
          </a:xfrm>
        </p:grpSpPr>
        <p:sp>
          <p:nvSpPr>
            <p:cNvPr id="243718"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43719"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315698629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3" name="Rectangle 2"/>
          <p:cNvSpPr>
            <a:spLocks noGrp="1" noChangeArrowheads="1"/>
          </p:cNvSpPr>
          <p:nvPr>
            <p:ph type="title"/>
          </p:nvPr>
        </p:nvSpPr>
        <p:spPr>
          <a:xfrm>
            <a:off x="1257300" y="457200"/>
            <a:ext cx="6686550" cy="457200"/>
          </a:xfrm>
          <a:noFill/>
        </p:spPr>
        <p:txBody>
          <a:bodyPr>
            <a:noAutofit/>
          </a:bodyPr>
          <a:lstStyle/>
          <a:p>
            <a:r>
              <a:rPr lang="en-US" altLang="en-US" sz="3600" b="1" dirty="0">
                <a:latin typeface="Book Antiqua" panose="02040602050305030304" pitchFamily="18" charset="0"/>
              </a:rPr>
              <a:t>SUMMARY </a:t>
            </a:r>
          </a:p>
        </p:txBody>
      </p:sp>
      <p:sp>
        <p:nvSpPr>
          <p:cNvPr id="273411" name="Rectangle 3"/>
          <p:cNvSpPr>
            <a:spLocks noGrp="1" noChangeArrowheads="1"/>
          </p:cNvSpPr>
          <p:nvPr>
            <p:ph idx="1"/>
          </p:nvPr>
        </p:nvSpPr>
        <p:spPr>
          <a:xfrm>
            <a:off x="1371600" y="1321594"/>
            <a:ext cx="6343650" cy="3536156"/>
          </a:xfrm>
          <a:noFill/>
        </p:spPr>
        <p:txBody>
          <a:bodyPr>
            <a:normAutofit lnSpcReduction="10000"/>
          </a:bodyPr>
          <a:lstStyle/>
          <a:p>
            <a:r>
              <a:rPr lang="en-US" altLang="en-US" sz="1500" dirty="0"/>
              <a:t>Economic Profits measure the value created for shareholders in a given year.  Earning positive economic profits is the key to financial success for any business.</a:t>
            </a:r>
          </a:p>
          <a:p>
            <a:pPr>
              <a:buFontTx/>
              <a:buNone/>
            </a:pPr>
            <a:endParaRPr lang="en-US" altLang="en-US" sz="1500" dirty="0"/>
          </a:p>
          <a:p>
            <a:pPr>
              <a:buFontTx/>
              <a:buNone/>
            </a:pPr>
            <a:r>
              <a:rPr lang="en-US" altLang="en-US" sz="1500" dirty="0"/>
              <a:t>		Economic Profits = NOPAT - [r x Total Capital]</a:t>
            </a:r>
          </a:p>
          <a:p>
            <a:pPr>
              <a:buFontTx/>
              <a:buNone/>
            </a:pPr>
            <a:r>
              <a:rPr lang="en-US" altLang="en-US" sz="1500" dirty="0"/>
              <a:t>				  = [r</a:t>
            </a:r>
            <a:r>
              <a:rPr lang="en-US" altLang="en-US" sz="1500" baseline="30000" dirty="0"/>
              <a:t>*</a:t>
            </a:r>
            <a:r>
              <a:rPr lang="en-US" altLang="en-US" sz="1500" dirty="0"/>
              <a:t> - r] x Total Capital</a:t>
            </a:r>
          </a:p>
          <a:p>
            <a:pPr>
              <a:buFontTx/>
              <a:buNone/>
            </a:pPr>
            <a:r>
              <a:rPr lang="en-US" altLang="en-US" sz="1500" dirty="0"/>
              <a:t>		</a:t>
            </a:r>
          </a:p>
          <a:p>
            <a:r>
              <a:rPr lang="en-US" altLang="en-US" sz="1500" dirty="0"/>
              <a:t>Stock Prices are highly correlated with changes in the company’s economic profits.</a:t>
            </a:r>
          </a:p>
          <a:p>
            <a:r>
              <a:rPr lang="en-US" altLang="en-US" sz="1500" dirty="0"/>
              <a:t>Market Value Added (MVA) measures the total wealth created for shareholders by management.  It reflects investors’ confidence in the company’s ability to create economic profits in the future.</a:t>
            </a:r>
          </a:p>
          <a:p>
            <a:pPr>
              <a:buFontTx/>
              <a:buNone/>
            </a:pPr>
            <a:r>
              <a:rPr lang="en-US" altLang="en-US" sz="1500" dirty="0"/>
              <a:t>	</a:t>
            </a:r>
          </a:p>
          <a:p>
            <a:pPr>
              <a:buFontTx/>
              <a:buNone/>
            </a:pPr>
            <a:r>
              <a:rPr lang="en-US" altLang="en-US" sz="1500" dirty="0"/>
              <a:t>	MVA = Market Value of Equity - Book Value of Equity</a:t>
            </a:r>
          </a:p>
        </p:txBody>
      </p:sp>
      <p:sp>
        <p:nvSpPr>
          <p:cNvPr id="24576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DF0A518F-11C7-4611-80F7-F5ABCE606B29}" type="slidenum">
              <a:rPr lang="en-US" altLang="en-US" sz="1050" b="0">
                <a:solidFill>
                  <a:schemeClr val="tx1"/>
                </a:solidFill>
                <a:latin typeface="Times New Roman" panose="02020603050405020304" pitchFamily="18" charset="0"/>
              </a:rPr>
              <a:pPr>
                <a:lnSpc>
                  <a:spcPct val="100000"/>
                </a:lnSpc>
                <a:spcBef>
                  <a:spcPct val="0"/>
                </a:spcBef>
                <a:buSzTx/>
                <a:buFontTx/>
                <a:buNone/>
              </a:pPr>
              <a:t>125</a:t>
            </a:fld>
            <a:endParaRPr lang="en-US" altLang="en-US" sz="1050" b="0">
              <a:solidFill>
                <a:schemeClr val="tx1"/>
              </a:solidFill>
              <a:latin typeface="Times New Roman" panose="02020603050405020304" pitchFamily="18" charset="0"/>
            </a:endParaRPr>
          </a:p>
        </p:txBody>
      </p:sp>
      <p:grpSp>
        <p:nvGrpSpPr>
          <p:cNvPr id="245765" name="Group 4"/>
          <p:cNvGrpSpPr>
            <a:grpSpLocks/>
          </p:cNvGrpSpPr>
          <p:nvPr/>
        </p:nvGrpSpPr>
        <p:grpSpPr bwMode="auto">
          <a:xfrm>
            <a:off x="1314450" y="1143000"/>
            <a:ext cx="6515100" cy="57150"/>
            <a:chOff x="144" y="960"/>
            <a:chExt cx="5472" cy="48"/>
          </a:xfrm>
        </p:grpSpPr>
        <p:sp>
          <p:nvSpPr>
            <p:cNvPr id="245766"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45767"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2368780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dissolve">
                                      <p:cBhvr>
                                        <p:cTn id="7" dur="5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3411">
                                            <p:txEl>
                                              <p:pRg st="2" end="2"/>
                                            </p:txEl>
                                          </p:spTgt>
                                        </p:tgtEl>
                                        <p:attrNameLst>
                                          <p:attrName>style.visibility</p:attrName>
                                        </p:attrNameLst>
                                      </p:cBhvr>
                                      <p:to>
                                        <p:strVal val="visible"/>
                                      </p:to>
                                    </p:set>
                                    <p:animEffect transition="in" filter="dissolve">
                                      <p:cBhvr>
                                        <p:cTn id="12" dur="500"/>
                                        <p:tgtEl>
                                          <p:spTgt spid="2734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3411">
                                            <p:txEl>
                                              <p:pRg st="3" end="3"/>
                                            </p:txEl>
                                          </p:spTgt>
                                        </p:tgtEl>
                                        <p:attrNameLst>
                                          <p:attrName>style.visibility</p:attrName>
                                        </p:attrNameLst>
                                      </p:cBhvr>
                                      <p:to>
                                        <p:strVal val="visible"/>
                                      </p:to>
                                    </p:set>
                                    <p:animEffect transition="in" filter="dissolve">
                                      <p:cBhvr>
                                        <p:cTn id="17" dur="500"/>
                                        <p:tgtEl>
                                          <p:spTgt spid="27341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3411">
                                            <p:txEl>
                                              <p:pRg st="4" end="4"/>
                                            </p:txEl>
                                          </p:spTgt>
                                        </p:tgtEl>
                                        <p:attrNameLst>
                                          <p:attrName>style.visibility</p:attrName>
                                        </p:attrNameLst>
                                      </p:cBhvr>
                                      <p:to>
                                        <p:strVal val="visible"/>
                                      </p:to>
                                    </p:set>
                                    <p:animEffect transition="in" filter="dissolve">
                                      <p:cBhvr>
                                        <p:cTn id="22" dur="500"/>
                                        <p:tgtEl>
                                          <p:spTgt spid="27341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3411">
                                            <p:txEl>
                                              <p:pRg st="5" end="5"/>
                                            </p:txEl>
                                          </p:spTgt>
                                        </p:tgtEl>
                                        <p:attrNameLst>
                                          <p:attrName>style.visibility</p:attrName>
                                        </p:attrNameLst>
                                      </p:cBhvr>
                                      <p:to>
                                        <p:strVal val="visible"/>
                                      </p:to>
                                    </p:set>
                                    <p:animEffect transition="in" filter="dissolve">
                                      <p:cBhvr>
                                        <p:cTn id="27" dur="500"/>
                                        <p:tgtEl>
                                          <p:spTgt spid="27341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3411">
                                            <p:txEl>
                                              <p:pRg st="6" end="6"/>
                                            </p:txEl>
                                          </p:spTgt>
                                        </p:tgtEl>
                                        <p:attrNameLst>
                                          <p:attrName>style.visibility</p:attrName>
                                        </p:attrNameLst>
                                      </p:cBhvr>
                                      <p:to>
                                        <p:strVal val="visible"/>
                                      </p:to>
                                    </p:set>
                                    <p:animEffect transition="in" filter="dissolve">
                                      <p:cBhvr>
                                        <p:cTn id="32" dur="500"/>
                                        <p:tgtEl>
                                          <p:spTgt spid="27341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73411">
                                            <p:txEl>
                                              <p:pRg st="7" end="7"/>
                                            </p:txEl>
                                          </p:spTgt>
                                        </p:tgtEl>
                                        <p:attrNameLst>
                                          <p:attrName>style.visibility</p:attrName>
                                        </p:attrNameLst>
                                      </p:cBhvr>
                                      <p:to>
                                        <p:strVal val="visible"/>
                                      </p:to>
                                    </p:set>
                                    <p:animEffect transition="in" filter="dissolve">
                                      <p:cBhvr>
                                        <p:cTn id="37" dur="500"/>
                                        <p:tgtEl>
                                          <p:spTgt spid="27341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73411">
                                            <p:txEl>
                                              <p:pRg st="8" end="8"/>
                                            </p:txEl>
                                          </p:spTgt>
                                        </p:tgtEl>
                                        <p:attrNameLst>
                                          <p:attrName>style.visibility</p:attrName>
                                        </p:attrNameLst>
                                      </p:cBhvr>
                                      <p:to>
                                        <p:strVal val="visible"/>
                                      </p:to>
                                    </p:set>
                                    <p:animEffect transition="in" filter="dissolve">
                                      <p:cBhvr>
                                        <p:cTn id="42" dur="500"/>
                                        <p:tgtEl>
                                          <p:spTgt spid="273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1" name="Rectangle 2"/>
          <p:cNvSpPr>
            <a:spLocks noGrp="1" noChangeArrowheads="1"/>
          </p:cNvSpPr>
          <p:nvPr>
            <p:ph type="title"/>
          </p:nvPr>
        </p:nvSpPr>
        <p:spPr>
          <a:xfrm>
            <a:off x="1257300" y="457200"/>
            <a:ext cx="6686550" cy="457200"/>
          </a:xfrm>
          <a:noFill/>
        </p:spPr>
        <p:txBody>
          <a:bodyPr>
            <a:noAutofit/>
          </a:bodyPr>
          <a:lstStyle/>
          <a:p>
            <a:r>
              <a:rPr lang="en-US" altLang="en-US" sz="3600" b="1" dirty="0">
                <a:latin typeface="Book Antiqua" panose="02040602050305030304" pitchFamily="18" charset="0"/>
              </a:rPr>
              <a:t>SUMMARY </a:t>
            </a:r>
          </a:p>
        </p:txBody>
      </p:sp>
      <p:sp>
        <p:nvSpPr>
          <p:cNvPr id="283651" name="Rectangle 3"/>
          <p:cNvSpPr>
            <a:spLocks noGrp="1" noChangeArrowheads="1"/>
          </p:cNvSpPr>
          <p:nvPr>
            <p:ph idx="1"/>
          </p:nvPr>
        </p:nvSpPr>
        <p:spPr>
          <a:xfrm>
            <a:off x="1371600" y="1321594"/>
            <a:ext cx="6343650" cy="3536156"/>
          </a:xfrm>
          <a:noFill/>
        </p:spPr>
        <p:txBody>
          <a:bodyPr/>
          <a:lstStyle/>
          <a:p>
            <a:r>
              <a:rPr lang="en-US" altLang="en-US" sz="1500" dirty="0"/>
              <a:t>The economic value created by the long-lived investment projects is measured by the Net Present Value (NPV).</a:t>
            </a:r>
          </a:p>
          <a:p>
            <a:r>
              <a:rPr lang="en-US" altLang="en-US" sz="1500" dirty="0"/>
              <a:t>To create value for shareholders, invest in projects with positive NPV.</a:t>
            </a:r>
          </a:p>
          <a:p>
            <a:r>
              <a:rPr lang="en-US" altLang="en-US" sz="1500" dirty="0"/>
              <a:t>The cost of equity depends upon (I) the current level of interest rates and (ii) the risk of the stock.</a:t>
            </a:r>
          </a:p>
          <a:p>
            <a:r>
              <a:rPr lang="en-US" altLang="en-US" sz="1500" dirty="0"/>
              <a:t>Risk is measured by the stock’s beta.</a:t>
            </a:r>
          </a:p>
          <a:p>
            <a:r>
              <a:rPr lang="en-US" altLang="en-US" sz="1500" dirty="0"/>
              <a:t>The Capital Asset Pricing Model (CAPM) provides a practical method for estimating the cost of equity based upon the stock’s beta.</a:t>
            </a:r>
          </a:p>
          <a:p>
            <a:pPr>
              <a:buFontTx/>
              <a:buNone/>
            </a:pPr>
            <a:endParaRPr lang="en-US" altLang="en-US" sz="1500" dirty="0"/>
          </a:p>
        </p:txBody>
      </p:sp>
      <p:sp>
        <p:nvSpPr>
          <p:cNvPr id="24781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A2B57F2F-4ED9-460D-878B-47275B576CCD}" type="slidenum">
              <a:rPr lang="en-US" altLang="en-US" sz="1050" b="0">
                <a:solidFill>
                  <a:schemeClr val="tx1"/>
                </a:solidFill>
                <a:latin typeface="Times New Roman" panose="02020603050405020304" pitchFamily="18" charset="0"/>
              </a:rPr>
              <a:pPr>
                <a:lnSpc>
                  <a:spcPct val="100000"/>
                </a:lnSpc>
                <a:spcBef>
                  <a:spcPct val="0"/>
                </a:spcBef>
                <a:buSzTx/>
                <a:buFontTx/>
                <a:buNone/>
              </a:pPr>
              <a:t>126</a:t>
            </a:fld>
            <a:endParaRPr lang="en-US" altLang="en-US" sz="1050" b="0">
              <a:solidFill>
                <a:schemeClr val="tx1"/>
              </a:solidFill>
              <a:latin typeface="Times New Roman" panose="02020603050405020304" pitchFamily="18" charset="0"/>
            </a:endParaRPr>
          </a:p>
        </p:txBody>
      </p:sp>
      <p:grpSp>
        <p:nvGrpSpPr>
          <p:cNvPr id="247813" name="Group 4"/>
          <p:cNvGrpSpPr>
            <a:grpSpLocks/>
          </p:cNvGrpSpPr>
          <p:nvPr/>
        </p:nvGrpSpPr>
        <p:grpSpPr bwMode="auto">
          <a:xfrm>
            <a:off x="1314450" y="1143000"/>
            <a:ext cx="6515100" cy="57150"/>
            <a:chOff x="144" y="960"/>
            <a:chExt cx="5472" cy="48"/>
          </a:xfrm>
        </p:grpSpPr>
        <p:sp>
          <p:nvSpPr>
            <p:cNvPr id="247816" name="Line 5"/>
            <p:cNvSpPr>
              <a:spLocks noChangeShapeType="1"/>
            </p:cNvSpPr>
            <p:nvPr/>
          </p:nvSpPr>
          <p:spPr bwMode="auto">
            <a:xfrm flipH="1">
              <a:off x="144" y="960"/>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247817" name="Line 6"/>
            <p:cNvSpPr>
              <a:spLocks noChangeShapeType="1"/>
            </p:cNvSpPr>
            <p:nvPr/>
          </p:nvSpPr>
          <p:spPr bwMode="auto">
            <a:xfrm flipH="1">
              <a:off x="144" y="1008"/>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247814" name="Rectangle 7"/>
          <p:cNvSpPr>
            <a:spLocks noChangeArrowheads="1"/>
          </p:cNvSpPr>
          <p:nvPr/>
        </p:nvSpPr>
        <p:spPr bwMode="auto">
          <a:xfrm>
            <a:off x="1819715" y="3492104"/>
            <a:ext cx="4457700" cy="971550"/>
          </a:xfrm>
          <a:prstGeom prst="rect">
            <a:avLst/>
          </a:prstGeom>
          <a:solidFill>
            <a:schemeClr val="bg1"/>
          </a:solidFill>
          <a:ln w="12700">
            <a:solidFill>
              <a:schemeClr val="tx1"/>
            </a:solidFill>
            <a:miter lim="800000"/>
            <a:headEnd type="none" w="sm" len="sm"/>
            <a:tailEnd type="none" w="sm" len="sm"/>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247815" name="Text Box 8"/>
          <p:cNvSpPr txBox="1">
            <a:spLocks noChangeArrowheads="1"/>
          </p:cNvSpPr>
          <p:nvPr/>
        </p:nvSpPr>
        <p:spPr bwMode="auto">
          <a:xfrm>
            <a:off x="1950397" y="3723964"/>
            <a:ext cx="3740704"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500" dirty="0"/>
              <a:t>Cost of Equity = Treasury Bond Rate + </a:t>
            </a:r>
          </a:p>
          <a:p>
            <a:pPr>
              <a:spcBef>
                <a:spcPct val="0"/>
              </a:spcBef>
              <a:buSzTx/>
              <a:buFontTx/>
              <a:buNone/>
            </a:pPr>
            <a:r>
              <a:rPr lang="en-US" altLang="en-US" sz="1500" dirty="0"/>
              <a:t>(Market Risk Premium) x Beta</a:t>
            </a:r>
            <a:endParaRPr lang="en-US" altLang="en-US" sz="1200" dirty="0">
              <a:solidFill>
                <a:srgbClr val="FC0128"/>
              </a:solidFill>
            </a:endParaRPr>
          </a:p>
        </p:txBody>
      </p:sp>
    </p:spTree>
    <p:extLst>
      <p:ext uri="{BB962C8B-B14F-4D97-AF65-F5344CB8AC3E}">
        <p14:creationId xmlns:p14="http://schemas.microsoft.com/office/powerpoint/2010/main" val="24547783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Effect transition="in" filter="dissolve">
                                      <p:cBhvr>
                                        <p:cTn id="7" dur="500"/>
                                        <p:tgtEl>
                                          <p:spTgt spid="283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3651">
                                            <p:txEl>
                                              <p:pRg st="1" end="1"/>
                                            </p:txEl>
                                          </p:spTgt>
                                        </p:tgtEl>
                                        <p:attrNameLst>
                                          <p:attrName>style.visibility</p:attrName>
                                        </p:attrNameLst>
                                      </p:cBhvr>
                                      <p:to>
                                        <p:strVal val="visible"/>
                                      </p:to>
                                    </p:set>
                                    <p:animEffect transition="in" filter="dissolve">
                                      <p:cBhvr>
                                        <p:cTn id="12" dur="500"/>
                                        <p:tgtEl>
                                          <p:spTgt spid="283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3651">
                                            <p:txEl>
                                              <p:pRg st="2" end="2"/>
                                            </p:txEl>
                                          </p:spTgt>
                                        </p:tgtEl>
                                        <p:attrNameLst>
                                          <p:attrName>style.visibility</p:attrName>
                                        </p:attrNameLst>
                                      </p:cBhvr>
                                      <p:to>
                                        <p:strVal val="visible"/>
                                      </p:to>
                                    </p:set>
                                    <p:animEffect transition="in" filter="dissolve">
                                      <p:cBhvr>
                                        <p:cTn id="17" dur="500"/>
                                        <p:tgtEl>
                                          <p:spTgt spid="2836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3651">
                                            <p:txEl>
                                              <p:pRg st="3" end="3"/>
                                            </p:txEl>
                                          </p:spTgt>
                                        </p:tgtEl>
                                        <p:attrNameLst>
                                          <p:attrName>style.visibility</p:attrName>
                                        </p:attrNameLst>
                                      </p:cBhvr>
                                      <p:to>
                                        <p:strVal val="visible"/>
                                      </p:to>
                                    </p:set>
                                    <p:animEffect transition="in" filter="dissolve">
                                      <p:cBhvr>
                                        <p:cTn id="22" dur="500"/>
                                        <p:tgtEl>
                                          <p:spTgt spid="2836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83651">
                                            <p:txEl>
                                              <p:pRg st="4" end="4"/>
                                            </p:txEl>
                                          </p:spTgt>
                                        </p:tgtEl>
                                        <p:attrNameLst>
                                          <p:attrName>style.visibility</p:attrName>
                                        </p:attrNameLst>
                                      </p:cBhvr>
                                      <p:to>
                                        <p:strVal val="visible"/>
                                      </p:to>
                                    </p:set>
                                    <p:animEffect transition="in" filter="dissolve">
                                      <p:cBhvr>
                                        <p:cTn id="27" dur="500"/>
                                        <p:tgtEl>
                                          <p:spTgt spid="283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 SUMMARY</a:t>
            </a:r>
          </a:p>
        </p:txBody>
      </p:sp>
      <p:sp>
        <p:nvSpPr>
          <p:cNvPr id="249859" name="Rectangle 3"/>
          <p:cNvSpPr>
            <a:spLocks noChangeArrowheads="1"/>
          </p:cNvSpPr>
          <p:nvPr/>
        </p:nvSpPr>
        <p:spPr bwMode="auto">
          <a:xfrm>
            <a:off x="138224" y="1023885"/>
            <a:ext cx="5677786" cy="2839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a:lnSpc>
                <a:spcPct val="100000"/>
              </a:lnSpc>
              <a:spcBef>
                <a:spcPct val="0"/>
              </a:spcBef>
              <a:buSzTx/>
            </a:pPr>
            <a:r>
              <a:rPr lang="en-US" altLang="en-US" sz="1800" b="0" dirty="0">
                <a:latin typeface="+mn-lt"/>
              </a:rPr>
              <a:t>The </a:t>
            </a:r>
            <a:r>
              <a:rPr lang="en-US" altLang="en-US" sz="1800" dirty="0">
                <a:latin typeface="+mn-lt"/>
              </a:rPr>
              <a:t>cost of capital</a:t>
            </a:r>
            <a:r>
              <a:rPr lang="en-US" altLang="en-US" sz="1800" b="0" dirty="0">
                <a:latin typeface="+mn-lt"/>
              </a:rPr>
              <a:t> is the rate of return the corporation must earn on its invested capital in order to compensate for the time value of money and risk.</a:t>
            </a:r>
          </a:p>
          <a:p>
            <a:pPr marL="285750" indent="-285750">
              <a:lnSpc>
                <a:spcPct val="100000"/>
              </a:lnSpc>
              <a:spcBef>
                <a:spcPct val="0"/>
              </a:spcBef>
              <a:buSzTx/>
            </a:pPr>
            <a:r>
              <a:rPr lang="en-US" altLang="en-US" sz="1800" b="0" dirty="0">
                <a:latin typeface="+mn-lt"/>
              </a:rPr>
              <a:t>The cost of capital is a weighted-average of the cost of debt and the cost of equity.  This is called the </a:t>
            </a:r>
            <a:r>
              <a:rPr lang="en-US" altLang="en-US" sz="1800" dirty="0">
                <a:latin typeface="+mn-lt"/>
              </a:rPr>
              <a:t>Weighted Average</a:t>
            </a:r>
            <a:r>
              <a:rPr lang="en-US" altLang="en-US" sz="1800" b="0" dirty="0">
                <a:latin typeface="+mn-lt"/>
              </a:rPr>
              <a:t> </a:t>
            </a:r>
            <a:r>
              <a:rPr lang="en-US" altLang="en-US" sz="1800" dirty="0">
                <a:latin typeface="+mn-lt"/>
              </a:rPr>
              <a:t>Cost of Capital (WACC).</a:t>
            </a:r>
          </a:p>
          <a:p>
            <a:pPr>
              <a:lnSpc>
                <a:spcPct val="100000"/>
              </a:lnSpc>
              <a:spcBef>
                <a:spcPct val="0"/>
              </a:spcBef>
              <a:buSzTx/>
              <a:buFontTx/>
              <a:buNone/>
            </a:pPr>
            <a:endParaRPr lang="en-US" altLang="en-US" sz="1800" dirty="0">
              <a:latin typeface="+mn-lt"/>
            </a:endParaRPr>
          </a:p>
          <a:p>
            <a:pPr>
              <a:lnSpc>
                <a:spcPct val="100000"/>
              </a:lnSpc>
              <a:spcBef>
                <a:spcPct val="0"/>
              </a:spcBef>
              <a:buSzTx/>
              <a:buFontTx/>
              <a:buNone/>
            </a:pPr>
            <a:endParaRPr lang="en-US" altLang="en-US" sz="1800" dirty="0">
              <a:latin typeface="+mn-lt"/>
            </a:endParaRPr>
          </a:p>
          <a:p>
            <a:pPr>
              <a:lnSpc>
                <a:spcPct val="100000"/>
              </a:lnSpc>
              <a:spcBef>
                <a:spcPct val="0"/>
              </a:spcBef>
              <a:buSzTx/>
              <a:buFontTx/>
              <a:buNone/>
            </a:pPr>
            <a:r>
              <a:rPr lang="en-US" altLang="en-US" sz="1800" b="0" dirty="0">
                <a:latin typeface="+mn-lt"/>
              </a:rPr>
              <a:t>WACC = Cost of Debt x (1-Tax Rate) x (Debt/</a:t>
            </a:r>
            <a:r>
              <a:rPr lang="en-US" altLang="en-US" sz="1800" b="0" dirty="0" err="1">
                <a:latin typeface="+mn-lt"/>
              </a:rPr>
              <a:t>Debt+Equity</a:t>
            </a:r>
            <a:r>
              <a:rPr lang="en-US" altLang="en-US" sz="1800" b="0" dirty="0">
                <a:latin typeface="+mn-lt"/>
              </a:rPr>
              <a:t>) </a:t>
            </a:r>
          </a:p>
          <a:p>
            <a:pPr>
              <a:lnSpc>
                <a:spcPct val="100000"/>
              </a:lnSpc>
              <a:spcBef>
                <a:spcPct val="0"/>
              </a:spcBef>
              <a:buSzTx/>
              <a:buFontTx/>
              <a:buNone/>
            </a:pPr>
            <a:r>
              <a:rPr lang="en-US" altLang="en-US" sz="1800" b="0" dirty="0">
                <a:latin typeface="+mn-lt"/>
              </a:rPr>
              <a:t>		+ Cost of Equity x (Equity/</a:t>
            </a:r>
            <a:r>
              <a:rPr lang="en-US" altLang="en-US" sz="1800" b="0" dirty="0" err="1">
                <a:latin typeface="+mn-lt"/>
              </a:rPr>
              <a:t>Debt+Equity</a:t>
            </a:r>
            <a:r>
              <a:rPr lang="en-US" altLang="en-US" sz="1800" b="0" dirty="0">
                <a:latin typeface="+mn-lt"/>
              </a:rPr>
              <a:t>)</a:t>
            </a:r>
            <a:endParaRPr lang="en-US" altLang="en-US" sz="1800" dirty="0">
              <a:latin typeface="+mn-lt"/>
            </a:endParaRPr>
          </a:p>
        </p:txBody>
      </p:sp>
    </p:spTree>
    <p:extLst>
      <p:ext uri="{BB962C8B-B14F-4D97-AF65-F5344CB8AC3E}">
        <p14:creationId xmlns:p14="http://schemas.microsoft.com/office/powerpoint/2010/main" val="232351571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E612140-3250-4D3D-9240-777C2D8246DC}" type="slidenum">
              <a:rPr lang="en-US" altLang="en-US" sz="1050" b="0">
                <a:solidFill>
                  <a:schemeClr val="tx1"/>
                </a:solidFill>
                <a:latin typeface="Times New Roman" panose="02020603050405020304" pitchFamily="18" charset="0"/>
              </a:rPr>
              <a:pPr>
                <a:lnSpc>
                  <a:spcPct val="100000"/>
                </a:lnSpc>
                <a:spcBef>
                  <a:spcPct val="0"/>
                </a:spcBef>
                <a:buSzTx/>
                <a:buFontTx/>
                <a:buNone/>
              </a:pPr>
              <a:t>128</a:t>
            </a:fld>
            <a:endParaRPr lang="en-US" altLang="en-US" sz="1050" b="0">
              <a:solidFill>
                <a:schemeClr val="tx1"/>
              </a:solidFill>
              <a:latin typeface="Times New Roman" panose="02020603050405020304" pitchFamily="18" charset="0"/>
            </a:endParaRPr>
          </a:p>
        </p:txBody>
      </p:sp>
      <p:sp>
        <p:nvSpPr>
          <p:cNvPr id="256003" name="Rectangle 2"/>
          <p:cNvSpPr>
            <a:spLocks noGrp="1" noChangeArrowheads="1"/>
          </p:cNvSpPr>
          <p:nvPr>
            <p:ph type="title"/>
          </p:nvPr>
        </p:nvSpPr>
        <p:spPr/>
        <p:txBody>
          <a:bodyPr/>
          <a:lstStyle/>
          <a:p>
            <a:endParaRPr lang="en-US" altLang="en-US"/>
          </a:p>
        </p:txBody>
      </p:sp>
      <p:sp>
        <p:nvSpPr>
          <p:cNvPr id="256004" name="Text Box 3"/>
          <p:cNvSpPr txBox="1">
            <a:spLocks noChangeArrowheads="1"/>
          </p:cNvSpPr>
          <p:nvPr/>
        </p:nvSpPr>
        <p:spPr bwMode="auto">
          <a:xfrm>
            <a:off x="2388394" y="1618060"/>
            <a:ext cx="3955256" cy="715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4050">
                <a:solidFill>
                  <a:srgbClr val="FC0128"/>
                </a:solidFill>
              </a:rPr>
              <a:t>Thank  you</a:t>
            </a:r>
          </a:p>
        </p:txBody>
      </p:sp>
    </p:spTree>
    <p:extLst>
      <p:ext uri="{BB962C8B-B14F-4D97-AF65-F5344CB8AC3E}">
        <p14:creationId xmlns:p14="http://schemas.microsoft.com/office/powerpoint/2010/main" val="2218969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Additional References</a:t>
            </a:r>
          </a:p>
        </p:txBody>
      </p:sp>
      <p:sp>
        <p:nvSpPr>
          <p:cNvPr id="25190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26BF63A-58C1-44D4-8FD3-B8FDD86B83DC}" type="slidenum">
              <a:rPr lang="en-US" altLang="en-US" sz="1050" b="0">
                <a:solidFill>
                  <a:schemeClr val="tx1"/>
                </a:solidFill>
                <a:latin typeface="Times New Roman" panose="02020603050405020304" pitchFamily="18" charset="0"/>
              </a:rPr>
              <a:pPr>
                <a:lnSpc>
                  <a:spcPct val="100000"/>
                </a:lnSpc>
                <a:spcBef>
                  <a:spcPct val="0"/>
                </a:spcBef>
                <a:buSzTx/>
                <a:buFontTx/>
                <a:buNone/>
              </a:pPr>
              <a:t>129</a:t>
            </a:fld>
            <a:endParaRPr lang="en-US" altLang="en-US" sz="1050" b="0">
              <a:solidFill>
                <a:schemeClr val="tx1"/>
              </a:solidFill>
              <a:latin typeface="Times New Roman" panose="02020603050405020304" pitchFamily="18" charset="0"/>
            </a:endParaRPr>
          </a:p>
        </p:txBody>
      </p:sp>
      <p:sp>
        <p:nvSpPr>
          <p:cNvPr id="251908" name="Rectangle 3"/>
          <p:cNvSpPr>
            <a:spLocks noChangeArrowheads="1"/>
          </p:cNvSpPr>
          <p:nvPr/>
        </p:nvSpPr>
        <p:spPr bwMode="auto">
          <a:xfrm>
            <a:off x="159488" y="1626948"/>
            <a:ext cx="5656521" cy="1565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800" dirty="0">
              <a:latin typeface="+mn-lt"/>
            </a:endParaRPr>
          </a:p>
          <a:p>
            <a:pPr>
              <a:spcBef>
                <a:spcPct val="0"/>
              </a:spcBef>
              <a:buSzTx/>
              <a:buFontTx/>
              <a:buNone/>
            </a:pPr>
            <a:r>
              <a:rPr lang="en-US" altLang="en-US" sz="1800" b="0" dirty="0">
                <a:latin typeface="+mn-lt"/>
              </a:rPr>
              <a:t>1. Corporate Finance - Ross, </a:t>
            </a:r>
            <a:r>
              <a:rPr lang="en-US" altLang="en-US" sz="1800" b="0" dirty="0" err="1">
                <a:latin typeface="+mn-lt"/>
              </a:rPr>
              <a:t>Westerfield</a:t>
            </a:r>
            <a:r>
              <a:rPr lang="en-US" altLang="en-US" sz="1800" b="0" dirty="0">
                <a:latin typeface="+mn-lt"/>
              </a:rPr>
              <a:t>,  Jaffe, and Jordan</a:t>
            </a:r>
          </a:p>
          <a:p>
            <a:pPr>
              <a:spcBef>
                <a:spcPct val="0"/>
              </a:spcBef>
              <a:buSzTx/>
              <a:buFontTx/>
              <a:buNone/>
            </a:pPr>
            <a:r>
              <a:rPr lang="en-US" altLang="en-US" sz="1800" b="0" dirty="0">
                <a:latin typeface="+mn-lt"/>
              </a:rPr>
              <a:t>    11th edition, Irwin/McGraw Hill.</a:t>
            </a:r>
          </a:p>
          <a:p>
            <a:pPr>
              <a:spcBef>
                <a:spcPct val="0"/>
              </a:spcBef>
              <a:buSzTx/>
              <a:buFontTx/>
              <a:buNone/>
            </a:pPr>
            <a:endParaRPr lang="en-US" altLang="en-US" sz="1800" b="0" dirty="0">
              <a:latin typeface="+mn-lt"/>
            </a:endParaRPr>
          </a:p>
          <a:p>
            <a:pPr marL="342900" indent="-342900">
              <a:spcBef>
                <a:spcPct val="0"/>
              </a:spcBef>
              <a:buSzTx/>
              <a:buFontTx/>
              <a:buAutoNum type="arabicPeriod" startAt="2"/>
            </a:pPr>
            <a:r>
              <a:rPr lang="en-US" altLang="en-US" sz="1800" b="0" dirty="0">
                <a:latin typeface="+mn-lt"/>
              </a:rPr>
              <a:t>Analysis for Financial Management - Robert 	Higgins,   </a:t>
            </a:r>
          </a:p>
          <a:p>
            <a:pPr>
              <a:spcBef>
                <a:spcPct val="0"/>
              </a:spcBef>
              <a:buSzTx/>
              <a:buNone/>
            </a:pPr>
            <a:r>
              <a:rPr lang="en-US" altLang="en-US" sz="1800" b="0" dirty="0">
                <a:latin typeface="+mn-lt"/>
              </a:rPr>
              <a:t>     11th edition, Irwin/McGraw Hill.</a:t>
            </a:r>
          </a:p>
        </p:txBody>
      </p:sp>
    </p:spTree>
    <p:extLst>
      <p:ext uri="{BB962C8B-B14F-4D97-AF65-F5344CB8AC3E}">
        <p14:creationId xmlns:p14="http://schemas.microsoft.com/office/powerpoint/2010/main" val="16992064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Future Values</a:t>
            </a:r>
          </a:p>
        </p:txBody>
      </p:sp>
      <p:sp>
        <p:nvSpPr>
          <p:cNvPr id="2" name="Content Placeholder 1"/>
          <p:cNvSpPr>
            <a:spLocks noGrp="1"/>
          </p:cNvSpPr>
          <p:nvPr>
            <p:ph idx="1"/>
          </p:nvPr>
        </p:nvSpPr>
        <p:spPr>
          <a:xfrm>
            <a:off x="457200" y="946297"/>
            <a:ext cx="5358809" cy="3566116"/>
          </a:xfrm>
        </p:spPr>
        <p:txBody>
          <a:bodyPr>
            <a:normAutofit fontScale="47500" lnSpcReduction="20000"/>
          </a:bodyPr>
          <a:lstStyle/>
          <a:p>
            <a:pPr marL="0" indent="0">
              <a:buNone/>
            </a:pPr>
            <a:r>
              <a:rPr lang="en-US" altLang="en-US" dirty="0"/>
              <a:t>The first method for deciding which option is best is to calculate the future value of investing the $1,000 payment at your opportunity cost of capital for 5 years.</a:t>
            </a:r>
          </a:p>
          <a:p>
            <a:pPr marL="0" indent="0">
              <a:buNone/>
            </a:pPr>
            <a:br>
              <a:rPr lang="en-US" altLang="en-US" dirty="0"/>
            </a:br>
            <a:r>
              <a:rPr lang="en-US" altLang="en-US" dirty="0"/>
              <a:t>Using an opportunity cost of capital r = 10%, the future value of your investment is calculated in the following table:</a:t>
            </a:r>
          </a:p>
          <a:p>
            <a:pPr>
              <a:buFontTx/>
              <a:buNone/>
            </a:pPr>
            <a:r>
              <a:rPr lang="en-US" altLang="en-US" dirty="0"/>
              <a:t>-------------------------------------------------------------------------------</a:t>
            </a:r>
          </a:p>
          <a:p>
            <a:pPr>
              <a:buFontTx/>
              <a:buNone/>
            </a:pPr>
            <a:r>
              <a:rPr lang="en-US" altLang="en-US" dirty="0"/>
              <a:t>   Year	Beginning	Interest	     Ending 	</a:t>
            </a:r>
          </a:p>
          <a:p>
            <a:pPr>
              <a:buFontTx/>
              <a:buNone/>
            </a:pPr>
            <a:r>
              <a:rPr lang="en-US" altLang="en-US" dirty="0"/>
              <a:t>     (t)	  Balance	(r = 10%)	    Balance</a:t>
            </a:r>
          </a:p>
          <a:p>
            <a:pPr>
              <a:buFontTx/>
              <a:buNone/>
            </a:pPr>
            <a:r>
              <a:rPr lang="en-US" altLang="en-US" dirty="0"/>
              <a:t>--------------------------------------------------------------------------------</a:t>
            </a:r>
          </a:p>
          <a:p>
            <a:pPr>
              <a:buFontTx/>
              <a:buNone/>
            </a:pPr>
            <a:r>
              <a:rPr lang="en-US" altLang="en-US" dirty="0"/>
              <a:t>	1	1,000.00	 100.00	   1,100.00</a:t>
            </a:r>
          </a:p>
          <a:p>
            <a:pPr>
              <a:buFontTx/>
              <a:buNone/>
            </a:pPr>
            <a:r>
              <a:rPr lang="en-US" altLang="en-US" dirty="0"/>
              <a:t>	2	1,100.00	 110.00	   1,210.00</a:t>
            </a:r>
          </a:p>
          <a:p>
            <a:pPr>
              <a:buFontTx/>
              <a:buNone/>
            </a:pPr>
            <a:r>
              <a:rPr lang="en-US" altLang="en-US" dirty="0"/>
              <a:t>	3	1,210.00	 121.00	   1,331.00</a:t>
            </a:r>
          </a:p>
          <a:p>
            <a:pPr>
              <a:buFontTx/>
              <a:buNone/>
            </a:pPr>
            <a:r>
              <a:rPr lang="en-US" altLang="en-US" dirty="0"/>
              <a:t>	4	1,331.00	 133.10	   1,464.00</a:t>
            </a:r>
          </a:p>
          <a:p>
            <a:pPr>
              <a:buFontTx/>
              <a:buNone/>
            </a:pPr>
            <a:r>
              <a:rPr lang="en-US" altLang="en-US" dirty="0"/>
              <a:t>	5	1,464.00	 146.41	   1,610.51</a:t>
            </a:r>
          </a:p>
          <a:p>
            <a:pPr>
              <a:buFontTx/>
              <a:buNone/>
            </a:pPr>
            <a:r>
              <a:rPr lang="en-US" altLang="en-US" dirty="0"/>
              <a:t>---------------------------------------------------------------------------------</a:t>
            </a:r>
          </a:p>
        </p:txBody>
      </p:sp>
      <p:sp>
        <p:nvSpPr>
          <p:cNvPr id="2867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D75E194-4CA9-432B-8994-F964B1F4C76E}" type="slidenum">
              <a:rPr lang="en-US" altLang="en-US" sz="1050" b="0">
                <a:solidFill>
                  <a:schemeClr val="tx1"/>
                </a:solidFill>
                <a:latin typeface="Times New Roman" panose="02020603050405020304" pitchFamily="18" charset="0"/>
              </a:rPr>
              <a:pPr>
                <a:lnSpc>
                  <a:spcPct val="100000"/>
                </a:lnSpc>
                <a:spcBef>
                  <a:spcPct val="0"/>
                </a:spcBef>
                <a:buSzTx/>
                <a:buFontTx/>
                <a:buNone/>
              </a:pPr>
              <a:t>13</a:t>
            </a:fld>
            <a:endParaRPr lang="en-US" altLang="en-US" sz="1050" b="0">
              <a:solidFill>
                <a:schemeClr val="tx1"/>
              </a:solidFill>
              <a:latin typeface="Times New Roman" panose="02020603050405020304" pitchFamily="18" charset="0"/>
            </a:endParaRPr>
          </a:p>
        </p:txBody>
      </p:sp>
      <p:sp>
        <p:nvSpPr>
          <p:cNvPr id="6" name="Content Placeholder 1"/>
          <p:cNvSpPr txBox="1">
            <a:spLocks/>
          </p:cNvSpPr>
          <p:nvPr/>
        </p:nvSpPr>
        <p:spPr>
          <a:xfrm>
            <a:off x="457200" y="4401443"/>
            <a:ext cx="5358809" cy="682196"/>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dirty="0"/>
              <a:t>Because the amount you will have after 5 years is greater than the $1,000 today offered by your uncle, you are better off accepting the $1,000 today and investing it at r = 10% for the next 5 years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31028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2"/>
          <p:cNvSpPr>
            <a:spLocks noGrp="1" noChangeArrowheads="1"/>
          </p:cNvSpPr>
          <p:nvPr>
            <p:ph type="title"/>
          </p:nvPr>
        </p:nvSpPr>
        <p:spPr>
          <a:noFill/>
        </p:spPr>
        <p:txBody>
          <a:bodyPr>
            <a:noAutofit/>
          </a:bodyPr>
          <a:lstStyle/>
          <a:p>
            <a:r>
              <a:rPr lang="en-US" altLang="en-US" sz="3200" b="1" dirty="0">
                <a:latin typeface="Book Antiqua" panose="02040602050305030304" pitchFamily="18" charset="0"/>
              </a:rPr>
              <a:t>Glossary</a:t>
            </a:r>
          </a:p>
        </p:txBody>
      </p:sp>
      <p:sp>
        <p:nvSpPr>
          <p:cNvPr id="2539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757DC501-F685-41B3-BE9F-A75E1C059698}" type="slidenum">
              <a:rPr lang="en-US" altLang="en-US" sz="1050" b="0">
                <a:solidFill>
                  <a:schemeClr val="tx1"/>
                </a:solidFill>
                <a:latin typeface="Times New Roman" panose="02020603050405020304" pitchFamily="18" charset="0"/>
              </a:rPr>
              <a:pPr>
                <a:lnSpc>
                  <a:spcPct val="100000"/>
                </a:lnSpc>
                <a:spcBef>
                  <a:spcPct val="0"/>
                </a:spcBef>
                <a:buSzTx/>
                <a:buFontTx/>
                <a:buNone/>
              </a:pPr>
              <a:t>130</a:t>
            </a:fld>
            <a:endParaRPr lang="en-US" altLang="en-US" sz="1050" b="0">
              <a:solidFill>
                <a:schemeClr val="tx1"/>
              </a:solidFill>
              <a:latin typeface="Times New Roman" panose="02020603050405020304" pitchFamily="18" charset="0"/>
            </a:endParaRPr>
          </a:p>
        </p:txBody>
      </p:sp>
      <p:sp>
        <p:nvSpPr>
          <p:cNvPr id="253956" name="Rectangle 3"/>
          <p:cNvSpPr>
            <a:spLocks noChangeArrowheads="1"/>
          </p:cNvSpPr>
          <p:nvPr/>
        </p:nvSpPr>
        <p:spPr bwMode="auto">
          <a:xfrm>
            <a:off x="234950" y="1158177"/>
            <a:ext cx="5581059" cy="3622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350" dirty="0">
                <a:latin typeface="+mn-lt"/>
              </a:rPr>
              <a:t>Beta - </a:t>
            </a:r>
            <a:r>
              <a:rPr lang="en-US" altLang="en-US" sz="1350" b="0" dirty="0">
                <a:latin typeface="+mn-lt"/>
              </a:rPr>
              <a:t>A measure of market risk of a stock i.e. risk that cannot be diversified away. </a:t>
            </a:r>
          </a:p>
          <a:p>
            <a:pPr>
              <a:spcBef>
                <a:spcPct val="0"/>
              </a:spcBef>
              <a:buSzTx/>
              <a:buFontTx/>
              <a:buNone/>
            </a:pPr>
            <a:endParaRPr lang="en-US" altLang="en-US" sz="1350" dirty="0">
              <a:latin typeface="+mn-lt"/>
            </a:endParaRPr>
          </a:p>
          <a:p>
            <a:pPr>
              <a:spcBef>
                <a:spcPct val="0"/>
              </a:spcBef>
              <a:buSzTx/>
              <a:buFontTx/>
              <a:buNone/>
            </a:pPr>
            <a:r>
              <a:rPr lang="en-US" altLang="en-US" sz="1350" dirty="0">
                <a:latin typeface="+mn-lt"/>
              </a:rPr>
              <a:t>Compounding</a:t>
            </a:r>
            <a:r>
              <a:rPr lang="en-US" altLang="en-US" sz="1350" b="0" dirty="0">
                <a:latin typeface="+mn-lt"/>
              </a:rPr>
              <a:t> - The growth of a sum of money over time through the reinvestment of interest earned to earn more interest.</a:t>
            </a:r>
          </a:p>
          <a:p>
            <a:pPr>
              <a:spcBef>
                <a:spcPct val="0"/>
              </a:spcBef>
              <a:buSzTx/>
              <a:buFontTx/>
              <a:buNone/>
            </a:pPr>
            <a:endParaRPr lang="en-US" altLang="en-US" sz="1350" b="0" dirty="0">
              <a:latin typeface="+mn-lt"/>
            </a:endParaRPr>
          </a:p>
          <a:p>
            <a:pPr>
              <a:spcBef>
                <a:spcPct val="0"/>
              </a:spcBef>
              <a:buSzTx/>
              <a:buFontTx/>
              <a:buNone/>
            </a:pPr>
            <a:r>
              <a:rPr lang="en-US" altLang="en-US" sz="1350" dirty="0">
                <a:latin typeface="+mn-lt"/>
              </a:rPr>
              <a:t>Cost of equity </a:t>
            </a:r>
            <a:r>
              <a:rPr lang="en-US" altLang="en-US" sz="1350" b="0" dirty="0">
                <a:latin typeface="+mn-lt"/>
              </a:rPr>
              <a:t>- Return equity investors expect to earn by holding shares in a company.  The expected return foregone by equity investors in the next best equal-risk opportunity.</a:t>
            </a:r>
          </a:p>
          <a:p>
            <a:pPr>
              <a:spcBef>
                <a:spcPct val="0"/>
              </a:spcBef>
              <a:buSzTx/>
              <a:buFontTx/>
              <a:buNone/>
            </a:pPr>
            <a:endParaRPr lang="en-US" altLang="en-US" sz="1350" b="0" dirty="0">
              <a:latin typeface="+mn-lt"/>
            </a:endParaRPr>
          </a:p>
          <a:p>
            <a:pPr>
              <a:spcBef>
                <a:spcPct val="0"/>
              </a:spcBef>
              <a:buSzTx/>
              <a:buFontTx/>
              <a:buNone/>
            </a:pPr>
            <a:r>
              <a:rPr lang="en-US" altLang="en-US" sz="1350" dirty="0">
                <a:latin typeface="+mn-lt"/>
              </a:rPr>
              <a:t>Discounting</a:t>
            </a:r>
            <a:r>
              <a:rPr lang="en-US" altLang="en-US" sz="1350" b="0" dirty="0">
                <a:latin typeface="+mn-lt"/>
              </a:rPr>
              <a:t> - Process of finding the present value of future cash flows.</a:t>
            </a:r>
          </a:p>
          <a:p>
            <a:pPr>
              <a:spcBef>
                <a:spcPct val="0"/>
              </a:spcBef>
              <a:buSzTx/>
              <a:buFontTx/>
              <a:buNone/>
            </a:pPr>
            <a:endParaRPr lang="en-US" altLang="en-US" sz="1350" dirty="0">
              <a:latin typeface="+mn-lt"/>
            </a:endParaRPr>
          </a:p>
          <a:p>
            <a:pPr>
              <a:spcBef>
                <a:spcPct val="0"/>
              </a:spcBef>
              <a:buSzTx/>
              <a:buFontTx/>
              <a:buNone/>
            </a:pPr>
            <a:r>
              <a:rPr lang="en-US" altLang="en-US" sz="1350" dirty="0">
                <a:latin typeface="+mn-lt"/>
              </a:rPr>
              <a:t>Economic Value Added </a:t>
            </a:r>
            <a:r>
              <a:rPr lang="en-US" altLang="en-US" sz="1350" b="0" dirty="0">
                <a:latin typeface="+mn-lt"/>
              </a:rPr>
              <a:t>- A business’s or a business unit’s operating income after tax less a charge for the opportunity cost of capital employed. It is computed by taking the spread between the return on capital and the cost of capital, and multiplied by the capital outstanding at the beginning of the year.</a:t>
            </a:r>
            <a:endParaRPr lang="en-US" altLang="en-US" sz="1350" dirty="0">
              <a:latin typeface="+mn-lt"/>
            </a:endParaRPr>
          </a:p>
          <a:p>
            <a:pPr>
              <a:spcBef>
                <a:spcPct val="0"/>
              </a:spcBef>
              <a:buSzTx/>
              <a:buFontTx/>
              <a:buNone/>
            </a:pPr>
            <a:endParaRPr lang="en-US" altLang="en-US" sz="1350" dirty="0">
              <a:latin typeface="+mn-lt"/>
            </a:endParaRPr>
          </a:p>
          <a:p>
            <a:pPr>
              <a:spcBef>
                <a:spcPct val="0"/>
              </a:spcBef>
              <a:buSzTx/>
              <a:buFontTx/>
              <a:buNone/>
            </a:pPr>
            <a:r>
              <a:rPr lang="en-US" altLang="en-US" sz="1350" dirty="0">
                <a:latin typeface="+mn-lt"/>
              </a:rPr>
              <a:t>Internal rate of return </a:t>
            </a:r>
            <a:r>
              <a:rPr lang="en-US" altLang="en-US" sz="1350" b="0" dirty="0">
                <a:latin typeface="+mn-lt"/>
              </a:rPr>
              <a:t>- Discount rate at which the which the project’s net present value equals zero.</a:t>
            </a:r>
          </a:p>
        </p:txBody>
      </p:sp>
    </p:spTree>
    <p:extLst>
      <p:ext uri="{BB962C8B-B14F-4D97-AF65-F5344CB8AC3E}">
        <p14:creationId xmlns:p14="http://schemas.microsoft.com/office/powerpoint/2010/main" val="38449810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2051"/>
          <p:cNvSpPr>
            <a:spLocks noGrp="1" noChangeArrowheads="1"/>
          </p:cNvSpPr>
          <p:nvPr>
            <p:ph type="title"/>
          </p:nvPr>
        </p:nvSpPr>
        <p:spPr/>
        <p:txBody>
          <a:bodyPr vert="horz" lIns="68580" tIns="34290" rIns="68580" bIns="34290" rtlCol="0" anchor="ctr">
            <a:noAutofit/>
          </a:bodyPr>
          <a:lstStyle/>
          <a:p>
            <a:pPr>
              <a:defRPr/>
            </a:pPr>
            <a:r>
              <a:rPr lang="en-US" sz="3600" b="1" dirty="0">
                <a:effectLst>
                  <a:outerShdw blurRad="38100" dist="38100" dir="2700000" algn="tl">
                    <a:srgbClr val="C0C0C0"/>
                  </a:outerShdw>
                </a:effectLst>
                <a:latin typeface="Book Antiqua" panose="02040602050305030304" pitchFamily="18" charset="0"/>
              </a:rPr>
              <a:t>Future Values</a:t>
            </a:r>
          </a:p>
        </p:txBody>
      </p:sp>
      <p:sp>
        <p:nvSpPr>
          <p:cNvPr id="2" name="Content Placeholder 1"/>
          <p:cNvSpPr>
            <a:spLocks noGrp="1"/>
          </p:cNvSpPr>
          <p:nvPr>
            <p:ph idx="1"/>
          </p:nvPr>
        </p:nvSpPr>
        <p:spPr>
          <a:xfrm>
            <a:off x="457201" y="1200152"/>
            <a:ext cx="5358808" cy="1160275"/>
          </a:xfrm>
        </p:spPr>
        <p:txBody>
          <a:bodyPr>
            <a:normAutofit fontScale="55000" lnSpcReduction="20000"/>
          </a:bodyPr>
          <a:lstStyle/>
          <a:p>
            <a:r>
              <a:rPr lang="en-US" altLang="en-US" dirty="0"/>
              <a:t>The general formula for finding the </a:t>
            </a:r>
            <a:r>
              <a:rPr lang="en-US" altLang="en-US" b="1" dirty="0"/>
              <a:t>future value</a:t>
            </a:r>
            <a:r>
              <a:rPr lang="en-US" altLang="en-US" dirty="0"/>
              <a:t>, </a:t>
            </a:r>
            <a:r>
              <a:rPr lang="en-US" altLang="en-US" dirty="0" err="1"/>
              <a:t>FV</a:t>
            </a:r>
            <a:r>
              <a:rPr lang="en-US" altLang="en-US" baseline="-25000" dirty="0" err="1"/>
              <a:t>t</a:t>
            </a:r>
            <a:r>
              <a:rPr lang="en-US" altLang="en-US" dirty="0"/>
              <a:t>, of an investment of PV dollars today is:</a:t>
            </a:r>
          </a:p>
          <a:p>
            <a:pPr algn="ctr">
              <a:buFontTx/>
              <a:buNone/>
            </a:pPr>
            <a:endParaRPr lang="en-US" altLang="en-US" dirty="0"/>
          </a:p>
          <a:p>
            <a:pPr algn="ctr">
              <a:buFontTx/>
              <a:buNone/>
            </a:pPr>
            <a:r>
              <a:rPr lang="en-US" altLang="en-US" dirty="0" err="1"/>
              <a:t>FV</a:t>
            </a:r>
            <a:r>
              <a:rPr lang="en-US" altLang="en-US" baseline="-25000" dirty="0" err="1"/>
              <a:t>t</a:t>
            </a:r>
            <a:r>
              <a:rPr lang="en-US" altLang="en-US" dirty="0"/>
              <a:t> = PV x (1+r)</a:t>
            </a:r>
            <a:r>
              <a:rPr lang="en-US" altLang="en-US" baseline="30000" dirty="0"/>
              <a:t>t</a:t>
            </a:r>
          </a:p>
          <a:p>
            <a:pPr algn="ctr">
              <a:buFontTx/>
              <a:buNone/>
            </a:pPr>
            <a:endParaRPr lang="en-US" altLang="en-US" dirty="0"/>
          </a:p>
        </p:txBody>
      </p:sp>
      <p:sp>
        <p:nvSpPr>
          <p:cNvPr id="3072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32539F05-F30C-49B0-8021-9EDE92048741}" type="slidenum">
              <a:rPr lang="en-US" altLang="en-US" sz="1050" b="0">
                <a:solidFill>
                  <a:schemeClr val="tx1"/>
                </a:solidFill>
                <a:latin typeface="Times New Roman" panose="02020603050405020304" pitchFamily="18" charset="0"/>
              </a:rPr>
              <a:pPr>
                <a:lnSpc>
                  <a:spcPct val="100000"/>
                </a:lnSpc>
                <a:spcBef>
                  <a:spcPct val="0"/>
                </a:spcBef>
                <a:buSzTx/>
                <a:buFontTx/>
                <a:buNone/>
              </a:pPr>
              <a:t>14</a:t>
            </a:fld>
            <a:endParaRPr lang="en-US" altLang="en-US" sz="1050" b="0">
              <a:solidFill>
                <a:schemeClr val="tx1"/>
              </a:solidFill>
              <a:latin typeface="Times New Roman" panose="02020603050405020304" pitchFamily="18" charset="0"/>
            </a:endParaRPr>
          </a:p>
        </p:txBody>
      </p:sp>
      <p:sp>
        <p:nvSpPr>
          <p:cNvPr id="6" name="Content Placeholder 1"/>
          <p:cNvSpPr txBox="1">
            <a:spLocks/>
          </p:cNvSpPr>
          <p:nvPr/>
        </p:nvSpPr>
        <p:spPr>
          <a:xfrm>
            <a:off x="482511" y="2732571"/>
            <a:ext cx="5333497" cy="167994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dirty="0"/>
              <a:t>Verify that the above formula works for PV = $1,000, r = 10% and t = 5 years.</a:t>
            </a:r>
          </a:p>
          <a:p>
            <a:pPr>
              <a:buFontTx/>
              <a:buNone/>
            </a:pPr>
            <a:endParaRPr lang="en-US" altLang="en-US" dirty="0"/>
          </a:p>
          <a:p>
            <a:pPr>
              <a:buFontTx/>
              <a:buNone/>
            </a:pPr>
            <a:endParaRPr lang="en-US" altLang="en-US" dirty="0"/>
          </a:p>
          <a:p>
            <a:r>
              <a:rPr lang="en-US" altLang="en-US" dirty="0"/>
              <a:t>Use the FV formula to decide which option you should accept if r = 5%.</a:t>
            </a:r>
          </a:p>
        </p:txBody>
      </p:sp>
    </p:spTree>
    <p:extLst>
      <p:ext uri="{BB962C8B-B14F-4D97-AF65-F5344CB8AC3E}">
        <p14:creationId xmlns:p14="http://schemas.microsoft.com/office/powerpoint/2010/main" val="121696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1026"/>
          <p:cNvSpPr>
            <a:spLocks noGrp="1" noChangeArrowheads="1"/>
          </p:cNvSpPr>
          <p:nvPr>
            <p:ph type="title"/>
          </p:nvPr>
        </p:nvSpPr>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Present Values</a:t>
            </a:r>
          </a:p>
        </p:txBody>
      </p:sp>
      <p:sp>
        <p:nvSpPr>
          <p:cNvPr id="32772" name="Rectangle 1027"/>
          <p:cNvSpPr>
            <a:spLocks noGrp="1" noChangeArrowheads="1"/>
          </p:cNvSpPr>
          <p:nvPr>
            <p:ph idx="1"/>
          </p:nvPr>
        </p:nvSpPr>
        <p:spPr>
          <a:xfrm>
            <a:off x="457200" y="1426094"/>
            <a:ext cx="5358809" cy="2032147"/>
          </a:xfrm>
        </p:spPr>
        <p:txBody>
          <a:bodyPr>
            <a:normAutofit lnSpcReduction="10000"/>
          </a:bodyPr>
          <a:lstStyle/>
          <a:p>
            <a:r>
              <a:rPr lang="en-US" altLang="en-US" sz="1800" dirty="0"/>
              <a:t>A more common method for evaluating your investment alternatives is to calculate </a:t>
            </a:r>
            <a:r>
              <a:rPr lang="en-US" altLang="en-US" sz="1800" b="1" dirty="0"/>
              <a:t>present values</a:t>
            </a:r>
            <a:r>
              <a:rPr lang="en-US" altLang="en-US" sz="1800" i="1" dirty="0"/>
              <a:t>.</a:t>
            </a:r>
          </a:p>
          <a:p>
            <a:endParaRPr lang="en-US" altLang="en-US" sz="1800" dirty="0"/>
          </a:p>
          <a:p>
            <a:r>
              <a:rPr lang="en-US" altLang="en-US" sz="1800" dirty="0"/>
              <a:t>The present value is the amount of money you would need to invest today in order to duplicate some future dollar amount.</a:t>
            </a:r>
          </a:p>
        </p:txBody>
      </p:sp>
      <p:sp>
        <p:nvSpPr>
          <p:cNvPr id="327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B130B90-BE9B-42CA-AA35-6E3B7C437EFD}" type="slidenum">
              <a:rPr lang="en-US" altLang="en-US" sz="1050" b="0">
                <a:solidFill>
                  <a:schemeClr val="tx1"/>
                </a:solidFill>
                <a:latin typeface="Times New Roman" panose="02020603050405020304" pitchFamily="18" charset="0"/>
              </a:rPr>
              <a:pPr>
                <a:lnSpc>
                  <a:spcPct val="100000"/>
                </a:lnSpc>
                <a:spcBef>
                  <a:spcPct val="0"/>
                </a:spcBef>
                <a:buSzTx/>
                <a:buFontTx/>
                <a:buNone/>
              </a:pPr>
              <a:t>15</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26258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3" name="Rectangle 3"/>
          <p:cNvSpPr>
            <a:spLocks noGrp="1" noChangeArrowheads="1"/>
          </p:cNvSpPr>
          <p:nvPr>
            <p:ph type="title"/>
          </p:nvPr>
        </p:nvSpPr>
        <p:spPr/>
        <p:txBody>
          <a:bodyPr vert="horz" lIns="68580" tIns="34290" rIns="68580" bIns="34290" rtlCol="0" anchor="ctr">
            <a:noAutofit/>
          </a:bodyPr>
          <a:lstStyle/>
          <a:p>
            <a:pPr>
              <a:defRPr/>
            </a:pPr>
            <a:r>
              <a:rPr lang="en-US" sz="3600" b="1" dirty="0">
                <a:effectLst>
                  <a:outerShdw blurRad="38100" dist="38100" dir="2700000" algn="tl">
                    <a:srgbClr val="C0C0C0"/>
                  </a:outerShdw>
                </a:effectLst>
                <a:latin typeface="Book Antiqua" panose="02040602050305030304" pitchFamily="18" charset="0"/>
              </a:rPr>
              <a:t>Present Values</a:t>
            </a:r>
          </a:p>
        </p:txBody>
      </p:sp>
      <p:sp>
        <p:nvSpPr>
          <p:cNvPr id="34819" name="Rectangle 2"/>
          <p:cNvSpPr>
            <a:spLocks noGrp="1" noChangeArrowheads="1"/>
          </p:cNvSpPr>
          <p:nvPr>
            <p:ph idx="1"/>
          </p:nvPr>
        </p:nvSpPr>
        <p:spPr>
          <a:xfrm>
            <a:off x="457200" y="1255888"/>
            <a:ext cx="5358809" cy="1148533"/>
          </a:xfrm>
        </p:spPr>
        <p:txBody>
          <a:bodyPr>
            <a:normAutofit lnSpcReduction="10000"/>
          </a:bodyPr>
          <a:lstStyle/>
          <a:p>
            <a:r>
              <a:rPr lang="en-US" altLang="en-US" sz="1800" dirty="0"/>
              <a:t>For example, how much money would you need to invest today to duplicate the $1,500 payment in 5 years offered to you uncle? Assume your opportunity cost of capital is r = 10%.</a:t>
            </a:r>
          </a:p>
        </p:txBody>
      </p:sp>
      <p:sp>
        <p:nvSpPr>
          <p:cNvPr id="348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CF7AAAF-FA50-44BB-BA9F-281F0C77BC51}" type="slidenum">
              <a:rPr lang="en-US" altLang="en-US" sz="1050" b="0">
                <a:solidFill>
                  <a:schemeClr val="tx1"/>
                </a:solidFill>
                <a:latin typeface="Times New Roman" panose="02020603050405020304" pitchFamily="18" charset="0"/>
              </a:rPr>
              <a:pPr>
                <a:lnSpc>
                  <a:spcPct val="100000"/>
                </a:lnSpc>
                <a:spcBef>
                  <a:spcPct val="0"/>
                </a:spcBef>
                <a:buSzTx/>
                <a:buFontTx/>
                <a:buNone/>
              </a:pPr>
              <a:t>16</a:t>
            </a:fld>
            <a:endParaRPr lang="en-US" altLang="en-US" sz="1050" b="0">
              <a:solidFill>
                <a:schemeClr val="tx1"/>
              </a:solidFill>
              <a:latin typeface="Times New Roman" panose="02020603050405020304" pitchFamily="18" charset="0"/>
            </a:endParaRPr>
          </a:p>
        </p:txBody>
      </p:sp>
      <p:sp>
        <p:nvSpPr>
          <p:cNvPr id="6" name="Rectangle 2"/>
          <p:cNvSpPr txBox="1">
            <a:spLocks noChangeArrowheads="1"/>
          </p:cNvSpPr>
          <p:nvPr/>
        </p:nvSpPr>
        <p:spPr>
          <a:xfrm>
            <a:off x="457200" y="2585176"/>
            <a:ext cx="5358809" cy="24559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800" dirty="0"/>
              <a:t>To answer this question, we can rearrange  the formula for future values to arrive at a formula for present values:</a:t>
            </a:r>
          </a:p>
          <a:p>
            <a:pPr>
              <a:buFontTx/>
              <a:buNone/>
            </a:pPr>
            <a:endParaRPr lang="en-US" altLang="en-US" sz="1800" dirty="0"/>
          </a:p>
          <a:p>
            <a:pPr>
              <a:buFontTx/>
              <a:buNone/>
            </a:pPr>
            <a:r>
              <a:rPr lang="en-US" altLang="en-US" sz="1800" dirty="0"/>
              <a:t>			  </a:t>
            </a:r>
            <a:r>
              <a:rPr lang="en-US" altLang="en-US" sz="1800" dirty="0" err="1"/>
              <a:t>FV</a:t>
            </a:r>
            <a:r>
              <a:rPr lang="en-US" altLang="en-US" sz="1800" baseline="-25000" dirty="0" err="1"/>
              <a:t>t</a:t>
            </a:r>
            <a:endParaRPr lang="en-US" altLang="en-US" sz="1800" baseline="-25000" dirty="0"/>
          </a:p>
          <a:p>
            <a:pPr>
              <a:buFontTx/>
              <a:buNone/>
            </a:pPr>
            <a:r>
              <a:rPr lang="en-US" altLang="en-US" sz="1800" baseline="-25000" dirty="0"/>
              <a:t>		  </a:t>
            </a:r>
            <a:r>
              <a:rPr lang="en-US" altLang="en-US" sz="1800" dirty="0"/>
              <a:t>PV   =  ---------------</a:t>
            </a:r>
          </a:p>
          <a:p>
            <a:pPr>
              <a:buFontTx/>
              <a:buNone/>
            </a:pPr>
            <a:r>
              <a:rPr lang="en-US" altLang="en-US" sz="1800" dirty="0"/>
              <a:t>			(1 + r)</a:t>
            </a:r>
            <a:r>
              <a:rPr lang="en-US" altLang="en-US" sz="1800" baseline="30000" dirty="0"/>
              <a:t>t</a:t>
            </a:r>
            <a:endParaRPr lang="en-US" altLang="en-US" sz="1800" dirty="0"/>
          </a:p>
        </p:txBody>
      </p:sp>
    </p:spTree>
    <p:extLst>
      <p:ext uri="{BB962C8B-B14F-4D97-AF65-F5344CB8AC3E}">
        <p14:creationId xmlns:p14="http://schemas.microsoft.com/office/powerpoint/2010/main" val="174005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1" name="Rectangle 2051"/>
          <p:cNvSpPr>
            <a:spLocks noGrp="1" noChangeArrowheads="1"/>
          </p:cNvSpPr>
          <p:nvPr>
            <p:ph type="title"/>
          </p:nvPr>
        </p:nvSpPr>
        <p:spPr/>
        <p:txBody>
          <a:bodyPr vert="horz" lIns="68580" tIns="34290" rIns="68580" bIns="34290" rtlCol="0" anchor="ctr">
            <a:noAutofit/>
          </a:bodyPr>
          <a:lstStyle/>
          <a:p>
            <a:pPr>
              <a:defRPr/>
            </a:pPr>
            <a:r>
              <a:rPr lang="en-US" sz="3600" b="1" dirty="0">
                <a:effectLst>
                  <a:outerShdw blurRad="38100" dist="38100" dir="2700000" algn="tl">
                    <a:srgbClr val="C0C0C0"/>
                  </a:outerShdw>
                </a:effectLst>
                <a:latin typeface="Book Antiqua" panose="02040602050305030304" pitchFamily="18" charset="0"/>
              </a:rPr>
              <a:t>Present Values</a:t>
            </a:r>
          </a:p>
        </p:txBody>
      </p:sp>
      <p:sp>
        <p:nvSpPr>
          <p:cNvPr id="36867" name="Rectangle 2050"/>
          <p:cNvSpPr>
            <a:spLocks noGrp="1" noChangeArrowheads="1"/>
          </p:cNvSpPr>
          <p:nvPr>
            <p:ph idx="1"/>
          </p:nvPr>
        </p:nvSpPr>
        <p:spPr>
          <a:xfrm>
            <a:off x="457200" y="1200151"/>
            <a:ext cx="5358809" cy="1869876"/>
          </a:xfrm>
        </p:spPr>
        <p:txBody>
          <a:bodyPr>
            <a:normAutofit lnSpcReduction="10000"/>
          </a:bodyPr>
          <a:lstStyle/>
          <a:p>
            <a:pPr marL="257175" indent="-257175"/>
            <a:r>
              <a:rPr lang="en-US" altLang="en-US" sz="1800" dirty="0"/>
              <a:t>Using the present value formula, we can calculate the present value of the $1,500 payment as follows:	</a:t>
            </a:r>
          </a:p>
          <a:p>
            <a:pPr marL="257175" indent="-257175">
              <a:buNone/>
            </a:pPr>
            <a:r>
              <a:rPr lang="en-US" altLang="en-US" sz="1800" dirty="0"/>
              <a:t>			1,500</a:t>
            </a:r>
            <a:r>
              <a:rPr lang="en-US" altLang="en-US" sz="1800" baseline="-25000" dirty="0"/>
              <a:t>			</a:t>
            </a:r>
          </a:p>
          <a:p>
            <a:pPr marL="257175" indent="-257175">
              <a:buNone/>
            </a:pPr>
            <a:r>
              <a:rPr lang="en-US" altLang="en-US" sz="1800" baseline="-25000" dirty="0"/>
              <a:t>		    </a:t>
            </a:r>
            <a:r>
              <a:rPr lang="en-US" altLang="en-US" sz="1800" dirty="0"/>
              <a:t>PV  =  ---------------  =  $931.38</a:t>
            </a:r>
          </a:p>
          <a:p>
            <a:pPr marL="257175" indent="-257175">
              <a:buNone/>
            </a:pPr>
            <a:r>
              <a:rPr lang="en-US" altLang="en-US" sz="1800" dirty="0"/>
              <a:t>			(1 .10)</a:t>
            </a:r>
            <a:r>
              <a:rPr lang="en-US" altLang="en-US" sz="1800" baseline="30000" dirty="0"/>
              <a:t>5</a:t>
            </a:r>
            <a:endParaRPr lang="en-US" altLang="en-US" sz="1800" dirty="0"/>
          </a:p>
          <a:p>
            <a:pPr marL="842963" lvl="3" indent="0">
              <a:buNone/>
            </a:pPr>
            <a:endParaRPr lang="en-US" altLang="en-US" sz="1350" dirty="0"/>
          </a:p>
        </p:txBody>
      </p:sp>
      <p:sp>
        <p:nvSpPr>
          <p:cNvPr id="3686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40DA5CE-FF76-4BF4-BFC4-8E6951CB35DA}" type="slidenum">
              <a:rPr lang="en-US" altLang="en-US" sz="1050" b="0">
                <a:solidFill>
                  <a:schemeClr val="tx1"/>
                </a:solidFill>
                <a:latin typeface="Times New Roman" panose="02020603050405020304" pitchFamily="18" charset="0"/>
              </a:rPr>
              <a:pPr>
                <a:lnSpc>
                  <a:spcPct val="100000"/>
                </a:lnSpc>
                <a:spcBef>
                  <a:spcPct val="0"/>
                </a:spcBef>
                <a:buSzTx/>
                <a:buFontTx/>
                <a:buNone/>
              </a:pPr>
              <a:t>17</a:t>
            </a:fld>
            <a:endParaRPr lang="en-US" altLang="en-US" sz="1050" b="0">
              <a:solidFill>
                <a:schemeClr val="tx1"/>
              </a:solidFill>
              <a:latin typeface="Times New Roman" panose="02020603050405020304" pitchFamily="18" charset="0"/>
            </a:endParaRPr>
          </a:p>
        </p:txBody>
      </p:sp>
      <p:sp>
        <p:nvSpPr>
          <p:cNvPr id="6" name="Rectangle 2050"/>
          <p:cNvSpPr txBox="1">
            <a:spLocks noChangeArrowheads="1"/>
          </p:cNvSpPr>
          <p:nvPr/>
        </p:nvSpPr>
        <p:spPr>
          <a:xfrm>
            <a:off x="467833" y="3070027"/>
            <a:ext cx="5348176" cy="16972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328738" lvl="4">
              <a:buFont typeface="Arial" panose="020B0604020202020204" pitchFamily="34" charset="0"/>
              <a:buNone/>
            </a:pPr>
            <a:r>
              <a:rPr lang="en-US" altLang="en-US" sz="1350" dirty="0"/>
              <a:t>		</a:t>
            </a:r>
            <a:endParaRPr lang="en-US" altLang="en-US" sz="2100" dirty="0"/>
          </a:p>
          <a:p>
            <a:pPr marL="257175" indent="-257175"/>
            <a:r>
              <a:rPr lang="en-US" altLang="en-US" sz="1800" dirty="0"/>
              <a:t>Since the present value is only $931.38, you are better off accepting your uncle’s offer of $1,000 today.</a:t>
            </a:r>
          </a:p>
        </p:txBody>
      </p:sp>
    </p:spTree>
    <p:extLst>
      <p:ext uri="{BB962C8B-B14F-4D97-AF65-F5344CB8AC3E}">
        <p14:creationId xmlns:p14="http://schemas.microsoft.com/office/powerpoint/2010/main" val="280597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9" name="Rectangle 2051"/>
          <p:cNvSpPr>
            <a:spLocks noGrp="1" noChangeArrowheads="1"/>
          </p:cNvSpPr>
          <p:nvPr>
            <p:ph type="title"/>
          </p:nvPr>
        </p:nvSpPr>
        <p:spPr>
          <a:xfrm>
            <a:off x="487769" y="171450"/>
            <a:ext cx="5829300" cy="857250"/>
          </a:xfrm>
        </p:spPr>
        <p:txBody>
          <a:bodyPr vert="horz" lIns="68580" tIns="34290" rIns="68580" bIns="34290" rtlCol="0" anchor="ctr">
            <a:normAutofit/>
          </a:bodyPr>
          <a:lstStyle/>
          <a:p>
            <a:pPr>
              <a:defRPr/>
            </a:pPr>
            <a:r>
              <a:rPr lang="en-US" sz="3600" b="1" dirty="0">
                <a:effectLst>
                  <a:outerShdw blurRad="38100" dist="38100" dir="2700000" algn="tl">
                    <a:srgbClr val="C0C0C0"/>
                  </a:outerShdw>
                </a:effectLst>
                <a:latin typeface="Book Antiqua" panose="02040602050305030304" pitchFamily="18" charset="0"/>
              </a:rPr>
              <a:t>Present Values</a:t>
            </a:r>
          </a:p>
        </p:txBody>
      </p:sp>
      <p:sp>
        <p:nvSpPr>
          <p:cNvPr id="38915" name="Rectangle 2050"/>
          <p:cNvSpPr>
            <a:spLocks noGrp="1" noChangeArrowheads="1"/>
          </p:cNvSpPr>
          <p:nvPr>
            <p:ph idx="1"/>
          </p:nvPr>
        </p:nvSpPr>
        <p:spPr>
          <a:xfrm>
            <a:off x="563526" y="1133854"/>
            <a:ext cx="5252483" cy="3565923"/>
          </a:xfrm>
        </p:spPr>
        <p:txBody>
          <a:bodyPr/>
          <a:lstStyle/>
          <a:p>
            <a:r>
              <a:rPr lang="en-US" altLang="en-US" sz="1800" dirty="0"/>
              <a:t>By accepting the $1,000 today you can do the following:</a:t>
            </a:r>
          </a:p>
          <a:p>
            <a:pPr lvl="1"/>
            <a:r>
              <a:rPr lang="en-US" altLang="en-US" sz="1500" dirty="0"/>
              <a:t>Invest $931.38 at r = 10% for 5 years. After 5 years it will be worth $1,500.</a:t>
            </a:r>
          </a:p>
          <a:p>
            <a:pPr lvl="1"/>
            <a:r>
              <a:rPr lang="en-US" altLang="en-US" sz="1500" dirty="0"/>
              <a:t>Enjoy a nice dinner at your favorite restaurant with the remaining $68.62.</a:t>
            </a:r>
          </a:p>
          <a:p>
            <a:pPr marL="457200" lvl="1" indent="0">
              <a:buNone/>
            </a:pPr>
            <a:endParaRPr lang="en-US" altLang="en-US" sz="1500" dirty="0"/>
          </a:p>
          <a:p>
            <a:r>
              <a:rPr lang="en-US" altLang="en-US" sz="1800" dirty="0"/>
              <a:t>Which option has the higher present value if your opportunity cost of capital is r = 5%?</a:t>
            </a:r>
          </a:p>
          <a:p>
            <a:endParaRPr lang="en-US" altLang="en-US" dirty="0"/>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3C633C4-198F-4DFE-A9BC-38899197A5BE}" type="slidenum">
              <a:rPr lang="en-US" altLang="en-US" sz="1050" b="0">
                <a:solidFill>
                  <a:schemeClr val="tx1"/>
                </a:solidFill>
                <a:latin typeface="Times New Roman" panose="02020603050405020304" pitchFamily="18" charset="0"/>
              </a:rPr>
              <a:pPr>
                <a:lnSpc>
                  <a:spcPct val="100000"/>
                </a:lnSpc>
                <a:spcBef>
                  <a:spcPct val="0"/>
                </a:spcBef>
                <a:buSzTx/>
                <a:buFontTx/>
                <a:buNone/>
              </a:pPr>
              <a:t>18</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84463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050"/>
          <p:cNvSpPr>
            <a:spLocks noGrp="1" noChangeArrowheads="1"/>
          </p:cNvSpPr>
          <p:nvPr>
            <p:ph type="title"/>
          </p:nvPr>
        </p:nvSpPr>
        <p:spPr>
          <a:xfrm>
            <a:off x="487764" y="249866"/>
            <a:ext cx="5829300" cy="571500"/>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Net Present Value</a:t>
            </a:r>
          </a:p>
        </p:txBody>
      </p:sp>
      <p:sp>
        <p:nvSpPr>
          <p:cNvPr id="40964" name="Rectangle 2051"/>
          <p:cNvSpPr>
            <a:spLocks noGrp="1" noChangeArrowheads="1"/>
          </p:cNvSpPr>
          <p:nvPr>
            <p:ph idx="1"/>
          </p:nvPr>
        </p:nvSpPr>
        <p:spPr>
          <a:xfrm>
            <a:off x="695102" y="1016745"/>
            <a:ext cx="5120907" cy="3750518"/>
          </a:xfrm>
        </p:spPr>
        <p:txBody>
          <a:bodyPr/>
          <a:lstStyle/>
          <a:p>
            <a:r>
              <a:rPr lang="en-US" altLang="en-US" sz="1800" dirty="0"/>
              <a:t>Most investments made by corporations are long-term in nature and generate cash flows for many years in the future. The most common method for evaluating these long-term investments as Net Present Value (NPV):</a:t>
            </a:r>
            <a:endParaRPr lang="en-US" altLang="en-US" sz="1800" i="1" dirty="0"/>
          </a:p>
          <a:p>
            <a:endParaRPr lang="en-US" altLang="en-US" sz="1500" i="1" dirty="0"/>
          </a:p>
          <a:p>
            <a:pPr>
              <a:buFontTx/>
              <a:buNone/>
            </a:pPr>
            <a:r>
              <a:rPr lang="en-US" altLang="en-US" sz="1800" i="1" dirty="0"/>
              <a:t>		          </a:t>
            </a:r>
            <a:r>
              <a:rPr lang="en-US" altLang="en-US" sz="1800" dirty="0"/>
              <a:t>C</a:t>
            </a:r>
            <a:r>
              <a:rPr lang="en-US" altLang="en-US" sz="1800" baseline="-25000" dirty="0"/>
              <a:t>1</a:t>
            </a:r>
            <a:r>
              <a:rPr lang="en-US" altLang="en-US" sz="1800" dirty="0"/>
              <a:t> 	              C</a:t>
            </a:r>
            <a:r>
              <a:rPr lang="en-US" altLang="en-US" sz="1800" baseline="-25000" dirty="0"/>
              <a:t>2</a:t>
            </a:r>
            <a:r>
              <a:rPr lang="en-US" altLang="en-US" sz="1800" dirty="0"/>
              <a:t> 	    C</a:t>
            </a:r>
            <a:r>
              <a:rPr lang="en-US" altLang="en-US" sz="1800" baseline="-25000" dirty="0"/>
              <a:t>T</a:t>
            </a:r>
            <a:r>
              <a:rPr lang="en-US" altLang="en-US" sz="1800" dirty="0"/>
              <a:t> </a:t>
            </a:r>
            <a:endParaRPr lang="en-US" altLang="en-US" sz="1800" i="1" dirty="0"/>
          </a:p>
          <a:p>
            <a:pPr>
              <a:buFontTx/>
              <a:buNone/>
            </a:pPr>
            <a:r>
              <a:rPr lang="en-US" altLang="en-US" sz="1800" dirty="0"/>
              <a:t>NPV =  C</a:t>
            </a:r>
            <a:r>
              <a:rPr lang="en-US" altLang="en-US" sz="1800" baseline="-25000" dirty="0"/>
              <a:t>0</a:t>
            </a:r>
            <a:r>
              <a:rPr lang="en-US" altLang="en-US" sz="1800" dirty="0"/>
              <a:t>    +  ------     +    -------- +…….+ ----------</a:t>
            </a:r>
          </a:p>
          <a:p>
            <a:pPr>
              <a:buFontTx/>
              <a:buNone/>
            </a:pPr>
            <a:r>
              <a:rPr lang="en-US" altLang="en-US" sz="1800" dirty="0"/>
              <a:t>                          1 + r          (1 + r)</a:t>
            </a:r>
            <a:r>
              <a:rPr lang="en-US" altLang="en-US" sz="1800" baseline="30000" dirty="0"/>
              <a:t>2</a:t>
            </a:r>
            <a:r>
              <a:rPr lang="en-US" altLang="en-US" sz="1800" dirty="0"/>
              <a:t>              (1 + r)</a:t>
            </a:r>
            <a:r>
              <a:rPr lang="en-US" altLang="en-US" sz="1800" baseline="30000" dirty="0"/>
              <a:t>T</a:t>
            </a:r>
          </a:p>
          <a:p>
            <a:pPr>
              <a:buFontTx/>
              <a:buNone/>
            </a:pPr>
            <a:endParaRPr lang="en-US" altLang="en-US" sz="1800" baseline="30000" dirty="0"/>
          </a:p>
          <a:p>
            <a:pPr>
              <a:buFontTx/>
              <a:buNone/>
            </a:pPr>
            <a:endParaRPr lang="en-US" altLang="en-US" sz="1800" baseline="30000" dirty="0"/>
          </a:p>
          <a:p>
            <a:pPr>
              <a:buFontTx/>
              <a:buNone/>
            </a:pPr>
            <a:r>
              <a:rPr lang="en-US" altLang="en-US" sz="1800" dirty="0"/>
              <a:t>C</a:t>
            </a:r>
            <a:r>
              <a:rPr lang="en-US" altLang="en-US" sz="1800" baseline="-25000" dirty="0"/>
              <a:t>0</a:t>
            </a:r>
            <a:r>
              <a:rPr lang="en-US" altLang="en-US" sz="1800" dirty="0"/>
              <a:t>, C</a:t>
            </a:r>
            <a:r>
              <a:rPr lang="en-US" altLang="en-US" sz="1800" baseline="-25000" dirty="0"/>
              <a:t>1</a:t>
            </a:r>
            <a:r>
              <a:rPr lang="en-US" altLang="en-US" sz="1800" dirty="0"/>
              <a:t>, C</a:t>
            </a:r>
            <a:r>
              <a:rPr lang="en-US" altLang="en-US" sz="1800" baseline="-25000" dirty="0"/>
              <a:t>2</a:t>
            </a:r>
            <a:r>
              <a:rPr lang="en-US" altLang="en-US" sz="1800" dirty="0"/>
              <a:t>, …….  are cash flows at 0, 1, 2, etc.</a:t>
            </a:r>
          </a:p>
          <a:p>
            <a:endParaRPr lang="en-US" altLang="en-US" sz="1800" i="1" dirty="0"/>
          </a:p>
          <a:p>
            <a:pPr algn="ctr">
              <a:buFontTx/>
              <a:buNone/>
            </a:pPr>
            <a:endParaRPr lang="en-US" altLang="en-US" sz="1500" i="1" dirty="0"/>
          </a:p>
        </p:txBody>
      </p:sp>
      <p:sp>
        <p:nvSpPr>
          <p:cNvPr id="4096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BAF7519-D987-4C30-B7C5-40DED78E1067}" type="slidenum">
              <a:rPr lang="en-US" altLang="en-US" sz="1050" b="0">
                <a:solidFill>
                  <a:schemeClr val="tx1"/>
                </a:solidFill>
                <a:latin typeface="Times New Roman" panose="02020603050405020304" pitchFamily="18" charset="0"/>
              </a:rPr>
              <a:pPr>
                <a:lnSpc>
                  <a:spcPct val="100000"/>
                </a:lnSpc>
                <a:spcBef>
                  <a:spcPct val="0"/>
                </a:spcBef>
                <a:buSzTx/>
                <a:buFontTx/>
                <a:buNone/>
              </a:pPr>
              <a:t>19</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81700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066259B4-39ED-45CC-AE09-B71E70155690}" type="slidenum">
              <a:rPr lang="en-US" altLang="en-US" sz="1050" b="0">
                <a:solidFill>
                  <a:schemeClr val="tx1"/>
                </a:solidFill>
                <a:latin typeface="Times New Roman" panose="02020603050405020304" pitchFamily="18" charset="0"/>
              </a:rPr>
              <a:pPr>
                <a:lnSpc>
                  <a:spcPct val="100000"/>
                </a:lnSpc>
                <a:spcBef>
                  <a:spcPct val="0"/>
                </a:spcBef>
                <a:buSzTx/>
                <a:buFontTx/>
                <a:buNone/>
              </a:pPr>
              <a:t>2</a:t>
            </a:fld>
            <a:endParaRPr lang="en-US" altLang="en-US" sz="1050" b="0">
              <a:solidFill>
                <a:schemeClr val="tx1"/>
              </a:solidFill>
              <a:latin typeface="Times New Roman" panose="02020603050405020304" pitchFamily="18" charset="0"/>
            </a:endParaRPr>
          </a:p>
        </p:txBody>
      </p:sp>
      <p:sp>
        <p:nvSpPr>
          <p:cNvPr id="6147" name="Rectangle 2"/>
          <p:cNvSpPr>
            <a:spLocks noGrp="1" noChangeArrowheads="1"/>
          </p:cNvSpPr>
          <p:nvPr>
            <p:ph type="title"/>
          </p:nvPr>
        </p:nvSpPr>
        <p:spPr>
          <a:xfrm>
            <a:off x="457200" y="137681"/>
            <a:ext cx="8229600" cy="605871"/>
          </a:xfrm>
        </p:spPr>
        <p:txBody>
          <a:bodyPr>
            <a:normAutofit/>
          </a:bodyPr>
          <a:lstStyle/>
          <a:p>
            <a:r>
              <a:rPr lang="en-US" altLang="en-US" sz="3200" dirty="0"/>
              <a:t>Bio-Sketch</a:t>
            </a:r>
          </a:p>
        </p:txBody>
      </p:sp>
      <p:sp>
        <p:nvSpPr>
          <p:cNvPr id="6148" name="Text Box 3"/>
          <p:cNvSpPr txBox="1">
            <a:spLocks noChangeArrowheads="1"/>
          </p:cNvSpPr>
          <p:nvPr/>
        </p:nvSpPr>
        <p:spPr bwMode="auto">
          <a:xfrm>
            <a:off x="820395" y="667220"/>
            <a:ext cx="7647743" cy="4600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	Narayanan Jayaraman is Evelyn T. and Mallory C. Jones, Jr. Professor of</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Finance in the College of Management. He received his Ph. D. from the Katz Graduate School of Business of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the University of Pittsburgh. His previous degree include an MBA from the Indian Institute of Management</a:t>
            </a:r>
          </a:p>
          <a:p>
            <a:pPr algn="just">
              <a:spcBef>
                <a:spcPct val="0"/>
              </a:spcBef>
              <a:buSzTx/>
              <a:buFontTx/>
              <a:buChar char="-"/>
            </a:pPr>
            <a:r>
              <a:rPr lang="en-US" altLang="en-US" sz="1050" b="0" dirty="0">
                <a:latin typeface="Times" panose="02020603050405020304" pitchFamily="18" charset="0"/>
                <a:cs typeface="Times New Roman" panose="02020603050405020304" pitchFamily="18" charset="0"/>
              </a:rPr>
              <a:t>Calcutta, and a Bachelor of Technology in Mechanical Engineering from the Indian Institute of Technology </a:t>
            </a:r>
          </a:p>
          <a:p>
            <a:pPr algn="just">
              <a:spcBef>
                <a:spcPct val="0"/>
              </a:spcBef>
              <a:buSzTx/>
              <a:buFontTx/>
              <a:buChar char="-"/>
            </a:pPr>
            <a:r>
              <a:rPr lang="en-US" altLang="en-US" sz="1050" b="0" dirty="0">
                <a:latin typeface="Times" panose="02020603050405020304" pitchFamily="18" charset="0"/>
                <a:cs typeface="Times New Roman" panose="02020603050405020304" pitchFamily="18" charset="0"/>
              </a:rPr>
              <a:t> Madras.  Prior to attending the Ph. D. program, he was employed as a planning manager for five years</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at Premier Automobiles Ltd., a large automobile organization in Mumbai, India.  Dr. Jayaraman received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his Chartered Financial Analyst (CFA) designation in September 2004.</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 	Dr. </a:t>
            </a:r>
            <a:r>
              <a:rPr lang="en-US" altLang="en-US" sz="1050" b="0" dirty="0" err="1">
                <a:latin typeface="Times" panose="02020603050405020304" pitchFamily="18" charset="0"/>
                <a:cs typeface="Times New Roman" panose="02020603050405020304" pitchFamily="18" charset="0"/>
              </a:rPr>
              <a:t>Jayaraman's</a:t>
            </a:r>
            <a:r>
              <a:rPr lang="en-US" altLang="en-US" sz="1050" b="0" dirty="0">
                <a:latin typeface="Times" panose="02020603050405020304" pitchFamily="18" charset="0"/>
                <a:cs typeface="Times New Roman" panose="02020603050405020304" pitchFamily="18" charset="0"/>
              </a:rPr>
              <a:t> research interests are in the areas of Corporate Finance, Options Markets,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Japanese Capital Markets, Corporate Bankruptcy, and Entrepreneurship. </a:t>
            </a:r>
            <a:r>
              <a:rPr lang="en-US" altLang="en-US" sz="1050" b="0" dirty="0">
                <a:latin typeface="Times" panose="02020603050405020304" pitchFamily="18" charset="0"/>
              </a:rPr>
              <a:t>He served as a director on the</a:t>
            </a:r>
          </a:p>
          <a:p>
            <a:pPr algn="just">
              <a:spcBef>
                <a:spcPct val="0"/>
              </a:spcBef>
              <a:buSzTx/>
              <a:buFontTx/>
              <a:buNone/>
            </a:pPr>
            <a:r>
              <a:rPr lang="en-US" altLang="en-US" sz="1050" b="0" dirty="0">
                <a:latin typeface="Times" panose="02020603050405020304" pitchFamily="18" charset="0"/>
              </a:rPr>
              <a:t>board of Eastern</a:t>
            </a:r>
            <a:r>
              <a:rPr lang="en-US" altLang="en-US" sz="1050" b="0" dirty="0">
                <a:solidFill>
                  <a:srgbClr val="FC0128"/>
                </a:solidFill>
                <a:latin typeface="Times" panose="02020603050405020304" pitchFamily="18" charset="0"/>
              </a:rPr>
              <a:t> </a:t>
            </a:r>
            <a:r>
              <a:rPr lang="en-US" altLang="en-US" sz="1050" b="0" dirty="0">
                <a:latin typeface="Times" panose="02020603050405020304" pitchFamily="18" charset="0"/>
              </a:rPr>
              <a:t>Financial Association. </a:t>
            </a:r>
            <a:r>
              <a:rPr lang="en-US" altLang="en-US" sz="1050" b="0" dirty="0">
                <a:latin typeface="Times" panose="02020603050405020304" pitchFamily="18" charset="0"/>
                <a:cs typeface="Times New Roman" panose="02020603050405020304" pitchFamily="18" charset="0"/>
              </a:rPr>
              <a:t> He is a member of the Program Committee for the Financial</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Management Association Annual Meetings as well as an ad-hoc referee for several professional journals.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He has made over 80 presentations at national and international conferences including the American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Finance Association, the Western Finance Association, the Financial Management Association, the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European Financial Management Association, and the Pacific-Basin Finance Association.   He has published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over forty scholarly articles in various journals including the </a:t>
            </a:r>
            <a:r>
              <a:rPr lang="en-US" altLang="en-US" sz="1050" i="1" dirty="0">
                <a:latin typeface="Times" panose="02020603050405020304" pitchFamily="18" charset="0"/>
                <a:cs typeface="Times New Roman" panose="02020603050405020304" pitchFamily="18" charset="0"/>
              </a:rPr>
              <a:t>Journal of Finance, </a:t>
            </a:r>
            <a:r>
              <a:rPr lang="en-US" altLang="en-US" sz="1050" b="0" dirty="0">
                <a:latin typeface="Times" panose="02020603050405020304" pitchFamily="18" charset="0"/>
                <a:cs typeface="Times New Roman" panose="02020603050405020304" pitchFamily="18" charset="0"/>
              </a:rPr>
              <a:t>the </a:t>
            </a:r>
            <a:r>
              <a:rPr lang="en-US" altLang="en-US" sz="1050" i="1" dirty="0">
                <a:latin typeface="Times" panose="02020603050405020304" pitchFamily="18" charset="0"/>
                <a:cs typeface="Times New Roman" panose="02020603050405020304" pitchFamily="18" charset="0"/>
              </a:rPr>
              <a:t>Journal of </a:t>
            </a:r>
          </a:p>
          <a:p>
            <a:pPr algn="just">
              <a:spcBef>
                <a:spcPct val="0"/>
              </a:spcBef>
              <a:buSzTx/>
              <a:buFontTx/>
              <a:buNone/>
            </a:pPr>
            <a:r>
              <a:rPr lang="en-US" altLang="en-US" sz="1050" i="1" dirty="0">
                <a:latin typeface="Times" panose="02020603050405020304" pitchFamily="18" charset="0"/>
                <a:cs typeface="Times New Roman" panose="02020603050405020304" pitchFamily="18" charset="0"/>
              </a:rPr>
              <a:t>Financial and Quantitative Analysis</a:t>
            </a:r>
            <a:r>
              <a:rPr lang="en-US" altLang="en-US" sz="1050" b="0" dirty="0">
                <a:latin typeface="Times" panose="02020603050405020304" pitchFamily="18" charset="0"/>
                <a:cs typeface="Times New Roman" panose="02020603050405020304" pitchFamily="18" charset="0"/>
              </a:rPr>
              <a:t>, the </a:t>
            </a:r>
            <a:r>
              <a:rPr lang="en-US" altLang="en-US" sz="1050" i="1" dirty="0">
                <a:latin typeface="Times" panose="02020603050405020304" pitchFamily="18" charset="0"/>
                <a:cs typeface="Times New Roman" panose="02020603050405020304" pitchFamily="18" charset="0"/>
              </a:rPr>
              <a:t>Journal of Banking and Finance</a:t>
            </a:r>
            <a:r>
              <a:rPr lang="en-US" altLang="en-US" sz="1050" b="0" dirty="0">
                <a:latin typeface="Times" panose="02020603050405020304" pitchFamily="18" charset="0"/>
                <a:cs typeface="Times New Roman" panose="02020603050405020304" pitchFamily="18" charset="0"/>
              </a:rPr>
              <a:t>, the </a:t>
            </a:r>
            <a:r>
              <a:rPr lang="en-US" altLang="en-US" sz="1050" i="1" dirty="0">
                <a:latin typeface="Times" panose="02020603050405020304" pitchFamily="18" charset="0"/>
                <a:cs typeface="Times New Roman" panose="02020603050405020304" pitchFamily="18" charset="0"/>
              </a:rPr>
              <a:t>Journal of Corporate </a:t>
            </a:r>
          </a:p>
          <a:p>
            <a:pPr algn="just">
              <a:spcBef>
                <a:spcPct val="0"/>
              </a:spcBef>
              <a:buSzTx/>
              <a:buFontTx/>
              <a:buNone/>
            </a:pPr>
            <a:r>
              <a:rPr lang="en-US" altLang="en-US" sz="1050" i="1" dirty="0">
                <a:latin typeface="Times" panose="02020603050405020304" pitchFamily="18" charset="0"/>
                <a:cs typeface="Times New Roman" panose="02020603050405020304" pitchFamily="18" charset="0"/>
              </a:rPr>
              <a:t>Finance</a:t>
            </a:r>
            <a:r>
              <a:rPr lang="en-US" altLang="en-US" sz="1050" dirty="0">
                <a:latin typeface="Times" panose="02020603050405020304" pitchFamily="18" charset="0"/>
                <a:cs typeface="Times New Roman" panose="02020603050405020304" pitchFamily="18" charset="0"/>
              </a:rPr>
              <a:t>, </a:t>
            </a:r>
            <a:r>
              <a:rPr lang="en-US" altLang="en-US" sz="1050" b="0" dirty="0">
                <a:latin typeface="Times" panose="02020603050405020304" pitchFamily="18" charset="0"/>
                <a:cs typeface="Times New Roman" panose="02020603050405020304" pitchFamily="18" charset="0"/>
              </a:rPr>
              <a:t>the</a:t>
            </a:r>
            <a:r>
              <a:rPr lang="en-US" altLang="en-US" sz="1050" dirty="0">
                <a:latin typeface="Times" panose="02020603050405020304" pitchFamily="18" charset="0"/>
                <a:cs typeface="Times New Roman" panose="02020603050405020304" pitchFamily="18" charset="0"/>
              </a:rPr>
              <a:t> </a:t>
            </a:r>
            <a:r>
              <a:rPr lang="en-US" altLang="en-US" sz="1050" i="1" dirty="0">
                <a:latin typeface="Times" panose="02020603050405020304" pitchFamily="18" charset="0"/>
                <a:cs typeface="Times New Roman" panose="02020603050405020304" pitchFamily="18" charset="0"/>
              </a:rPr>
              <a:t>Journal of Financial Markets</a:t>
            </a:r>
            <a:r>
              <a:rPr lang="en-US" altLang="en-US" sz="1050" dirty="0">
                <a:latin typeface="Times" panose="02020603050405020304" pitchFamily="18" charset="0"/>
                <a:cs typeface="Times New Roman" panose="02020603050405020304" pitchFamily="18" charset="0"/>
              </a:rPr>
              <a:t>, </a:t>
            </a:r>
            <a:r>
              <a:rPr lang="en-US" altLang="en-US" sz="1050" b="0" dirty="0">
                <a:latin typeface="Times" panose="02020603050405020304" pitchFamily="18" charset="0"/>
                <a:cs typeface="Times New Roman" panose="02020603050405020304" pitchFamily="18" charset="0"/>
              </a:rPr>
              <a:t>the</a:t>
            </a:r>
            <a:r>
              <a:rPr lang="en-US" altLang="en-US" sz="1050" dirty="0">
                <a:latin typeface="Times" panose="02020603050405020304" pitchFamily="18" charset="0"/>
                <a:cs typeface="Times New Roman" panose="02020603050405020304" pitchFamily="18" charset="0"/>
              </a:rPr>
              <a:t> </a:t>
            </a:r>
            <a:r>
              <a:rPr lang="en-US" altLang="en-US" sz="1050" i="1" dirty="0">
                <a:latin typeface="Times" panose="02020603050405020304" pitchFamily="18" charset="0"/>
                <a:cs typeface="Times New Roman" panose="02020603050405020304" pitchFamily="18" charset="0"/>
              </a:rPr>
              <a:t>Strategic Management Journal, </a:t>
            </a:r>
            <a:r>
              <a:rPr lang="en-US" altLang="en-US" sz="1050" b="0" dirty="0">
                <a:latin typeface="Times" panose="02020603050405020304" pitchFamily="18" charset="0"/>
                <a:cs typeface="Times New Roman" panose="02020603050405020304" pitchFamily="18" charset="0"/>
              </a:rPr>
              <a:t>the </a:t>
            </a:r>
            <a:r>
              <a:rPr lang="en-US" altLang="en-US" sz="1050" i="1" dirty="0">
                <a:latin typeface="Times" panose="02020603050405020304" pitchFamily="18" charset="0"/>
                <a:cs typeface="Times New Roman" panose="02020603050405020304" pitchFamily="18" charset="0"/>
              </a:rPr>
              <a:t>Financial Review</a:t>
            </a:r>
            <a:r>
              <a:rPr lang="en-US" altLang="en-US" sz="1050" dirty="0">
                <a:latin typeface="Times" panose="02020603050405020304" pitchFamily="18" charset="0"/>
                <a:cs typeface="Times New Roman" panose="02020603050405020304" pitchFamily="18" charset="0"/>
              </a:rPr>
              <a:t>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and the </a:t>
            </a:r>
            <a:r>
              <a:rPr lang="en-US" altLang="en-US" sz="1050" i="1" dirty="0">
                <a:latin typeface="Times" panose="02020603050405020304" pitchFamily="18" charset="0"/>
                <a:cs typeface="Times New Roman" panose="02020603050405020304" pitchFamily="18" charset="0"/>
              </a:rPr>
              <a:t>Pacific-Basin Finance Journal.</a:t>
            </a:r>
            <a:r>
              <a:rPr lang="en-US" altLang="en-US" sz="1050" b="0" dirty="0">
                <a:latin typeface="Times" panose="02020603050405020304" pitchFamily="18" charset="0"/>
                <a:cs typeface="Times New Roman" panose="02020603050405020304" pitchFamily="18" charset="0"/>
              </a:rPr>
              <a:t>   His research has been cited in major press publications</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including the </a:t>
            </a:r>
            <a:r>
              <a:rPr lang="en-US" altLang="en-US" sz="1050" b="0" i="1" dirty="0">
                <a:latin typeface="Times" panose="02020603050405020304" pitchFamily="18" charset="0"/>
                <a:cs typeface="Times New Roman" panose="02020603050405020304" pitchFamily="18" charset="0"/>
              </a:rPr>
              <a:t>Wall Street Journal</a:t>
            </a:r>
            <a:r>
              <a:rPr lang="en-US" altLang="en-US" sz="1050" b="0" dirty="0">
                <a:latin typeface="Times" panose="02020603050405020304" pitchFamily="18" charset="0"/>
                <a:cs typeface="Times New Roman" panose="02020603050405020304" pitchFamily="18" charset="0"/>
              </a:rPr>
              <a:t>, </a:t>
            </a:r>
            <a:r>
              <a:rPr lang="en-US" altLang="en-US" sz="1050" b="0" i="1" dirty="0">
                <a:latin typeface="Times" panose="02020603050405020304" pitchFamily="18" charset="0"/>
                <a:cs typeface="Times New Roman" panose="02020603050405020304" pitchFamily="18" charset="0"/>
              </a:rPr>
              <a:t>Atlanta Journal and Constitution</a:t>
            </a:r>
            <a:r>
              <a:rPr lang="en-US" altLang="en-US" sz="1050" b="0" dirty="0">
                <a:latin typeface="Times" panose="02020603050405020304" pitchFamily="18" charset="0"/>
                <a:cs typeface="Times New Roman" panose="02020603050405020304" pitchFamily="18" charset="0"/>
              </a:rPr>
              <a:t>, </a:t>
            </a:r>
            <a:r>
              <a:rPr lang="en-US" altLang="en-US" sz="1050" b="0" i="1" dirty="0">
                <a:latin typeface="Times" panose="02020603050405020304" pitchFamily="18" charset="0"/>
                <a:cs typeface="Times New Roman" panose="02020603050405020304" pitchFamily="18" charset="0"/>
              </a:rPr>
              <a:t>Chicago Tribune</a:t>
            </a:r>
            <a:r>
              <a:rPr lang="en-US" altLang="en-US" sz="1050" b="0" dirty="0">
                <a:latin typeface="Times" panose="02020603050405020304" pitchFamily="18" charset="0"/>
                <a:cs typeface="Times New Roman" panose="02020603050405020304" pitchFamily="18" charset="0"/>
              </a:rPr>
              <a:t>, </a:t>
            </a:r>
            <a:r>
              <a:rPr lang="en-US" altLang="en-US" sz="1050" b="0" i="1" dirty="0">
                <a:latin typeface="Times" panose="02020603050405020304" pitchFamily="18" charset="0"/>
                <a:cs typeface="Times New Roman" panose="02020603050405020304" pitchFamily="18" charset="0"/>
              </a:rPr>
              <a:t>Money Magazine</a:t>
            </a:r>
            <a:r>
              <a:rPr lang="en-US" altLang="en-US" sz="1050" b="0" dirty="0">
                <a:latin typeface="Times" panose="02020603050405020304" pitchFamily="18" charset="0"/>
                <a:cs typeface="Times New Roman" panose="02020603050405020304" pitchFamily="18" charset="0"/>
              </a:rPr>
              <a:t>, and </a:t>
            </a:r>
          </a:p>
          <a:p>
            <a:pPr algn="just">
              <a:spcBef>
                <a:spcPct val="0"/>
              </a:spcBef>
              <a:buSzTx/>
              <a:buFontTx/>
              <a:buNone/>
            </a:pPr>
            <a:r>
              <a:rPr lang="en-US" altLang="en-US" sz="1050" b="0" i="1" dirty="0">
                <a:latin typeface="Times" panose="02020603050405020304" pitchFamily="18" charset="0"/>
                <a:cs typeface="Times New Roman" panose="02020603050405020304" pitchFamily="18" charset="0"/>
              </a:rPr>
              <a:t>The Street.com</a:t>
            </a:r>
            <a:r>
              <a:rPr lang="en-US" altLang="en-US" sz="1050" b="0" dirty="0">
                <a:latin typeface="Times" panose="02020603050405020304" pitchFamily="18" charset="0"/>
                <a:cs typeface="Times New Roman" panose="02020603050405020304" pitchFamily="18" charset="0"/>
              </a:rPr>
              <a:t>. His paper on the post-listing puzzle won the best paper award at the fourth annual </a:t>
            </a:r>
          </a:p>
          <a:p>
            <a:pPr algn="just">
              <a:spcBef>
                <a:spcPct val="0"/>
              </a:spcBef>
              <a:buSzTx/>
              <a:buNone/>
            </a:pPr>
            <a:r>
              <a:rPr lang="en-US" altLang="en-US" sz="1050" b="0" dirty="0">
                <a:latin typeface="Times" panose="02020603050405020304" pitchFamily="18" charset="0"/>
                <a:cs typeface="Times New Roman" panose="02020603050405020304" pitchFamily="18" charset="0"/>
              </a:rPr>
              <a:t>Pacific-Basin conference in Hong Kong. </a:t>
            </a:r>
            <a:r>
              <a:rPr lang="en-GB" sz="1050" b="0" dirty="0">
                <a:latin typeface="Times New Roman" panose="02020603050405020304" pitchFamily="18" charset="0"/>
                <a:cs typeface="Times New Roman" panose="02020603050405020304" pitchFamily="18" charset="0"/>
              </a:rPr>
              <a:t>His paper “Institutional investors’ trading behaviour in mergers and acquisitions” </a:t>
            </a:r>
          </a:p>
          <a:p>
            <a:pPr algn="just">
              <a:spcBef>
                <a:spcPct val="0"/>
              </a:spcBef>
              <a:buSzTx/>
              <a:buNone/>
            </a:pPr>
            <a:r>
              <a:rPr lang="en-GB" sz="1050" b="0" dirty="0">
                <a:latin typeface="Times New Roman" panose="02020603050405020304" pitchFamily="18" charset="0"/>
                <a:cs typeface="Times New Roman" panose="02020603050405020304" pitchFamily="18" charset="0"/>
              </a:rPr>
              <a:t>published in </a:t>
            </a:r>
            <a:r>
              <a:rPr lang="en-GB" sz="1050" b="0" i="1" dirty="0">
                <a:latin typeface="Times New Roman" panose="02020603050405020304" pitchFamily="18" charset="0"/>
                <a:cs typeface="Times New Roman" panose="02020603050405020304" pitchFamily="18" charset="0"/>
              </a:rPr>
              <a:t>Advances in Financial Economics</a:t>
            </a:r>
            <a:r>
              <a:rPr lang="en-GB" sz="1050" b="0" dirty="0">
                <a:latin typeface="Times New Roman" panose="02020603050405020304" pitchFamily="18" charset="0"/>
                <a:cs typeface="Times New Roman" panose="02020603050405020304" pitchFamily="18" charset="0"/>
              </a:rPr>
              <a:t> has been selected by the editorial team as an Outstanding </a:t>
            </a:r>
          </a:p>
          <a:p>
            <a:pPr algn="just">
              <a:spcBef>
                <a:spcPct val="0"/>
              </a:spcBef>
              <a:buSzTx/>
              <a:buNone/>
            </a:pPr>
            <a:r>
              <a:rPr lang="en-GB" sz="1050" b="0" dirty="0">
                <a:latin typeface="Times New Roman" panose="02020603050405020304" pitchFamily="18" charset="0"/>
                <a:cs typeface="Times New Roman" panose="02020603050405020304" pitchFamily="18" charset="0"/>
              </a:rPr>
              <a:t>Author Contribution in the 2015 Emerald Literati Network Awards for </a:t>
            </a:r>
            <a:r>
              <a:rPr lang="en-GB" sz="1050" b="0" dirty="0" err="1">
                <a:latin typeface="Times New Roman" panose="02020603050405020304" pitchFamily="18" charset="0"/>
                <a:cs typeface="Times New Roman" panose="02020603050405020304" pitchFamily="18" charset="0"/>
              </a:rPr>
              <a:t>Excelle</a:t>
            </a:r>
            <a:r>
              <a:rPr lang="en-GB" sz="1050" b="0" dirty="0">
                <a:latin typeface="Times New Roman" panose="02020603050405020304" pitchFamily="18" charset="0"/>
                <a:cs typeface="Times New Roman" panose="02020603050405020304" pitchFamily="18" charset="0"/>
              </a:rPr>
              <a:t> in </a:t>
            </a:r>
            <a:r>
              <a:rPr lang="en-GB" sz="1050" b="0" i="1" dirty="0">
                <a:latin typeface="Times New Roman" panose="02020603050405020304" pitchFamily="18" charset="0"/>
                <a:cs typeface="Times New Roman" panose="02020603050405020304" pitchFamily="18" charset="0"/>
              </a:rPr>
              <a:t>Advances in Financial Economics</a:t>
            </a:r>
            <a:r>
              <a:rPr lang="en-GB" sz="1050" b="0" dirty="0">
                <a:latin typeface="Times New Roman" panose="02020603050405020304" pitchFamily="18" charset="0"/>
                <a:cs typeface="Times New Roman" panose="02020603050405020304" pitchFamily="18" charset="0"/>
              </a:rPr>
              <a:t> </a:t>
            </a:r>
          </a:p>
          <a:p>
            <a:pPr algn="just">
              <a:spcBef>
                <a:spcPct val="0"/>
              </a:spcBef>
              <a:buSzTx/>
              <a:buNone/>
            </a:pPr>
            <a:r>
              <a:rPr lang="en-GB" sz="1050" b="0" dirty="0">
                <a:latin typeface="Times New Roman" panose="02020603050405020304" pitchFamily="18" charset="0"/>
                <a:cs typeface="Times New Roman" panose="02020603050405020304" pitchFamily="18" charset="0"/>
              </a:rPr>
              <a:t>has been selected by the editorial team as an Outstanding Author Contribution in the 2015 Emerald Literati Network </a:t>
            </a:r>
          </a:p>
          <a:p>
            <a:pPr algn="just">
              <a:spcBef>
                <a:spcPct val="0"/>
              </a:spcBef>
              <a:buSzTx/>
              <a:buNone/>
            </a:pPr>
            <a:r>
              <a:rPr lang="en-GB" sz="1050" b="0" dirty="0">
                <a:latin typeface="Times New Roman" panose="02020603050405020304" pitchFamily="18" charset="0"/>
                <a:cs typeface="Times New Roman" panose="02020603050405020304" pitchFamily="18" charset="0"/>
              </a:rPr>
              <a:t>Awards for Excellence.</a:t>
            </a:r>
            <a:endParaRPr lang="en-US" altLang="en-US" sz="1050" b="0" dirty="0">
              <a:latin typeface="Times" panose="02020603050405020304" pitchFamily="18" charset="0"/>
              <a:cs typeface="Times New Roman" panose="02020603050405020304" pitchFamily="18" charset="0"/>
            </a:endParaRP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	He has won several teaching awards including Institute Junior Faculty Teaching Excellence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award, Roe Stamps, IV Excellence-in-Teaching award, Lilly Teaching Fellowship award, and the Core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Professor of  the year award in the MBA program.  He has also been recognized for outstanding teaching in </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the </a:t>
            </a:r>
            <a:r>
              <a:rPr lang="en-US" altLang="en-US" sz="1050" b="0" i="1" dirty="0">
                <a:latin typeface="Times" panose="02020603050405020304" pitchFamily="18" charset="0"/>
                <a:cs typeface="Times New Roman" panose="02020603050405020304" pitchFamily="18" charset="0"/>
              </a:rPr>
              <a:t>BusinessWeek Guide to Best Business Schools</a:t>
            </a:r>
            <a:r>
              <a:rPr lang="en-US" altLang="en-US" sz="1050" b="0" dirty="0">
                <a:latin typeface="Times" panose="02020603050405020304" pitchFamily="18" charset="0"/>
                <a:cs typeface="Times New Roman" panose="02020603050405020304" pitchFamily="18" charset="0"/>
              </a:rPr>
              <a:t>.   He has taught in several executive education</a:t>
            </a:r>
          </a:p>
          <a:p>
            <a:pPr algn="just">
              <a:spcBef>
                <a:spcPct val="0"/>
              </a:spcBef>
              <a:buSzTx/>
              <a:buFontTx/>
              <a:buNone/>
            </a:pPr>
            <a:r>
              <a:rPr lang="en-US" altLang="en-US" sz="1050" b="0" dirty="0">
                <a:latin typeface="Times" panose="02020603050405020304" pitchFamily="18" charset="0"/>
                <a:cs typeface="Times New Roman" panose="02020603050405020304" pitchFamily="18" charset="0"/>
              </a:rPr>
              <a:t>programs. He has also served as a consultant for several organizations.</a:t>
            </a:r>
            <a:r>
              <a:rPr lang="en-US" altLang="en-US" sz="1050" b="0" dirty="0">
                <a:solidFill>
                  <a:srgbClr val="FC0128"/>
                </a:solidFill>
                <a:latin typeface="Times"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21941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5" name="Rectangle 3"/>
          <p:cNvSpPr>
            <a:spLocks noGrp="1" noChangeArrowheads="1"/>
          </p:cNvSpPr>
          <p:nvPr>
            <p:ph type="title"/>
          </p:nvPr>
        </p:nvSpPr>
        <p:spPr/>
        <p:txBody>
          <a:bodyPr vert="horz" lIns="68580" tIns="34290" rIns="68580" bIns="34290" rtlCol="0" anchor="ctr">
            <a:normAutofit/>
          </a:bodyPr>
          <a:lstStyle/>
          <a:p>
            <a:pPr>
              <a:defRPr/>
            </a:pPr>
            <a:r>
              <a:rPr lang="en-US" sz="3600" b="1" dirty="0">
                <a:effectLst>
                  <a:outerShdw blurRad="38100" dist="38100" dir="2700000" algn="tl">
                    <a:srgbClr val="C0C0C0"/>
                  </a:outerShdw>
                </a:effectLst>
                <a:latin typeface="Book Antiqua" panose="02040602050305030304" pitchFamily="18" charset="0"/>
              </a:rPr>
              <a:t>Net Present Value</a:t>
            </a:r>
          </a:p>
        </p:txBody>
      </p:sp>
      <p:sp>
        <p:nvSpPr>
          <p:cNvPr id="43011" name="Rectangle 2"/>
          <p:cNvSpPr>
            <a:spLocks noGrp="1" noChangeArrowheads="1"/>
          </p:cNvSpPr>
          <p:nvPr>
            <p:ph idx="1"/>
          </p:nvPr>
        </p:nvSpPr>
        <p:spPr>
          <a:xfrm>
            <a:off x="457200" y="1178885"/>
            <a:ext cx="5358809" cy="2021514"/>
          </a:xfrm>
        </p:spPr>
        <p:txBody>
          <a:bodyPr>
            <a:normAutofit lnSpcReduction="10000"/>
          </a:bodyPr>
          <a:lstStyle/>
          <a:p>
            <a:r>
              <a:rPr lang="en-US" altLang="en-US" sz="1800" dirty="0"/>
              <a:t>The NPV measures the value created for shareholders by the investment project.</a:t>
            </a:r>
          </a:p>
          <a:p>
            <a:endParaRPr lang="en-US" altLang="en-US" sz="1800" dirty="0"/>
          </a:p>
          <a:p>
            <a:pPr lvl="1"/>
            <a:r>
              <a:rPr lang="en-US" altLang="en-US" sz="1500" dirty="0"/>
              <a:t>If NPV &gt; 0, then the project increases shareholder value</a:t>
            </a:r>
            <a:r>
              <a:rPr lang="en-US" altLang="en-US" sz="1500" i="1" dirty="0"/>
              <a:t> </a:t>
            </a:r>
            <a:r>
              <a:rPr lang="en-US" altLang="en-US" sz="1500" dirty="0"/>
              <a:t>and should be accepted.</a:t>
            </a:r>
          </a:p>
          <a:p>
            <a:pPr lvl="1"/>
            <a:r>
              <a:rPr lang="en-US" altLang="en-US" sz="1500" dirty="0"/>
              <a:t>If NPV &lt; 0, the the project destroys shareholder value and should be rejected.</a:t>
            </a:r>
            <a:br>
              <a:rPr lang="en-US" altLang="en-US" sz="1500" dirty="0"/>
            </a:br>
            <a:endParaRPr lang="en-US" altLang="en-US" sz="1500" dirty="0"/>
          </a:p>
        </p:txBody>
      </p:sp>
      <p:sp>
        <p:nvSpPr>
          <p:cNvPr id="4301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D503133-BB81-4DA9-B055-37EDFD1866AB}" type="slidenum">
              <a:rPr lang="en-US" altLang="en-US" sz="1050" b="0">
                <a:solidFill>
                  <a:schemeClr val="tx1"/>
                </a:solidFill>
                <a:latin typeface="Times New Roman" panose="02020603050405020304" pitchFamily="18" charset="0"/>
              </a:rPr>
              <a:pPr>
                <a:lnSpc>
                  <a:spcPct val="100000"/>
                </a:lnSpc>
                <a:spcBef>
                  <a:spcPct val="0"/>
                </a:spcBef>
                <a:buSzTx/>
                <a:buFontTx/>
                <a:buNone/>
              </a:pPr>
              <a:t>20</a:t>
            </a:fld>
            <a:endParaRPr lang="en-US" altLang="en-US" sz="1050" b="0">
              <a:solidFill>
                <a:schemeClr val="tx1"/>
              </a:solidFill>
              <a:latin typeface="Times New Roman" panose="02020603050405020304" pitchFamily="18" charset="0"/>
            </a:endParaRPr>
          </a:p>
        </p:txBody>
      </p:sp>
      <p:sp>
        <p:nvSpPr>
          <p:cNvPr id="6" name="Rectangle 2"/>
          <p:cNvSpPr txBox="1">
            <a:spLocks noChangeArrowheads="1"/>
          </p:cNvSpPr>
          <p:nvPr/>
        </p:nvSpPr>
        <p:spPr>
          <a:xfrm>
            <a:off x="457200" y="3127689"/>
            <a:ext cx="5358809" cy="14293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800" dirty="0"/>
              <a:t>Because of the need to make large investments up front, the early cash flows are typically negative for most investment projects.</a:t>
            </a:r>
            <a:endParaRPr lang="en-US" altLang="en-US" dirty="0"/>
          </a:p>
        </p:txBody>
      </p:sp>
    </p:spTree>
    <p:extLst>
      <p:ext uri="{BB962C8B-B14F-4D97-AF65-F5344CB8AC3E}">
        <p14:creationId xmlns:p14="http://schemas.microsoft.com/office/powerpoint/2010/main" val="154608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1027"/>
          <p:cNvSpPr>
            <a:spLocks noGrp="1" noChangeArrowheads="1"/>
          </p:cNvSpPr>
          <p:nvPr>
            <p:ph type="title"/>
          </p:nvPr>
        </p:nvSpPr>
        <p:spPr>
          <a:noFill/>
        </p:spPr>
        <p:txBody>
          <a:bodyPr vert="horz" lIns="67866" tIns="33338" rIns="67866" bIns="33338" rtlCol="0" anchor="ctr">
            <a:normAutofit/>
          </a:bodyPr>
          <a:lstStyle/>
          <a:p>
            <a:pPr algn="ctr"/>
            <a:r>
              <a:rPr lang="en-US" altLang="en-US" sz="3200" b="1" dirty="0">
                <a:latin typeface="Book Antiqua" panose="02040602050305030304" pitchFamily="18" charset="0"/>
              </a:rPr>
              <a:t>Net Present Value : An Illustration</a:t>
            </a:r>
          </a:p>
        </p:txBody>
      </p:sp>
      <p:sp>
        <p:nvSpPr>
          <p:cNvPr id="4505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FD18BBC-49F6-4915-B381-FF7DF430A385}" type="slidenum">
              <a:rPr lang="en-US" altLang="en-US" sz="1050" b="0">
                <a:solidFill>
                  <a:schemeClr val="tx1"/>
                </a:solidFill>
                <a:latin typeface="Times New Roman" panose="02020603050405020304" pitchFamily="18" charset="0"/>
              </a:rPr>
              <a:pPr>
                <a:lnSpc>
                  <a:spcPct val="100000"/>
                </a:lnSpc>
                <a:spcBef>
                  <a:spcPct val="0"/>
                </a:spcBef>
                <a:buSzTx/>
                <a:buFontTx/>
                <a:buNone/>
              </a:pPr>
              <a:t>21</a:t>
            </a:fld>
            <a:endParaRPr lang="en-US" altLang="en-US" sz="1050" b="0">
              <a:solidFill>
                <a:schemeClr val="tx1"/>
              </a:solidFill>
              <a:latin typeface="Times New Roman" panose="02020603050405020304" pitchFamily="18" charset="0"/>
            </a:endParaRPr>
          </a:p>
        </p:txBody>
      </p:sp>
      <p:sp>
        <p:nvSpPr>
          <p:cNvPr id="45059" name="Rectangle 1026"/>
          <p:cNvSpPr>
            <a:spLocks noChangeArrowheads="1"/>
          </p:cNvSpPr>
          <p:nvPr/>
        </p:nvSpPr>
        <p:spPr bwMode="auto">
          <a:xfrm>
            <a:off x="2024994" y="986939"/>
            <a:ext cx="5502862" cy="3762375"/>
          </a:xfrm>
          <a:prstGeom prst="rect">
            <a:avLst/>
          </a:prstGeom>
          <a:solidFill>
            <a:schemeClr val="bg1"/>
          </a:solidFill>
          <a:ln w="12700">
            <a:solidFill>
              <a:schemeClr val="accent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45061" name="Rectangle 1028"/>
          <p:cNvSpPr>
            <a:spLocks noChangeArrowheads="1"/>
          </p:cNvSpPr>
          <p:nvPr/>
        </p:nvSpPr>
        <p:spPr bwMode="auto">
          <a:xfrm>
            <a:off x="2024994" y="1035756"/>
            <a:ext cx="5502862" cy="3412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spcBef>
                <a:spcPct val="0"/>
              </a:spcBef>
              <a:buFontTx/>
              <a:buNone/>
            </a:pPr>
            <a:r>
              <a:rPr lang="en-US" altLang="en-US" sz="1800" b="1" dirty="0">
                <a:solidFill>
                  <a:srgbClr val="000000"/>
                </a:solidFill>
                <a:latin typeface="Arial" panose="020B0604020202020204" pitchFamily="34" charset="0"/>
              </a:rPr>
              <a:t>Consider the following investment projects :</a:t>
            </a:r>
          </a:p>
          <a:p>
            <a:pPr>
              <a:spcBef>
                <a:spcPct val="0"/>
              </a:spcBef>
              <a:buSzTx/>
              <a:buFontTx/>
              <a:buNone/>
            </a:pPr>
            <a:endParaRPr lang="en-US" altLang="en-US" sz="1350" dirty="0"/>
          </a:p>
          <a:p>
            <a:pPr>
              <a:spcBef>
                <a:spcPct val="0"/>
              </a:spcBef>
              <a:buSzTx/>
              <a:buFontTx/>
              <a:buNone/>
            </a:pPr>
            <a:r>
              <a:rPr lang="en-US" altLang="en-US" sz="1350" dirty="0"/>
              <a:t>			</a:t>
            </a:r>
            <a:r>
              <a:rPr lang="en-US" altLang="en-US" sz="1800" dirty="0"/>
              <a:t>Future Cash Flows</a:t>
            </a:r>
          </a:p>
          <a:p>
            <a:pPr>
              <a:spcBef>
                <a:spcPct val="0"/>
              </a:spcBef>
              <a:buSzTx/>
              <a:buFontTx/>
              <a:buNone/>
            </a:pPr>
            <a:r>
              <a:rPr lang="en-US" altLang="en-US" sz="1350" dirty="0"/>
              <a:t>      </a:t>
            </a:r>
          </a:p>
          <a:p>
            <a:pPr>
              <a:spcBef>
                <a:spcPct val="0"/>
              </a:spcBef>
              <a:buSzTx/>
              <a:buFontTx/>
              <a:buNone/>
            </a:pPr>
            <a:r>
              <a:rPr lang="en-US" altLang="en-US" sz="1500" dirty="0"/>
              <a:t>      Project	t=0		t=1		t=2		t=3	</a:t>
            </a:r>
          </a:p>
          <a:p>
            <a:pPr>
              <a:spcBef>
                <a:spcPct val="0"/>
              </a:spcBef>
              <a:buSzTx/>
              <a:buFontTx/>
              <a:buNone/>
            </a:pPr>
            <a:r>
              <a:rPr lang="en-US" altLang="en-US" sz="1500" dirty="0"/>
              <a:t>       </a:t>
            </a:r>
          </a:p>
          <a:p>
            <a:pPr>
              <a:spcBef>
                <a:spcPct val="0"/>
              </a:spcBef>
              <a:buSzTx/>
              <a:buFontTx/>
              <a:buNone/>
            </a:pPr>
            <a:endParaRPr lang="en-US" altLang="en-US" sz="1500" dirty="0"/>
          </a:p>
          <a:p>
            <a:pPr>
              <a:spcBef>
                <a:spcPct val="0"/>
              </a:spcBef>
              <a:buSzTx/>
              <a:buFontTx/>
              <a:buNone/>
            </a:pPr>
            <a:r>
              <a:rPr lang="en-US" altLang="en-US" sz="1500" dirty="0"/>
              <a:t>         A		-100		125		  0		  0	</a:t>
            </a:r>
          </a:p>
          <a:p>
            <a:pPr>
              <a:spcBef>
                <a:spcPct val="0"/>
              </a:spcBef>
              <a:buSzTx/>
              <a:buFontTx/>
              <a:buNone/>
            </a:pPr>
            <a:r>
              <a:rPr lang="en-US" altLang="en-US" sz="1500" dirty="0"/>
              <a:t>	</a:t>
            </a:r>
          </a:p>
          <a:p>
            <a:pPr>
              <a:spcBef>
                <a:spcPct val="0"/>
              </a:spcBef>
              <a:buSzTx/>
              <a:buFontTx/>
              <a:buNone/>
            </a:pPr>
            <a:r>
              <a:rPr lang="en-US" altLang="en-US" sz="1500" dirty="0"/>
              <a:t>         B		-200		100		100		100</a:t>
            </a:r>
          </a:p>
          <a:p>
            <a:pPr>
              <a:spcBef>
                <a:spcPct val="0"/>
              </a:spcBef>
              <a:buSzTx/>
              <a:buFontTx/>
              <a:buNone/>
            </a:pPr>
            <a:r>
              <a:rPr lang="en-US" altLang="en-US" sz="1500" dirty="0"/>
              <a:t>		</a:t>
            </a:r>
          </a:p>
          <a:p>
            <a:pPr>
              <a:spcBef>
                <a:spcPct val="0"/>
              </a:spcBef>
              <a:buSzTx/>
              <a:buFontTx/>
              <a:buNone/>
            </a:pPr>
            <a:r>
              <a:rPr lang="en-US" altLang="en-US" sz="1500" dirty="0"/>
              <a:t>         C		-300	  	 0		  0		500</a:t>
            </a:r>
            <a:r>
              <a:rPr lang="en-US" altLang="en-US" sz="1350" dirty="0"/>
              <a:t>		</a:t>
            </a:r>
          </a:p>
          <a:p>
            <a:pPr>
              <a:spcBef>
                <a:spcPct val="0"/>
              </a:spcBef>
              <a:buSzTx/>
              <a:buFontTx/>
              <a:buNone/>
            </a:pPr>
            <a:r>
              <a:rPr lang="en-US" altLang="en-US" sz="1350" dirty="0"/>
              <a:t>        </a:t>
            </a:r>
          </a:p>
          <a:p>
            <a:pPr>
              <a:spcBef>
                <a:spcPct val="0"/>
              </a:spcBef>
              <a:buSzTx/>
              <a:buFontTx/>
              <a:buNone/>
            </a:pPr>
            <a:endParaRPr lang="en-US" altLang="en-US" sz="1500" dirty="0"/>
          </a:p>
          <a:p>
            <a:pPr>
              <a:spcBef>
                <a:spcPct val="0"/>
              </a:spcBef>
              <a:buSzTx/>
              <a:buFontTx/>
              <a:buNone/>
            </a:pPr>
            <a:r>
              <a:rPr lang="en-US" altLang="en-US" sz="1500" dirty="0"/>
              <a:t>What is the net present value created by each of these investment projects for r=5%, r=15%, and r=25%?</a:t>
            </a:r>
          </a:p>
        </p:txBody>
      </p:sp>
      <p:sp>
        <p:nvSpPr>
          <p:cNvPr id="45062" name="Line 1029"/>
          <p:cNvSpPr>
            <a:spLocks noChangeShapeType="1"/>
          </p:cNvSpPr>
          <p:nvPr/>
        </p:nvSpPr>
        <p:spPr bwMode="auto">
          <a:xfrm flipH="1">
            <a:off x="2182153" y="1839426"/>
            <a:ext cx="4931032"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45063" name="Line 1030"/>
          <p:cNvSpPr>
            <a:spLocks noChangeShapeType="1"/>
          </p:cNvSpPr>
          <p:nvPr/>
        </p:nvSpPr>
        <p:spPr bwMode="auto">
          <a:xfrm flipH="1">
            <a:off x="2182153" y="2239476"/>
            <a:ext cx="4931032"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45064" name="Line 1031"/>
          <p:cNvSpPr>
            <a:spLocks noChangeShapeType="1"/>
          </p:cNvSpPr>
          <p:nvPr/>
        </p:nvSpPr>
        <p:spPr bwMode="auto">
          <a:xfrm flipH="1">
            <a:off x="2182153" y="3720900"/>
            <a:ext cx="4931032"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Tree>
    <p:extLst>
      <p:ext uri="{BB962C8B-B14F-4D97-AF65-F5344CB8AC3E}">
        <p14:creationId xmlns:p14="http://schemas.microsoft.com/office/powerpoint/2010/main" val="31694908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3B17C53B-3403-4506-A221-9FA2117812D9}" type="slidenum">
              <a:rPr lang="en-US" altLang="en-US" sz="1050" b="0">
                <a:solidFill>
                  <a:schemeClr val="tx1"/>
                </a:solidFill>
                <a:latin typeface="Times New Roman" panose="02020603050405020304" pitchFamily="18" charset="0"/>
              </a:rPr>
              <a:pPr>
                <a:lnSpc>
                  <a:spcPct val="100000"/>
                </a:lnSpc>
                <a:spcBef>
                  <a:spcPct val="0"/>
                </a:spcBef>
                <a:buSzTx/>
                <a:buFontTx/>
                <a:buNone/>
              </a:pPr>
              <a:t>22</a:t>
            </a:fld>
            <a:endParaRPr lang="en-US" altLang="en-US" sz="1050" b="0">
              <a:solidFill>
                <a:schemeClr val="tx1"/>
              </a:solidFill>
              <a:latin typeface="Times New Roman" panose="02020603050405020304" pitchFamily="18" charset="0"/>
            </a:endParaRPr>
          </a:p>
        </p:txBody>
      </p:sp>
      <p:sp>
        <p:nvSpPr>
          <p:cNvPr id="54275" name="Rectangle 1026"/>
          <p:cNvSpPr>
            <a:spLocks noGrp="1" noChangeArrowheads="1"/>
          </p:cNvSpPr>
          <p:nvPr>
            <p:ph type="title"/>
          </p:nvPr>
        </p:nvSpPr>
        <p:spPr>
          <a:xfrm>
            <a:off x="1200150" y="0"/>
            <a:ext cx="6572250" cy="914400"/>
          </a:xfrm>
          <a:noFill/>
        </p:spPr>
        <p:txBody>
          <a:bodyPr vert="horz" lIns="67866" tIns="33338" rIns="67866" bIns="33338" rtlCol="0" anchor="ctr">
            <a:noAutofit/>
          </a:bodyPr>
          <a:lstStyle/>
          <a:p>
            <a:r>
              <a:rPr lang="en-US" altLang="en-US"/>
              <a:t>Net Present Value </a:t>
            </a:r>
          </a:p>
        </p:txBody>
      </p:sp>
      <p:sp>
        <p:nvSpPr>
          <p:cNvPr id="54276" name="Rectangle 1027"/>
          <p:cNvSpPr>
            <a:spLocks noGrp="1" noChangeArrowheads="1"/>
          </p:cNvSpPr>
          <p:nvPr>
            <p:ph type="body" idx="1"/>
          </p:nvPr>
        </p:nvSpPr>
        <p:spPr>
          <a:xfrm>
            <a:off x="1314450" y="971550"/>
            <a:ext cx="6457950" cy="4000500"/>
          </a:xfrm>
          <a:noFill/>
        </p:spPr>
        <p:txBody>
          <a:bodyPr vert="horz" lIns="67866" tIns="33338" rIns="67866" bIns="33338" rtlCol="0">
            <a:normAutofit lnSpcReduction="10000"/>
          </a:bodyPr>
          <a:lstStyle/>
          <a:p>
            <a:pPr lvl="2">
              <a:buFontTx/>
              <a:buNone/>
            </a:pPr>
            <a:endParaRPr lang="en-US" altLang="en-US" sz="1500" dirty="0"/>
          </a:p>
          <a:p>
            <a:pPr>
              <a:spcBef>
                <a:spcPct val="0"/>
              </a:spcBef>
              <a:buFontTx/>
              <a:buNone/>
            </a:pPr>
            <a:r>
              <a:rPr lang="en-US" altLang="en-US" sz="1500" dirty="0"/>
              <a:t>Project	 r=5%	     r=15%        r=25%		</a:t>
            </a:r>
          </a:p>
          <a:p>
            <a:pPr lvl="2">
              <a:buFontTx/>
              <a:buNone/>
            </a:pPr>
            <a:endParaRPr lang="en-US" altLang="en-US" sz="1500" dirty="0"/>
          </a:p>
          <a:p>
            <a:pPr>
              <a:spcBef>
                <a:spcPct val="0"/>
              </a:spcBef>
              <a:buFontTx/>
              <a:buNone/>
            </a:pPr>
            <a:endParaRPr lang="en-US" altLang="en-US" sz="1500" dirty="0"/>
          </a:p>
          <a:p>
            <a:pPr>
              <a:spcBef>
                <a:spcPct val="0"/>
              </a:spcBef>
              <a:buFontTx/>
              <a:buNone/>
            </a:pPr>
            <a:r>
              <a:rPr lang="en-US" altLang="en-US" sz="1500" dirty="0"/>
              <a:t>	 A	$19.05	   $ 8.70	       $ 0.00		</a:t>
            </a:r>
          </a:p>
          <a:p>
            <a:pPr>
              <a:spcBef>
                <a:spcPct val="0"/>
              </a:spcBef>
              <a:buFontTx/>
              <a:buNone/>
            </a:pPr>
            <a:endParaRPr lang="en-US" altLang="en-US" sz="1500" dirty="0"/>
          </a:p>
          <a:p>
            <a:pPr>
              <a:spcBef>
                <a:spcPct val="0"/>
              </a:spcBef>
              <a:buFontTx/>
              <a:buNone/>
            </a:pPr>
            <a:r>
              <a:rPr lang="en-US" altLang="en-US" sz="1500" dirty="0"/>
              <a:t>	 B	72.32	   28.32	        -4.80		</a:t>
            </a:r>
          </a:p>
          <a:p>
            <a:pPr>
              <a:spcBef>
                <a:spcPct val="0"/>
              </a:spcBef>
              <a:buFontTx/>
              <a:buNone/>
            </a:pPr>
            <a:endParaRPr lang="en-US" altLang="en-US" sz="1500" dirty="0"/>
          </a:p>
          <a:p>
            <a:pPr>
              <a:spcBef>
                <a:spcPct val="0"/>
              </a:spcBef>
              <a:buFontTx/>
              <a:buNone/>
            </a:pPr>
            <a:r>
              <a:rPr lang="en-US" altLang="en-US" sz="1500" dirty="0"/>
              <a:t>	 C	131.92	    28.76	      -44.00		</a:t>
            </a:r>
          </a:p>
          <a:p>
            <a:pPr lvl="2">
              <a:buFontTx/>
              <a:buNone/>
            </a:pPr>
            <a:endParaRPr lang="en-US" altLang="en-US" sz="1500" dirty="0"/>
          </a:p>
          <a:p>
            <a:pPr>
              <a:spcBef>
                <a:spcPct val="0"/>
              </a:spcBef>
              <a:buFontTx/>
              <a:buNone/>
            </a:pPr>
            <a:endParaRPr lang="en-US" altLang="en-US" sz="1500" dirty="0"/>
          </a:p>
          <a:p>
            <a:pPr>
              <a:spcBef>
                <a:spcPct val="0"/>
              </a:spcBef>
              <a:buFontTx/>
              <a:buNone/>
            </a:pPr>
            <a:r>
              <a:rPr lang="en-US" altLang="en-US" sz="1650" dirty="0"/>
              <a:t>Net Present Value(B) =</a:t>
            </a:r>
            <a:endParaRPr lang="en-US" altLang="en-US" sz="1500" dirty="0"/>
          </a:p>
          <a:p>
            <a:pPr>
              <a:spcBef>
                <a:spcPct val="0"/>
              </a:spcBef>
              <a:buFontTx/>
              <a:buNone/>
            </a:pPr>
            <a:r>
              <a:rPr lang="en-US" altLang="en-US" sz="1500" dirty="0"/>
              <a:t>   </a:t>
            </a:r>
            <a:r>
              <a:rPr lang="en-US" altLang="en-US" sz="1650" dirty="0"/>
              <a:t> </a:t>
            </a:r>
          </a:p>
          <a:p>
            <a:pPr>
              <a:spcBef>
                <a:spcPct val="0"/>
              </a:spcBef>
              <a:buFontTx/>
              <a:buNone/>
            </a:pPr>
            <a:endParaRPr lang="en-US" altLang="en-US" sz="1650" dirty="0"/>
          </a:p>
          <a:p>
            <a:pPr>
              <a:spcBef>
                <a:spcPct val="0"/>
              </a:spcBef>
              <a:buFontTx/>
              <a:buNone/>
            </a:pPr>
            <a:r>
              <a:rPr lang="en-US" altLang="en-US" sz="1500" dirty="0"/>
              <a:t>			=72.32</a:t>
            </a:r>
          </a:p>
          <a:p>
            <a:pPr>
              <a:spcBef>
                <a:spcPct val="0"/>
              </a:spcBef>
              <a:buFontTx/>
              <a:buNone/>
            </a:pPr>
            <a:endParaRPr lang="en-US" altLang="en-US" sz="1500" dirty="0"/>
          </a:p>
          <a:p>
            <a:pPr>
              <a:spcBef>
                <a:spcPct val="0"/>
              </a:spcBef>
              <a:buFontTx/>
              <a:buNone/>
            </a:pPr>
            <a:r>
              <a:rPr lang="en-US" altLang="en-US" sz="1500" dirty="0"/>
              <a:t>					</a:t>
            </a:r>
          </a:p>
        </p:txBody>
      </p:sp>
      <p:grpSp>
        <p:nvGrpSpPr>
          <p:cNvPr id="54277" name="Group 1028"/>
          <p:cNvGrpSpPr>
            <a:grpSpLocks/>
          </p:cNvGrpSpPr>
          <p:nvPr/>
        </p:nvGrpSpPr>
        <p:grpSpPr bwMode="auto">
          <a:xfrm>
            <a:off x="1295400" y="971550"/>
            <a:ext cx="6553200" cy="57150"/>
            <a:chOff x="128" y="816"/>
            <a:chExt cx="5504" cy="48"/>
          </a:xfrm>
        </p:grpSpPr>
        <p:sp>
          <p:nvSpPr>
            <p:cNvPr id="54290" name="Line 1029"/>
            <p:cNvSpPr>
              <a:spLocks noChangeShapeType="1"/>
            </p:cNvSpPr>
            <p:nvPr/>
          </p:nvSpPr>
          <p:spPr bwMode="auto">
            <a:xfrm flipH="1">
              <a:off x="128" y="816"/>
              <a:ext cx="5504" cy="0"/>
            </a:xfrm>
            <a:prstGeom prst="line">
              <a:avLst/>
            </a:prstGeom>
            <a:noFill/>
            <a:ln w="508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4291" name="Line 1030"/>
            <p:cNvSpPr>
              <a:spLocks noChangeShapeType="1"/>
            </p:cNvSpPr>
            <p:nvPr/>
          </p:nvSpPr>
          <p:spPr bwMode="auto">
            <a:xfrm flipH="1">
              <a:off x="136" y="864"/>
              <a:ext cx="5488" cy="0"/>
            </a:xfrm>
            <a:prstGeom prst="line">
              <a:avLst/>
            </a:prstGeom>
            <a:noFill/>
            <a:ln w="25400">
              <a:solidFill>
                <a:srgbClr val="F35B1B"/>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54278" name="Line 1031"/>
          <p:cNvSpPr>
            <a:spLocks noChangeShapeType="1"/>
          </p:cNvSpPr>
          <p:nvPr/>
        </p:nvSpPr>
        <p:spPr bwMode="auto">
          <a:xfrm flipH="1">
            <a:off x="1362075" y="1600200"/>
            <a:ext cx="6419850" cy="0"/>
          </a:xfrm>
          <a:prstGeom prst="line">
            <a:avLst/>
          </a:prstGeom>
          <a:noFill/>
          <a:ln w="2540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4279" name="Line 1032"/>
          <p:cNvSpPr>
            <a:spLocks noChangeShapeType="1"/>
          </p:cNvSpPr>
          <p:nvPr/>
        </p:nvSpPr>
        <p:spPr bwMode="auto">
          <a:xfrm flipH="1">
            <a:off x="1362075" y="3086100"/>
            <a:ext cx="6419850" cy="0"/>
          </a:xfrm>
          <a:prstGeom prst="line">
            <a:avLst/>
          </a:prstGeom>
          <a:noFill/>
          <a:ln w="2540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4280" name="Rectangle 1033"/>
          <p:cNvSpPr>
            <a:spLocks noChangeArrowheads="1"/>
          </p:cNvSpPr>
          <p:nvPr/>
        </p:nvSpPr>
        <p:spPr bwMode="auto">
          <a:xfrm>
            <a:off x="3516306" y="3263503"/>
            <a:ext cx="739788" cy="56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100</a:t>
            </a:r>
          </a:p>
          <a:p>
            <a:pPr algn="ctr">
              <a:spcBef>
                <a:spcPct val="0"/>
              </a:spcBef>
              <a:buSzTx/>
              <a:buFontTx/>
              <a:buNone/>
            </a:pPr>
            <a:r>
              <a:rPr lang="en-US" altLang="en-US" sz="1800"/>
              <a:t>(1.05)</a:t>
            </a:r>
          </a:p>
        </p:txBody>
      </p:sp>
      <p:sp>
        <p:nvSpPr>
          <p:cNvPr id="54281" name="Rectangle 1034"/>
          <p:cNvSpPr>
            <a:spLocks noChangeArrowheads="1"/>
          </p:cNvSpPr>
          <p:nvPr/>
        </p:nvSpPr>
        <p:spPr bwMode="auto">
          <a:xfrm>
            <a:off x="4387633" y="3263503"/>
            <a:ext cx="824746" cy="56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100</a:t>
            </a:r>
          </a:p>
          <a:p>
            <a:pPr algn="ctr">
              <a:spcBef>
                <a:spcPct val="0"/>
              </a:spcBef>
              <a:buSzTx/>
              <a:buFontTx/>
              <a:buNone/>
            </a:pPr>
            <a:r>
              <a:rPr lang="en-US" altLang="en-US" sz="1800"/>
              <a:t>(1.05)</a:t>
            </a:r>
            <a:r>
              <a:rPr lang="en-US" altLang="en-US" sz="1800" baseline="30000"/>
              <a:t>2</a:t>
            </a:r>
          </a:p>
        </p:txBody>
      </p:sp>
      <p:sp>
        <p:nvSpPr>
          <p:cNvPr id="54282" name="Rectangle 1035"/>
          <p:cNvSpPr>
            <a:spLocks noChangeArrowheads="1"/>
          </p:cNvSpPr>
          <p:nvPr/>
        </p:nvSpPr>
        <p:spPr bwMode="auto">
          <a:xfrm>
            <a:off x="5359183" y="3263503"/>
            <a:ext cx="824746" cy="56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100</a:t>
            </a:r>
          </a:p>
          <a:p>
            <a:pPr algn="ctr">
              <a:spcBef>
                <a:spcPct val="0"/>
              </a:spcBef>
              <a:buSzTx/>
              <a:buFontTx/>
              <a:buNone/>
            </a:pPr>
            <a:r>
              <a:rPr lang="en-US" altLang="en-US" sz="1800"/>
              <a:t>(1.05)</a:t>
            </a:r>
            <a:r>
              <a:rPr lang="en-US" altLang="en-US" sz="1800" baseline="30000"/>
              <a:t>3</a:t>
            </a:r>
          </a:p>
        </p:txBody>
      </p:sp>
      <p:sp>
        <p:nvSpPr>
          <p:cNvPr id="54283" name="Rectangle 1036"/>
          <p:cNvSpPr>
            <a:spLocks noChangeArrowheads="1"/>
          </p:cNvSpPr>
          <p:nvPr/>
        </p:nvSpPr>
        <p:spPr bwMode="auto">
          <a:xfrm>
            <a:off x="6321000" y="3421858"/>
            <a:ext cx="890425" cy="316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dirty="0"/>
              <a:t>200 </a:t>
            </a:r>
          </a:p>
        </p:txBody>
      </p:sp>
      <p:sp>
        <p:nvSpPr>
          <p:cNvPr id="54284" name="Rectangle 1037"/>
          <p:cNvSpPr>
            <a:spLocks noChangeArrowheads="1"/>
          </p:cNvSpPr>
          <p:nvPr/>
        </p:nvSpPr>
        <p:spPr bwMode="auto">
          <a:xfrm>
            <a:off x="4150396" y="3387329"/>
            <a:ext cx="271710" cy="316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a:t>
            </a:r>
          </a:p>
        </p:txBody>
      </p:sp>
      <p:sp>
        <p:nvSpPr>
          <p:cNvPr id="54285" name="Rectangle 1038"/>
          <p:cNvSpPr>
            <a:spLocks noChangeArrowheads="1"/>
          </p:cNvSpPr>
          <p:nvPr/>
        </p:nvSpPr>
        <p:spPr bwMode="auto">
          <a:xfrm>
            <a:off x="5179096" y="3387329"/>
            <a:ext cx="271710" cy="316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a:t>
            </a:r>
          </a:p>
        </p:txBody>
      </p:sp>
      <p:sp>
        <p:nvSpPr>
          <p:cNvPr id="54286" name="Rectangle 1039"/>
          <p:cNvSpPr>
            <a:spLocks noChangeArrowheads="1"/>
          </p:cNvSpPr>
          <p:nvPr/>
        </p:nvSpPr>
        <p:spPr bwMode="auto">
          <a:xfrm>
            <a:off x="6198177" y="3387329"/>
            <a:ext cx="290947" cy="316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SzTx/>
              <a:buFontTx/>
              <a:buNone/>
            </a:pPr>
            <a:r>
              <a:rPr lang="en-US" altLang="en-US" sz="1800"/>
              <a:t>--</a:t>
            </a:r>
          </a:p>
        </p:txBody>
      </p:sp>
      <p:sp>
        <p:nvSpPr>
          <p:cNvPr id="54287" name="Line 1040"/>
          <p:cNvSpPr>
            <a:spLocks noChangeShapeType="1"/>
          </p:cNvSpPr>
          <p:nvPr/>
        </p:nvSpPr>
        <p:spPr bwMode="auto">
          <a:xfrm flipH="1">
            <a:off x="3533775" y="3507581"/>
            <a:ext cx="64770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4288" name="Line 1041"/>
          <p:cNvSpPr>
            <a:spLocks noChangeShapeType="1"/>
          </p:cNvSpPr>
          <p:nvPr/>
        </p:nvSpPr>
        <p:spPr bwMode="auto">
          <a:xfrm flipH="1">
            <a:off x="4448175" y="3507581"/>
            <a:ext cx="7048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4289" name="Line 1042"/>
          <p:cNvSpPr>
            <a:spLocks noChangeShapeType="1"/>
          </p:cNvSpPr>
          <p:nvPr/>
        </p:nvSpPr>
        <p:spPr bwMode="auto">
          <a:xfrm flipH="1">
            <a:off x="5419725" y="3519488"/>
            <a:ext cx="704850" cy="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Tree>
    <p:extLst>
      <p:ext uri="{BB962C8B-B14F-4D97-AF65-F5344CB8AC3E}">
        <p14:creationId xmlns:p14="http://schemas.microsoft.com/office/powerpoint/2010/main" val="20751449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026"/>
          <p:cNvSpPr>
            <a:spLocks noGrp="1" noChangeArrowheads="1"/>
          </p:cNvSpPr>
          <p:nvPr>
            <p:ph type="title"/>
          </p:nvPr>
        </p:nvSpPr>
        <p:spPr>
          <a:xfrm>
            <a:off x="457200" y="205979"/>
            <a:ext cx="5358809" cy="857250"/>
          </a:xfrm>
        </p:spPr>
        <p:txBody>
          <a:bodyPr/>
          <a:lstStyle/>
          <a:p>
            <a:r>
              <a:rPr lang="en-US" altLang="en-US" sz="2700" b="1" dirty="0">
                <a:latin typeface="Book Antiqua" panose="02040602050305030304" pitchFamily="18" charset="0"/>
              </a:rPr>
              <a:t>Independent vs. Mutually Exclusive Projects</a:t>
            </a:r>
          </a:p>
        </p:txBody>
      </p:sp>
      <p:sp>
        <p:nvSpPr>
          <p:cNvPr id="491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E25AC66C-46F9-4B0D-8739-ED4F66E8B0B3}" type="slidenum">
              <a:rPr lang="en-US" altLang="en-US" sz="1050" b="0">
                <a:solidFill>
                  <a:schemeClr val="tx1"/>
                </a:solidFill>
                <a:latin typeface="Times New Roman" panose="02020603050405020304" pitchFamily="18" charset="0"/>
              </a:rPr>
              <a:pPr>
                <a:lnSpc>
                  <a:spcPct val="100000"/>
                </a:lnSpc>
                <a:spcBef>
                  <a:spcPct val="0"/>
                </a:spcBef>
                <a:buSzTx/>
                <a:buFontTx/>
                <a:buNone/>
              </a:pPr>
              <a:t>23</a:t>
            </a:fld>
            <a:endParaRPr lang="en-US" altLang="en-US" sz="1050" b="0">
              <a:solidFill>
                <a:schemeClr val="tx1"/>
              </a:solidFill>
              <a:latin typeface="Times New Roman" panose="02020603050405020304" pitchFamily="18" charset="0"/>
            </a:endParaRPr>
          </a:p>
        </p:txBody>
      </p:sp>
      <p:sp>
        <p:nvSpPr>
          <p:cNvPr id="49156" name="Text Box 1027"/>
          <p:cNvSpPr txBox="1">
            <a:spLocks noChangeArrowheads="1"/>
          </p:cNvSpPr>
          <p:nvPr/>
        </p:nvSpPr>
        <p:spPr bwMode="auto">
          <a:xfrm>
            <a:off x="793818" y="1382510"/>
            <a:ext cx="5022192" cy="1089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solidFill>
                  <a:srgbClr val="414141"/>
                </a:solidFill>
                <a:latin typeface="+mn-lt"/>
              </a:rPr>
              <a:t>Independent</a:t>
            </a:r>
            <a:r>
              <a:rPr lang="en-US" altLang="en-US" sz="1800" b="0" dirty="0">
                <a:solidFill>
                  <a:srgbClr val="414141"/>
                </a:solidFill>
                <a:latin typeface="+mn-lt"/>
              </a:rPr>
              <a:t> :  Acceptance or rejection is independent of the acceptance or rejection of other projects.</a:t>
            </a:r>
          </a:p>
          <a:p>
            <a:pPr>
              <a:spcBef>
                <a:spcPct val="0"/>
              </a:spcBef>
              <a:buSzTx/>
              <a:buFontTx/>
              <a:buNone/>
            </a:pPr>
            <a:endParaRPr lang="en-US" altLang="en-US" sz="1800" b="0" dirty="0">
              <a:solidFill>
                <a:srgbClr val="414141"/>
              </a:solidFill>
              <a:latin typeface="+mn-lt"/>
            </a:endParaRPr>
          </a:p>
        </p:txBody>
      </p:sp>
      <p:sp>
        <p:nvSpPr>
          <p:cNvPr id="9" name="Text Box 1027"/>
          <p:cNvSpPr txBox="1">
            <a:spLocks noChangeArrowheads="1"/>
          </p:cNvSpPr>
          <p:nvPr/>
        </p:nvSpPr>
        <p:spPr bwMode="auto">
          <a:xfrm>
            <a:off x="793818" y="2583712"/>
            <a:ext cx="5022191" cy="1089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800" b="0" dirty="0">
              <a:solidFill>
                <a:srgbClr val="414141"/>
              </a:solidFill>
              <a:latin typeface="+mn-lt"/>
            </a:endParaRPr>
          </a:p>
          <a:p>
            <a:pPr>
              <a:spcBef>
                <a:spcPct val="0"/>
              </a:spcBef>
              <a:buSzTx/>
              <a:buFontTx/>
              <a:buNone/>
            </a:pPr>
            <a:r>
              <a:rPr lang="en-US" altLang="en-US" sz="1800" dirty="0">
                <a:solidFill>
                  <a:srgbClr val="414141"/>
                </a:solidFill>
                <a:latin typeface="+mn-lt"/>
              </a:rPr>
              <a:t>Mutually Exclusive</a:t>
            </a:r>
            <a:r>
              <a:rPr lang="en-US" altLang="en-US" sz="1800" b="0" dirty="0">
                <a:solidFill>
                  <a:srgbClr val="414141"/>
                </a:solidFill>
                <a:latin typeface="+mn-lt"/>
              </a:rPr>
              <a:t>:  Can accept “A” or you can accept “B” or you can reject both of them, but cannot accept both of them.</a:t>
            </a:r>
          </a:p>
        </p:txBody>
      </p:sp>
    </p:spTree>
    <p:extLst>
      <p:ext uri="{BB962C8B-B14F-4D97-AF65-F5344CB8AC3E}">
        <p14:creationId xmlns:p14="http://schemas.microsoft.com/office/powerpoint/2010/main" val="380617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Payback Period</a:t>
            </a:r>
          </a:p>
        </p:txBody>
      </p:sp>
      <p:sp>
        <p:nvSpPr>
          <p:cNvPr id="51204" name="Rectangle 3"/>
          <p:cNvSpPr>
            <a:spLocks noGrp="1" noChangeArrowheads="1"/>
          </p:cNvSpPr>
          <p:nvPr>
            <p:ph idx="1"/>
          </p:nvPr>
        </p:nvSpPr>
        <p:spPr>
          <a:xfrm>
            <a:off x="457200" y="1200151"/>
            <a:ext cx="5358809" cy="3394472"/>
          </a:xfrm>
        </p:spPr>
        <p:txBody>
          <a:bodyPr>
            <a:normAutofit lnSpcReduction="10000"/>
          </a:bodyPr>
          <a:lstStyle/>
          <a:p>
            <a:pPr marL="0" indent="0">
              <a:buNone/>
            </a:pPr>
            <a:r>
              <a:rPr lang="en-US" altLang="en-US" sz="1800" dirty="0"/>
              <a:t>A project’s payback period is the number of periods (usually measured in years) required for the sum of the project’s expected cash flows to equal its initial cash outlay.  In other words, the payback period is the time it takes for a firm to recover its initial investment.</a:t>
            </a:r>
            <a:endParaRPr lang="en-US" altLang="en-US" sz="1500" i="1" dirty="0"/>
          </a:p>
          <a:p>
            <a:pPr>
              <a:buFontTx/>
              <a:buNone/>
            </a:pPr>
            <a:r>
              <a:rPr lang="en-US" altLang="en-US" sz="1500" i="1" dirty="0"/>
              <a:t>			</a:t>
            </a:r>
          </a:p>
          <a:p>
            <a:pPr>
              <a:buFontTx/>
              <a:buNone/>
            </a:pPr>
            <a:endParaRPr lang="en-US" altLang="en-US" sz="1500" i="1" dirty="0"/>
          </a:p>
          <a:p>
            <a:pPr>
              <a:buFontTx/>
              <a:buNone/>
            </a:pPr>
            <a:r>
              <a:rPr lang="en-US" altLang="en-US" sz="1800" dirty="0"/>
              <a:t>Payback for Project “A”	=</a:t>
            </a:r>
          </a:p>
          <a:p>
            <a:pPr>
              <a:buFontTx/>
              <a:buNone/>
            </a:pPr>
            <a:endParaRPr lang="en-US" altLang="en-US" sz="1800" dirty="0"/>
          </a:p>
          <a:p>
            <a:pPr>
              <a:buFontTx/>
              <a:buNone/>
            </a:pPr>
            <a:r>
              <a:rPr lang="en-US" altLang="en-US" sz="1800" dirty="0"/>
              <a:t>Payback for Project “B”	=</a:t>
            </a:r>
          </a:p>
          <a:p>
            <a:pPr algn="ctr">
              <a:buFontTx/>
              <a:buNone/>
            </a:pPr>
            <a:endParaRPr lang="en-US" altLang="en-US" sz="1800" i="1" dirty="0"/>
          </a:p>
          <a:p>
            <a:pPr>
              <a:buFontTx/>
              <a:buNone/>
            </a:pPr>
            <a:r>
              <a:rPr lang="en-US" altLang="en-US" sz="1800" dirty="0"/>
              <a:t>Payback for Project “C”	=</a:t>
            </a:r>
          </a:p>
          <a:p>
            <a:pPr algn="ctr">
              <a:buFontTx/>
              <a:buNone/>
            </a:pPr>
            <a:endParaRPr lang="en-US" altLang="en-US" sz="1500" i="1" dirty="0"/>
          </a:p>
          <a:p>
            <a:pPr>
              <a:buFontTx/>
              <a:buNone/>
            </a:pPr>
            <a:endParaRPr lang="en-US" altLang="en-US" sz="1500" dirty="0"/>
          </a:p>
          <a:p>
            <a:pPr algn="ctr">
              <a:buFontTx/>
              <a:buNone/>
            </a:pPr>
            <a:endParaRPr lang="en-US" altLang="en-US" sz="1500" i="1" dirty="0"/>
          </a:p>
        </p:txBody>
      </p:sp>
      <p:sp>
        <p:nvSpPr>
          <p:cNvPr id="5120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C766A9A-2B57-41AD-9872-3066D902C741}" type="slidenum">
              <a:rPr lang="en-US" altLang="en-US" sz="1050" b="0">
                <a:solidFill>
                  <a:schemeClr val="tx1"/>
                </a:solidFill>
                <a:latin typeface="Times New Roman" panose="02020603050405020304" pitchFamily="18" charset="0"/>
              </a:rPr>
              <a:pPr>
                <a:lnSpc>
                  <a:spcPct val="100000"/>
                </a:lnSpc>
                <a:spcBef>
                  <a:spcPct val="0"/>
                </a:spcBef>
                <a:buSzTx/>
                <a:buFontTx/>
                <a:buNone/>
              </a:pPr>
              <a:t>24</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9935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noAutofit/>
          </a:bodyPr>
          <a:lstStyle/>
          <a:p>
            <a:pPr>
              <a:defRPr/>
            </a:pPr>
            <a:r>
              <a:rPr lang="en-US" sz="3600" b="1" dirty="0">
                <a:effectLst>
                  <a:outerShdw blurRad="38100" dist="38100" dir="2700000" algn="tl">
                    <a:srgbClr val="000000">
                      <a:alpha val="43137"/>
                    </a:srgbClr>
                  </a:outerShdw>
                </a:effectLst>
                <a:latin typeface="Book Antiqua" panose="02040602050305030304" pitchFamily="18" charset="0"/>
              </a:rPr>
              <a:t>Internal Rate of Return</a:t>
            </a:r>
          </a:p>
        </p:txBody>
      </p:sp>
      <p:sp>
        <p:nvSpPr>
          <p:cNvPr id="53252" name="Rectangle 3"/>
          <p:cNvSpPr>
            <a:spLocks noGrp="1" noChangeArrowheads="1"/>
          </p:cNvSpPr>
          <p:nvPr>
            <p:ph idx="1"/>
          </p:nvPr>
        </p:nvSpPr>
        <p:spPr>
          <a:xfrm>
            <a:off x="457200" y="1200151"/>
            <a:ext cx="5358809" cy="2663455"/>
          </a:xfrm>
        </p:spPr>
        <p:txBody>
          <a:bodyPr/>
          <a:lstStyle/>
          <a:p>
            <a:pPr marL="0" indent="0">
              <a:buNone/>
            </a:pPr>
            <a:r>
              <a:rPr lang="en-US" altLang="en-US" sz="1800" dirty="0"/>
              <a:t>A project’s internal rate of return (IRR) is the discount rate that makes the net present value (NPV) of the project equal to zero:</a:t>
            </a:r>
            <a:endParaRPr lang="en-US" altLang="en-US" sz="1800" i="1" dirty="0"/>
          </a:p>
          <a:p>
            <a:endParaRPr lang="en-US" altLang="en-US" sz="1500" i="1" dirty="0"/>
          </a:p>
          <a:p>
            <a:pPr>
              <a:buFontTx/>
              <a:buNone/>
            </a:pPr>
            <a:r>
              <a:rPr lang="en-US" altLang="en-US" sz="1500" i="1" dirty="0"/>
              <a:t>		      </a:t>
            </a:r>
            <a:r>
              <a:rPr lang="en-US" altLang="en-US" sz="1500" dirty="0"/>
              <a:t>C</a:t>
            </a:r>
            <a:r>
              <a:rPr lang="en-US" altLang="en-US" sz="1500" baseline="-25000" dirty="0"/>
              <a:t>1</a:t>
            </a:r>
            <a:r>
              <a:rPr lang="en-US" altLang="en-US" sz="1500" dirty="0"/>
              <a:t> 	      C</a:t>
            </a:r>
            <a:r>
              <a:rPr lang="en-US" altLang="en-US" sz="1500" baseline="-25000" dirty="0"/>
              <a:t>2</a:t>
            </a:r>
            <a:r>
              <a:rPr lang="en-US" altLang="en-US" sz="1500" dirty="0"/>
              <a:t> 	          C</a:t>
            </a:r>
            <a:r>
              <a:rPr lang="en-US" altLang="en-US" sz="1500" baseline="-25000" dirty="0"/>
              <a:t>T</a:t>
            </a:r>
            <a:r>
              <a:rPr lang="en-US" altLang="en-US" sz="1500" dirty="0"/>
              <a:t> </a:t>
            </a:r>
            <a:endParaRPr lang="en-US" altLang="en-US" sz="1500" i="1" dirty="0"/>
          </a:p>
          <a:p>
            <a:pPr>
              <a:buFontTx/>
              <a:buNone/>
            </a:pPr>
            <a:r>
              <a:rPr lang="en-US" altLang="en-US" sz="1500" dirty="0"/>
              <a:t>NPV =  C</a:t>
            </a:r>
            <a:r>
              <a:rPr lang="en-US" altLang="en-US" sz="1500" baseline="-25000" dirty="0"/>
              <a:t>0</a:t>
            </a:r>
            <a:r>
              <a:rPr lang="en-US" altLang="en-US" sz="1500" dirty="0"/>
              <a:t>    +  ------     +    -------- +…….+ ----------   =   0</a:t>
            </a:r>
          </a:p>
          <a:p>
            <a:pPr>
              <a:buFontTx/>
              <a:buNone/>
            </a:pPr>
            <a:r>
              <a:rPr lang="en-US" altLang="en-US" sz="1500" dirty="0"/>
              <a:t>                        1 + IRR      (1 + IRR)</a:t>
            </a:r>
            <a:r>
              <a:rPr lang="en-US" altLang="en-US" sz="1500" baseline="30000" dirty="0"/>
              <a:t>2</a:t>
            </a:r>
            <a:r>
              <a:rPr lang="en-US" altLang="en-US" sz="1500" dirty="0"/>
              <a:t>         (1 + IRR)</a:t>
            </a:r>
            <a:r>
              <a:rPr lang="en-US" altLang="en-US" sz="1500" baseline="30000" dirty="0"/>
              <a:t>T</a:t>
            </a:r>
          </a:p>
          <a:p>
            <a:pPr>
              <a:buFontTx/>
              <a:buNone/>
            </a:pPr>
            <a:endParaRPr lang="en-US" altLang="en-US" sz="1500" baseline="30000" dirty="0"/>
          </a:p>
          <a:p>
            <a:pPr>
              <a:buFontTx/>
              <a:buNone/>
            </a:pPr>
            <a:endParaRPr lang="en-US" altLang="en-US" sz="1500" baseline="30000" dirty="0"/>
          </a:p>
        </p:txBody>
      </p:sp>
      <p:sp>
        <p:nvSpPr>
          <p:cNvPr id="5325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9D8DCCD-5AE5-4B72-9A8E-403C7280DC2A}" type="slidenum">
              <a:rPr lang="en-US" altLang="en-US" sz="1050" b="0">
                <a:solidFill>
                  <a:schemeClr val="tx1"/>
                </a:solidFill>
                <a:latin typeface="Times New Roman" panose="02020603050405020304" pitchFamily="18" charset="0"/>
              </a:rPr>
              <a:pPr>
                <a:lnSpc>
                  <a:spcPct val="100000"/>
                </a:lnSpc>
                <a:spcBef>
                  <a:spcPct val="0"/>
                </a:spcBef>
                <a:buSzTx/>
                <a:buFontTx/>
                <a:buNone/>
              </a:pPr>
              <a:t>25</a:t>
            </a:fld>
            <a:endParaRPr lang="en-US" altLang="en-US" sz="1050" b="0">
              <a:solidFill>
                <a:schemeClr val="tx1"/>
              </a:solidFill>
              <a:latin typeface="Times New Roman" panose="02020603050405020304" pitchFamily="18" charset="0"/>
            </a:endParaRPr>
          </a:p>
        </p:txBody>
      </p:sp>
      <p:sp>
        <p:nvSpPr>
          <p:cNvPr id="6" name="Rectangle 3"/>
          <p:cNvSpPr txBox="1">
            <a:spLocks noChangeArrowheads="1"/>
          </p:cNvSpPr>
          <p:nvPr/>
        </p:nvSpPr>
        <p:spPr>
          <a:xfrm>
            <a:off x="893136" y="3606151"/>
            <a:ext cx="4072270" cy="134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endParaRPr lang="en-US" altLang="en-US" sz="1500" baseline="30000" dirty="0"/>
          </a:p>
          <a:p>
            <a:pPr algn="ctr">
              <a:buFontTx/>
              <a:buNone/>
            </a:pPr>
            <a:r>
              <a:rPr lang="en-US" altLang="en-US" sz="2200" dirty="0"/>
              <a:t>Accept the project if IRR is greater than the cost of capital</a:t>
            </a:r>
            <a:endParaRPr lang="en-US" altLang="en-US" sz="1500" i="1" dirty="0"/>
          </a:p>
        </p:txBody>
      </p:sp>
    </p:spTree>
    <p:extLst>
      <p:ext uri="{BB962C8B-B14F-4D97-AF65-F5344CB8AC3E}">
        <p14:creationId xmlns:p14="http://schemas.microsoft.com/office/powerpoint/2010/main" val="283819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572829" y="0"/>
            <a:ext cx="5243180" cy="914400"/>
          </a:xfrm>
          <a:noFill/>
        </p:spPr>
        <p:txBody>
          <a:bodyPr vert="horz" lIns="67866" tIns="33338" rIns="67866" bIns="33338" rtlCol="0" anchor="ctr">
            <a:normAutofit/>
          </a:bodyPr>
          <a:lstStyle/>
          <a:p>
            <a:r>
              <a:rPr lang="en-US" altLang="en-US" sz="3600" b="1" dirty="0">
                <a:latin typeface="Book Antiqua" panose="02040602050305030304" pitchFamily="18" charset="0"/>
              </a:rPr>
              <a:t>Internal Rate of Return </a:t>
            </a:r>
          </a:p>
        </p:txBody>
      </p:sp>
      <p:sp>
        <p:nvSpPr>
          <p:cNvPr id="55300" name="Rectangle 3"/>
          <p:cNvSpPr>
            <a:spLocks noGrp="1" noChangeArrowheads="1"/>
          </p:cNvSpPr>
          <p:nvPr>
            <p:ph idx="1"/>
          </p:nvPr>
        </p:nvSpPr>
        <p:spPr>
          <a:xfrm>
            <a:off x="1023384" y="959533"/>
            <a:ext cx="4257010" cy="4000500"/>
          </a:xfrm>
          <a:noFill/>
        </p:spPr>
        <p:txBody>
          <a:bodyPr vert="horz" lIns="67866" tIns="33338" rIns="67866" bIns="33338" rtlCol="0">
            <a:normAutofit/>
          </a:bodyPr>
          <a:lstStyle/>
          <a:p>
            <a:pPr lvl="2">
              <a:lnSpc>
                <a:spcPct val="80000"/>
              </a:lnSpc>
              <a:buFontTx/>
              <a:buNone/>
            </a:pPr>
            <a:endParaRPr lang="en-US" altLang="en-US" sz="1500" dirty="0"/>
          </a:p>
          <a:p>
            <a:pPr>
              <a:lnSpc>
                <a:spcPct val="80000"/>
              </a:lnSpc>
              <a:spcBef>
                <a:spcPct val="0"/>
              </a:spcBef>
              <a:buFontTx/>
              <a:buNone/>
            </a:pPr>
            <a:r>
              <a:rPr lang="en-US" altLang="en-US" sz="1500" dirty="0"/>
              <a:t>	</a:t>
            </a:r>
            <a:r>
              <a:rPr lang="en-US" altLang="en-US" sz="1800" dirty="0"/>
              <a:t>Project		   IRR</a:t>
            </a:r>
          </a:p>
          <a:p>
            <a:pPr>
              <a:lnSpc>
                <a:spcPct val="80000"/>
              </a:lnSpc>
              <a:spcBef>
                <a:spcPct val="0"/>
              </a:spcBef>
              <a:buFontTx/>
              <a:buNone/>
            </a:pPr>
            <a:endParaRPr lang="en-US" altLang="en-US" sz="1800" dirty="0"/>
          </a:p>
          <a:p>
            <a:pPr>
              <a:lnSpc>
                <a:spcPct val="80000"/>
              </a:lnSpc>
              <a:spcBef>
                <a:spcPct val="0"/>
              </a:spcBef>
              <a:buFontTx/>
              <a:buNone/>
            </a:pPr>
            <a:r>
              <a:rPr lang="en-US" altLang="en-US" sz="1800" dirty="0"/>
              <a:t>	   A			25.0%</a:t>
            </a:r>
          </a:p>
          <a:p>
            <a:pPr>
              <a:lnSpc>
                <a:spcPct val="80000"/>
              </a:lnSpc>
              <a:spcBef>
                <a:spcPct val="0"/>
              </a:spcBef>
              <a:buFontTx/>
              <a:buNone/>
            </a:pPr>
            <a:endParaRPr lang="en-US" altLang="en-US" sz="1800" dirty="0"/>
          </a:p>
          <a:p>
            <a:pPr>
              <a:lnSpc>
                <a:spcPct val="80000"/>
              </a:lnSpc>
              <a:spcBef>
                <a:spcPct val="0"/>
              </a:spcBef>
              <a:buFontTx/>
              <a:buNone/>
            </a:pPr>
            <a:endParaRPr lang="en-US" altLang="en-US" sz="1800" dirty="0"/>
          </a:p>
          <a:p>
            <a:pPr>
              <a:lnSpc>
                <a:spcPct val="80000"/>
              </a:lnSpc>
              <a:spcBef>
                <a:spcPct val="0"/>
              </a:spcBef>
              <a:buFontTx/>
              <a:buNone/>
            </a:pPr>
            <a:r>
              <a:rPr lang="en-US" altLang="en-US" sz="1800" dirty="0"/>
              <a:t>	   B		  	23.4%</a:t>
            </a:r>
          </a:p>
          <a:p>
            <a:pPr>
              <a:lnSpc>
                <a:spcPct val="80000"/>
              </a:lnSpc>
              <a:spcBef>
                <a:spcPct val="0"/>
              </a:spcBef>
              <a:buFontTx/>
              <a:buNone/>
            </a:pPr>
            <a:endParaRPr lang="en-US" altLang="en-US" sz="1800" dirty="0"/>
          </a:p>
          <a:p>
            <a:pPr>
              <a:lnSpc>
                <a:spcPct val="80000"/>
              </a:lnSpc>
              <a:spcBef>
                <a:spcPct val="0"/>
              </a:spcBef>
              <a:buFontTx/>
              <a:buNone/>
            </a:pPr>
            <a:endParaRPr lang="en-US" altLang="en-US" sz="1800" dirty="0"/>
          </a:p>
          <a:p>
            <a:pPr>
              <a:lnSpc>
                <a:spcPct val="80000"/>
              </a:lnSpc>
              <a:spcBef>
                <a:spcPct val="0"/>
              </a:spcBef>
              <a:buFontTx/>
              <a:buNone/>
            </a:pPr>
            <a:r>
              <a:rPr lang="en-US" altLang="en-US" sz="1800" dirty="0"/>
              <a:t>	   C			18.5%</a:t>
            </a:r>
          </a:p>
          <a:p>
            <a:pPr lvl="2">
              <a:lnSpc>
                <a:spcPct val="80000"/>
              </a:lnSpc>
              <a:buFontTx/>
              <a:buNone/>
            </a:pPr>
            <a:endParaRPr lang="en-US" altLang="en-US" sz="1800" dirty="0"/>
          </a:p>
          <a:p>
            <a:pPr>
              <a:lnSpc>
                <a:spcPct val="80000"/>
              </a:lnSpc>
              <a:spcBef>
                <a:spcPct val="0"/>
              </a:spcBef>
              <a:buFontTx/>
              <a:buNone/>
            </a:pPr>
            <a:endParaRPr lang="en-US" altLang="en-US" sz="1500" dirty="0"/>
          </a:p>
          <a:p>
            <a:pPr>
              <a:lnSpc>
                <a:spcPct val="80000"/>
              </a:lnSpc>
              <a:spcBef>
                <a:spcPct val="0"/>
              </a:spcBef>
              <a:buFontTx/>
              <a:buNone/>
            </a:pPr>
            <a:endParaRPr lang="en-US" altLang="en-US" sz="1500" dirty="0"/>
          </a:p>
          <a:p>
            <a:pPr>
              <a:lnSpc>
                <a:spcPct val="80000"/>
              </a:lnSpc>
              <a:spcBef>
                <a:spcPct val="0"/>
              </a:spcBef>
              <a:buFontTx/>
              <a:buNone/>
            </a:pPr>
            <a:r>
              <a:rPr lang="en-US" altLang="en-US" sz="1500" dirty="0"/>
              <a:t>   </a:t>
            </a:r>
            <a:r>
              <a:rPr lang="en-US" altLang="en-US" sz="1650" dirty="0"/>
              <a:t> </a:t>
            </a:r>
          </a:p>
          <a:p>
            <a:pPr>
              <a:lnSpc>
                <a:spcPct val="80000"/>
              </a:lnSpc>
              <a:spcBef>
                <a:spcPct val="0"/>
              </a:spcBef>
              <a:buFontTx/>
              <a:buNone/>
            </a:pPr>
            <a:endParaRPr lang="en-US" altLang="en-US" sz="1650" dirty="0"/>
          </a:p>
          <a:p>
            <a:pPr>
              <a:lnSpc>
                <a:spcPct val="80000"/>
              </a:lnSpc>
              <a:spcBef>
                <a:spcPct val="0"/>
              </a:spcBef>
              <a:buFontTx/>
              <a:buNone/>
            </a:pPr>
            <a:r>
              <a:rPr lang="en-US" altLang="en-US" sz="1650" dirty="0"/>
              <a:t>.</a:t>
            </a:r>
            <a:r>
              <a:rPr lang="en-US" altLang="en-US" sz="1500" dirty="0"/>
              <a:t>	</a:t>
            </a:r>
          </a:p>
          <a:p>
            <a:pPr>
              <a:lnSpc>
                <a:spcPct val="80000"/>
              </a:lnSpc>
              <a:spcBef>
                <a:spcPct val="0"/>
              </a:spcBef>
              <a:buFontTx/>
              <a:buNone/>
            </a:pPr>
            <a:endParaRPr lang="en-US" altLang="en-US" sz="1500" dirty="0"/>
          </a:p>
          <a:p>
            <a:pPr>
              <a:lnSpc>
                <a:spcPct val="80000"/>
              </a:lnSpc>
              <a:spcBef>
                <a:spcPct val="0"/>
              </a:spcBef>
              <a:buFontTx/>
              <a:buNone/>
            </a:pPr>
            <a:r>
              <a:rPr lang="en-US" altLang="en-US" sz="1500" dirty="0"/>
              <a:t>					</a:t>
            </a:r>
          </a:p>
        </p:txBody>
      </p:sp>
      <p:sp>
        <p:nvSpPr>
          <p:cNvPr id="5529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EE204622-3528-47E5-ABC3-86E8229854E8}" type="slidenum">
              <a:rPr lang="en-US" altLang="en-US" sz="1050" b="0">
                <a:solidFill>
                  <a:schemeClr val="tx1"/>
                </a:solidFill>
                <a:latin typeface="Times New Roman" panose="02020603050405020304" pitchFamily="18" charset="0"/>
              </a:rPr>
              <a:pPr>
                <a:lnSpc>
                  <a:spcPct val="100000"/>
                </a:lnSpc>
                <a:spcBef>
                  <a:spcPct val="0"/>
                </a:spcBef>
                <a:buSzTx/>
                <a:buFontTx/>
                <a:buNone/>
              </a:pPr>
              <a:t>26</a:t>
            </a:fld>
            <a:endParaRPr lang="en-US" altLang="en-US" sz="1050" b="0">
              <a:solidFill>
                <a:schemeClr val="tx1"/>
              </a:solidFill>
              <a:latin typeface="Times New Roman" panose="02020603050405020304" pitchFamily="18" charset="0"/>
            </a:endParaRPr>
          </a:p>
        </p:txBody>
      </p:sp>
      <p:grpSp>
        <p:nvGrpSpPr>
          <p:cNvPr id="2" name="Group 1"/>
          <p:cNvGrpSpPr/>
          <p:nvPr/>
        </p:nvGrpSpPr>
        <p:grpSpPr>
          <a:xfrm>
            <a:off x="815827" y="1492490"/>
            <a:ext cx="3964837" cy="1719817"/>
            <a:chOff x="1247775" y="1598816"/>
            <a:chExt cx="3964837" cy="1719817"/>
          </a:xfrm>
        </p:grpSpPr>
        <p:sp>
          <p:nvSpPr>
            <p:cNvPr id="55302" name="Line 7"/>
            <p:cNvSpPr>
              <a:spLocks noChangeShapeType="1"/>
            </p:cNvSpPr>
            <p:nvPr/>
          </p:nvSpPr>
          <p:spPr bwMode="auto">
            <a:xfrm flipH="1">
              <a:off x="1247775" y="1598816"/>
              <a:ext cx="39648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5303" name="Line 8"/>
            <p:cNvSpPr>
              <a:spLocks noChangeShapeType="1"/>
            </p:cNvSpPr>
            <p:nvPr/>
          </p:nvSpPr>
          <p:spPr bwMode="auto">
            <a:xfrm flipH="1">
              <a:off x="1247775" y="3318633"/>
              <a:ext cx="3964837"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6440833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noFill/>
        </p:spPr>
        <p:txBody>
          <a:bodyPr vert="horz" lIns="67866" tIns="33338" rIns="67866" bIns="33338" rtlCol="0" anchor="ctr">
            <a:normAutofit/>
          </a:bodyPr>
          <a:lstStyle/>
          <a:p>
            <a:r>
              <a:rPr lang="en-US" altLang="en-US" sz="3600" b="1" dirty="0">
                <a:latin typeface="Book Antiqua" panose="02040602050305030304" pitchFamily="18" charset="0"/>
              </a:rPr>
              <a:t>Profitability Index</a:t>
            </a:r>
          </a:p>
        </p:txBody>
      </p:sp>
      <p:sp>
        <p:nvSpPr>
          <p:cNvPr id="57347" name="Rectangle 3"/>
          <p:cNvSpPr>
            <a:spLocks noGrp="1" noChangeArrowheads="1"/>
          </p:cNvSpPr>
          <p:nvPr>
            <p:ph idx="1"/>
          </p:nvPr>
        </p:nvSpPr>
        <p:spPr>
          <a:xfrm>
            <a:off x="797442" y="1200151"/>
            <a:ext cx="5018567" cy="1383561"/>
          </a:xfrm>
          <a:noFill/>
        </p:spPr>
        <p:txBody>
          <a:bodyPr vert="horz" lIns="67866" tIns="33338" rIns="67866" bIns="33338" rtlCol="0">
            <a:normAutofit fontScale="55000" lnSpcReduction="20000"/>
          </a:bodyPr>
          <a:lstStyle/>
          <a:p>
            <a:pPr marL="214313" indent="-214313" algn="l"/>
            <a:r>
              <a:rPr lang="en-US" altLang="en-US" dirty="0">
                <a:solidFill>
                  <a:schemeClr val="tx1"/>
                </a:solidFill>
              </a:rPr>
              <a:t>The present value of an investment’s future cash flows divided by its initial cost.  Also called benefit/cost ratio.</a:t>
            </a:r>
          </a:p>
          <a:p>
            <a:pPr marL="214313" indent="-214313" algn="l"/>
            <a:endParaRPr lang="en-US" altLang="en-US" dirty="0">
              <a:solidFill>
                <a:schemeClr val="tx1"/>
              </a:solidFill>
            </a:endParaRPr>
          </a:p>
          <a:p>
            <a:pPr marL="0" indent="0" algn="l">
              <a:buNone/>
            </a:pPr>
            <a:r>
              <a:rPr lang="en-US" altLang="en-US" dirty="0">
                <a:solidFill>
                  <a:schemeClr val="tx1"/>
                </a:solidFill>
              </a:rPr>
              <a:t>r  = 5%</a:t>
            </a:r>
          </a:p>
        </p:txBody>
      </p:sp>
      <p:sp>
        <p:nvSpPr>
          <p:cNvPr id="5" name="Rectangle 3"/>
          <p:cNvSpPr txBox="1">
            <a:spLocks noChangeArrowheads="1"/>
          </p:cNvSpPr>
          <p:nvPr/>
        </p:nvSpPr>
        <p:spPr>
          <a:xfrm>
            <a:off x="797441" y="2488025"/>
            <a:ext cx="5018568" cy="2559788"/>
          </a:xfrm>
          <a:prstGeom prst="rect">
            <a:avLst/>
          </a:prstGeom>
          <a:noFill/>
        </p:spPr>
        <p:txBody>
          <a:bodyPr vert="horz" lIns="67866" tIns="33338" rIns="67866" bIns="33338" rtlCol="0">
            <a:normAutofit fontScale="5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14313" indent="-214313" algn="l"/>
            <a:endParaRPr lang="en-US" altLang="en-US" dirty="0">
              <a:solidFill>
                <a:schemeClr val="tx1"/>
              </a:solidFill>
            </a:endParaRPr>
          </a:p>
          <a:p>
            <a:pPr marL="214313" indent="-214313" algn="l"/>
            <a:r>
              <a:rPr lang="en-US" altLang="en-US" dirty="0">
                <a:solidFill>
                  <a:schemeClr val="tx1"/>
                </a:solidFill>
              </a:rPr>
              <a:t>PI for “A”	=   (100 + 19.05)  /  (100)	=   1.19</a:t>
            </a:r>
          </a:p>
          <a:p>
            <a:pPr marL="214313" indent="-214313" algn="l"/>
            <a:endParaRPr lang="en-US" altLang="en-US" dirty="0">
              <a:solidFill>
                <a:schemeClr val="tx1"/>
              </a:solidFill>
            </a:endParaRPr>
          </a:p>
          <a:p>
            <a:pPr marL="214313" indent="-214313" algn="l"/>
            <a:r>
              <a:rPr lang="en-US" altLang="en-US" dirty="0">
                <a:solidFill>
                  <a:schemeClr val="tx1"/>
                </a:solidFill>
              </a:rPr>
              <a:t>PI for “B”	=   (200+72.32)  /  (200)	=   1.36</a:t>
            </a:r>
          </a:p>
          <a:p>
            <a:pPr marL="214313" indent="-214313" algn="l"/>
            <a:endParaRPr lang="en-US" altLang="en-US" dirty="0">
              <a:solidFill>
                <a:schemeClr val="tx1"/>
              </a:solidFill>
            </a:endParaRPr>
          </a:p>
          <a:p>
            <a:pPr marL="214313" indent="-214313" algn="l"/>
            <a:r>
              <a:rPr lang="en-US" altLang="en-US" dirty="0">
                <a:solidFill>
                  <a:schemeClr val="tx1"/>
                </a:solidFill>
              </a:rPr>
              <a:t>PI for “C”	=   (300+131.92)  /  (300)	=   1.44</a:t>
            </a:r>
          </a:p>
        </p:txBody>
      </p:sp>
    </p:spTree>
    <p:extLst>
      <p:ext uri="{BB962C8B-B14F-4D97-AF65-F5344CB8AC3E}">
        <p14:creationId xmlns:p14="http://schemas.microsoft.com/office/powerpoint/2010/main" val="8387790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1026"/>
          <p:cNvSpPr>
            <a:spLocks noGrp="1" noChangeArrowheads="1"/>
          </p:cNvSpPr>
          <p:nvPr>
            <p:ph type="title"/>
          </p:nvPr>
        </p:nvSpPr>
        <p:spPr>
          <a:noFill/>
        </p:spPr>
        <p:txBody>
          <a:bodyPr vert="horz" lIns="68580" tIns="34290" rIns="68580" bIns="34290" rtlCol="0" anchor="ctr">
            <a:normAutofit/>
          </a:bodyPr>
          <a:lstStyle/>
          <a:p>
            <a:r>
              <a:rPr lang="en-US" altLang="en-US" sz="2400" b="1" dirty="0">
                <a:latin typeface="Book Antiqua" panose="02040602050305030304" pitchFamily="18" charset="0"/>
              </a:rPr>
              <a:t>Calculating Container Pier’s Estimated NPV, IRR and BCR with a Computer Spreadsheet</a:t>
            </a:r>
            <a:endParaRPr lang="en-US" altLang="en-US" sz="2700" b="1" dirty="0">
              <a:latin typeface="Book Antiqua" panose="02040602050305030304" pitchFamily="18" charset="0"/>
            </a:endParaRPr>
          </a:p>
        </p:txBody>
      </p:sp>
      <p:sp>
        <p:nvSpPr>
          <p:cNvPr id="5939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D0101D4D-D636-4D8F-ABBA-BB2C0A1908B0}" type="slidenum">
              <a:rPr lang="en-US" altLang="en-US" sz="1050" b="0">
                <a:solidFill>
                  <a:schemeClr val="tx1"/>
                </a:solidFill>
                <a:latin typeface="Times New Roman" panose="02020603050405020304" pitchFamily="18" charset="0"/>
              </a:rPr>
              <a:pPr>
                <a:lnSpc>
                  <a:spcPct val="100000"/>
                </a:lnSpc>
                <a:spcBef>
                  <a:spcPct val="0"/>
                </a:spcBef>
                <a:buSzTx/>
                <a:buFontTx/>
                <a:buNone/>
              </a:pPr>
              <a:t>28</a:t>
            </a:fld>
            <a:endParaRPr lang="en-US" altLang="en-US" sz="1050" b="0">
              <a:solidFill>
                <a:schemeClr val="tx1"/>
              </a:solidFill>
              <a:latin typeface="Times New Roman" panose="02020603050405020304" pitchFamily="18" charset="0"/>
            </a:endParaRPr>
          </a:p>
        </p:txBody>
      </p:sp>
      <p:graphicFrame>
        <p:nvGraphicFramePr>
          <p:cNvPr id="59396" name="Object 1027"/>
          <p:cNvGraphicFramePr>
            <a:graphicFrameLocks noChangeAspect="1"/>
          </p:cNvGraphicFramePr>
          <p:nvPr>
            <p:extLst>
              <p:ext uri="{D42A27DB-BD31-4B8C-83A1-F6EECF244321}">
                <p14:modId xmlns:p14="http://schemas.microsoft.com/office/powerpoint/2010/main" val="3557919817"/>
              </p:ext>
            </p:extLst>
          </p:nvPr>
        </p:nvGraphicFramePr>
        <p:xfrm>
          <a:off x="-544513" y="1423988"/>
          <a:ext cx="10023476" cy="3074987"/>
        </p:xfrm>
        <a:graphic>
          <a:graphicData uri="http://schemas.openxmlformats.org/presentationml/2006/ole">
            <mc:AlternateContent xmlns:mc="http://schemas.openxmlformats.org/markup-compatibility/2006">
              <mc:Choice xmlns:v="urn:schemas-microsoft-com:vml" Requires="v">
                <p:oleObj spid="_x0000_s2176" name="Worksheet" r:id="rId4" imgW="7962900" imgH="2425700" progId="Excel.Sheet.8">
                  <p:embed/>
                </p:oleObj>
              </mc:Choice>
              <mc:Fallback>
                <p:oleObj name="Worksheet" r:id="rId4" imgW="7962900" imgH="2425700" progId="Excel.Sheet.8">
                  <p:embed/>
                  <p:pic>
                    <p:nvPicPr>
                      <p:cNvPr id="0" name=""/>
                      <p:cNvPicPr>
                        <a:picLocks noChangeAspect="1" noChangeArrowheads="1"/>
                      </p:cNvPicPr>
                      <p:nvPr/>
                    </p:nvPicPr>
                    <p:blipFill>
                      <a:blip r:embed="rId5"/>
                      <a:srcRect/>
                      <a:stretch>
                        <a:fillRect/>
                      </a:stretch>
                    </p:blipFill>
                    <p:spPr bwMode="auto">
                      <a:xfrm>
                        <a:off x="-544513" y="1423988"/>
                        <a:ext cx="10023476" cy="3074987"/>
                      </a:xfrm>
                      <a:prstGeom prst="rect">
                        <a:avLst/>
                      </a:prstGeom>
                      <a:solidFill>
                        <a:schemeClr val="bg1"/>
                      </a:solidFill>
                      <a:ln w="57150" cmpd="thickThin">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8343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1026"/>
          <p:cNvSpPr>
            <a:spLocks noGrp="1" noChangeArrowheads="1"/>
          </p:cNvSpPr>
          <p:nvPr>
            <p:ph type="title"/>
          </p:nvPr>
        </p:nvSpPr>
        <p:spPr/>
        <p:txBody>
          <a:bodyPr>
            <a:normAutofit/>
          </a:bodyPr>
          <a:lstStyle/>
          <a:p>
            <a:r>
              <a:rPr lang="en-US" altLang="en-US" sz="3600" b="1" dirty="0">
                <a:latin typeface="Book Antiqua" panose="02040602050305030304" pitchFamily="18" charset="0"/>
              </a:rPr>
              <a:t>Additional Problem</a:t>
            </a:r>
          </a:p>
        </p:txBody>
      </p:sp>
      <p:sp>
        <p:nvSpPr>
          <p:cNvPr id="3" name="Content Placeholder 2"/>
          <p:cNvSpPr>
            <a:spLocks noGrp="1"/>
          </p:cNvSpPr>
          <p:nvPr>
            <p:ph idx="1"/>
          </p:nvPr>
        </p:nvSpPr>
        <p:spPr>
          <a:xfrm>
            <a:off x="457200" y="1200153"/>
            <a:ext cx="5358810" cy="862564"/>
          </a:xfrm>
        </p:spPr>
        <p:txBody>
          <a:bodyPr>
            <a:normAutofit fontScale="62500" lnSpcReduction="20000"/>
          </a:bodyPr>
          <a:lstStyle/>
          <a:p>
            <a:pPr>
              <a:spcBef>
                <a:spcPct val="0"/>
              </a:spcBef>
              <a:buSzTx/>
              <a:buFontTx/>
              <a:buNone/>
            </a:pPr>
            <a:r>
              <a:rPr lang="en-US" altLang="en-US" dirty="0"/>
              <a:t>	Two projects have the expected cash flows shown below.  The projects have similar risk characteristics and their cost of capital is 10%.</a:t>
            </a:r>
          </a:p>
          <a:p>
            <a:pPr>
              <a:spcBef>
                <a:spcPct val="0"/>
              </a:spcBef>
              <a:buSzTx/>
              <a:buFontTx/>
              <a:buNone/>
            </a:pPr>
            <a:endParaRPr lang="en-US" altLang="en-US" dirty="0"/>
          </a:p>
        </p:txBody>
      </p:sp>
      <p:sp>
        <p:nvSpPr>
          <p:cNvPr id="6144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039601CE-F9BE-472A-9EF9-65934CBD1E4D}" type="slidenum">
              <a:rPr lang="en-US" altLang="en-US" sz="1050" b="0">
                <a:solidFill>
                  <a:schemeClr val="tx1"/>
                </a:solidFill>
                <a:latin typeface="Times New Roman" panose="02020603050405020304" pitchFamily="18" charset="0"/>
              </a:rPr>
              <a:pPr>
                <a:lnSpc>
                  <a:spcPct val="100000"/>
                </a:lnSpc>
                <a:spcBef>
                  <a:spcPct val="0"/>
                </a:spcBef>
                <a:buSzTx/>
                <a:buFontTx/>
                <a:buNone/>
              </a:pPr>
              <a:t>29</a:t>
            </a:fld>
            <a:endParaRPr lang="en-US" altLang="en-US" sz="1050" b="0">
              <a:solidFill>
                <a:schemeClr val="tx1"/>
              </a:solidFill>
              <a:latin typeface="Times New Roman" panose="02020603050405020304" pitchFamily="18" charset="0"/>
            </a:endParaRPr>
          </a:p>
        </p:txBody>
      </p:sp>
      <p:sp>
        <p:nvSpPr>
          <p:cNvPr id="6" name="Content Placeholder 2"/>
          <p:cNvSpPr txBox="1">
            <a:spLocks/>
          </p:cNvSpPr>
          <p:nvPr/>
        </p:nvSpPr>
        <p:spPr>
          <a:xfrm>
            <a:off x="412645" y="2188029"/>
            <a:ext cx="5403364" cy="2536288"/>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buFontTx/>
              <a:buNone/>
            </a:pPr>
            <a:r>
              <a:rPr lang="en-US" altLang="en-US" dirty="0"/>
              <a:t>_____________________________________________________</a:t>
            </a:r>
          </a:p>
          <a:p>
            <a:pPr>
              <a:spcBef>
                <a:spcPct val="0"/>
              </a:spcBef>
              <a:buFontTx/>
              <a:buNone/>
            </a:pPr>
            <a:r>
              <a:rPr lang="en-US" altLang="en-US" dirty="0"/>
              <a:t>			Expected Cash Flows</a:t>
            </a:r>
          </a:p>
          <a:p>
            <a:pPr>
              <a:spcBef>
                <a:spcPct val="0"/>
              </a:spcBef>
              <a:buFontTx/>
              <a:buNone/>
            </a:pPr>
            <a:r>
              <a:rPr lang="en-US" altLang="en-US" dirty="0"/>
              <a:t>_____________________________________________________</a:t>
            </a:r>
          </a:p>
          <a:p>
            <a:pPr>
              <a:spcBef>
                <a:spcPct val="0"/>
              </a:spcBef>
              <a:buFontTx/>
              <a:buNone/>
            </a:pPr>
            <a:r>
              <a:rPr lang="en-US" altLang="en-US" dirty="0"/>
              <a:t>End of Year		Project A		Project B</a:t>
            </a:r>
          </a:p>
          <a:p>
            <a:pPr>
              <a:spcBef>
                <a:spcPct val="0"/>
              </a:spcBef>
              <a:buFontTx/>
              <a:buNone/>
            </a:pPr>
            <a:r>
              <a:rPr lang="en-US" altLang="en-US" dirty="0"/>
              <a:t>_____________________________________________________</a:t>
            </a:r>
          </a:p>
          <a:p>
            <a:pPr>
              <a:spcBef>
                <a:spcPct val="0"/>
              </a:spcBef>
              <a:buFontTx/>
              <a:buNone/>
            </a:pPr>
            <a:endParaRPr lang="en-US" altLang="en-US" dirty="0"/>
          </a:p>
          <a:p>
            <a:pPr>
              <a:spcBef>
                <a:spcPct val="0"/>
              </a:spcBef>
              <a:buFontTx/>
              <a:buNone/>
            </a:pPr>
            <a:r>
              <a:rPr lang="en-US" altLang="en-US" dirty="0"/>
              <a:t>Now		$(2,000,000)	$(2,000,000)</a:t>
            </a:r>
          </a:p>
          <a:p>
            <a:pPr>
              <a:spcBef>
                <a:spcPct val="0"/>
              </a:spcBef>
              <a:buFontTx/>
              <a:buNone/>
            </a:pPr>
            <a:r>
              <a:rPr lang="en-US" altLang="en-US" dirty="0"/>
              <a:t>  1			      200,000	   	    1,400,000</a:t>
            </a:r>
          </a:p>
          <a:p>
            <a:pPr>
              <a:spcBef>
                <a:spcPct val="0"/>
              </a:spcBef>
              <a:buFontTx/>
              <a:buNone/>
            </a:pPr>
            <a:r>
              <a:rPr lang="en-US" altLang="en-US" dirty="0"/>
              <a:t>  2			   1,200,000	   	    1,000,000</a:t>
            </a:r>
          </a:p>
          <a:p>
            <a:pPr>
              <a:spcBef>
                <a:spcPct val="0"/>
              </a:spcBef>
              <a:buFontTx/>
              <a:buNone/>
            </a:pPr>
            <a:r>
              <a:rPr lang="en-US" altLang="en-US" dirty="0"/>
              <a:t>  3			   1,700,000		       400,000</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87927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i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831" y="194217"/>
            <a:ext cx="823114" cy="347708"/>
          </a:xfrm>
          <a:prstGeom prst="rect">
            <a:avLst/>
          </a:prstGeom>
        </p:spPr>
      </p:pic>
      <p:sp>
        <p:nvSpPr>
          <p:cNvPr id="11" name="TextBox 10"/>
          <p:cNvSpPr txBox="1"/>
          <p:nvPr/>
        </p:nvSpPr>
        <p:spPr>
          <a:xfrm>
            <a:off x="1535660" y="1159590"/>
            <a:ext cx="6293796" cy="923330"/>
          </a:xfrm>
          <a:prstGeom prst="rect">
            <a:avLst/>
          </a:prstGeom>
          <a:noFill/>
        </p:spPr>
        <p:txBody>
          <a:bodyPr wrap="square" rtlCol="0">
            <a:spAutoFit/>
          </a:bodyPr>
          <a:lstStyle/>
          <a:p>
            <a:pPr marL="285750" indent="-285750">
              <a:buFont typeface="Arial"/>
              <a:buChar char="•"/>
            </a:pPr>
            <a:endParaRPr lang="en-US" dirty="0"/>
          </a:p>
          <a:p>
            <a:pPr marL="285750" indent="-285750">
              <a:buFont typeface="Arial"/>
              <a:buChar char="•"/>
            </a:pPr>
            <a:endParaRPr lang="en-US" dirty="0"/>
          </a:p>
          <a:p>
            <a:endParaRPr lang="en-US" dirty="0"/>
          </a:p>
        </p:txBody>
      </p:sp>
      <p:sp>
        <p:nvSpPr>
          <p:cNvPr id="4" name="Title 3"/>
          <p:cNvSpPr>
            <a:spLocks noGrp="1"/>
          </p:cNvSpPr>
          <p:nvPr>
            <p:ph type="title"/>
          </p:nvPr>
        </p:nvSpPr>
        <p:spPr>
          <a:xfrm>
            <a:off x="457200" y="292689"/>
            <a:ext cx="8229600" cy="857250"/>
          </a:xfrm>
        </p:spPr>
        <p:txBody>
          <a:bodyPr/>
          <a:lstStyle/>
          <a:p>
            <a:r>
              <a:rPr lang="en-US" dirty="0"/>
              <a:t>Objectives</a:t>
            </a:r>
          </a:p>
        </p:txBody>
      </p:sp>
      <p:sp>
        <p:nvSpPr>
          <p:cNvPr id="5" name="Content Placeholder 4"/>
          <p:cNvSpPr>
            <a:spLocks noGrp="1"/>
          </p:cNvSpPr>
          <p:nvPr>
            <p:ph idx="1"/>
          </p:nvPr>
        </p:nvSpPr>
        <p:spPr>
          <a:xfrm>
            <a:off x="457200" y="1347274"/>
            <a:ext cx="8229600" cy="3394472"/>
          </a:xfrm>
        </p:spPr>
        <p:txBody>
          <a:bodyPr>
            <a:normAutofit fontScale="62500" lnSpcReduction="20000"/>
          </a:bodyPr>
          <a:lstStyle/>
          <a:p>
            <a:pPr>
              <a:buFontTx/>
              <a:buNone/>
            </a:pPr>
            <a:r>
              <a:rPr lang="en-US" altLang="en-US" dirty="0"/>
              <a:t>In these finance modules we want you to……</a:t>
            </a:r>
          </a:p>
          <a:p>
            <a:pPr>
              <a:buFontTx/>
              <a:buNone/>
            </a:pPr>
            <a:endParaRPr lang="en-US" altLang="en-US" dirty="0"/>
          </a:p>
          <a:p>
            <a:pPr marL="285750" indent="-285750"/>
            <a:r>
              <a:rPr lang="en-US" altLang="en-US" dirty="0"/>
              <a:t>Understand how to evaluate long-term investment projects in terms of their ability to create shareholder value.</a:t>
            </a:r>
          </a:p>
          <a:p>
            <a:pPr marL="285750" indent="-285750"/>
            <a:r>
              <a:rPr lang="en-US" altLang="en-US" dirty="0"/>
              <a:t>Understand what it means to create shareholder value.</a:t>
            </a:r>
          </a:p>
          <a:p>
            <a:pPr marL="285750" indent="-285750"/>
            <a:r>
              <a:rPr lang="en-US" altLang="en-US" dirty="0"/>
              <a:t>Understand the key “value drivers” of shareholder value.</a:t>
            </a:r>
          </a:p>
          <a:p>
            <a:pPr marL="285750" indent="-285750"/>
            <a:r>
              <a:rPr lang="en-US" altLang="en-US" dirty="0"/>
              <a:t>Learn the concept of the cost of capital as the minimum rate of return that the corporation must earn on its invested capital to breakeven in economic terms.</a:t>
            </a:r>
          </a:p>
          <a:p>
            <a:pPr marL="285750" indent="-285750"/>
            <a:r>
              <a:rPr lang="en-US" altLang="en-US" dirty="0"/>
              <a:t>Understand how risk is measured and how it affects the cost of capital.</a:t>
            </a:r>
          </a:p>
          <a:p>
            <a:endParaRPr lang="en-US" dirty="0"/>
          </a:p>
        </p:txBody>
      </p:sp>
    </p:spTree>
    <p:extLst>
      <p:ext uri="{BB962C8B-B14F-4D97-AF65-F5344CB8AC3E}">
        <p14:creationId xmlns:p14="http://schemas.microsoft.com/office/powerpoint/2010/main" val="2770751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1026"/>
          <p:cNvSpPr>
            <a:spLocks noGrp="1" noChangeArrowheads="1"/>
          </p:cNvSpPr>
          <p:nvPr>
            <p:ph type="title"/>
          </p:nvPr>
        </p:nvSpPr>
        <p:spPr/>
        <p:txBody>
          <a:bodyPr>
            <a:normAutofit/>
          </a:bodyPr>
          <a:lstStyle/>
          <a:p>
            <a:r>
              <a:rPr lang="en-US" altLang="en-US" sz="3600" b="1" dirty="0">
                <a:latin typeface="Book Antiqua" panose="02040602050305030304" pitchFamily="18" charset="0"/>
              </a:rPr>
              <a:t>Problem (continued)</a:t>
            </a:r>
          </a:p>
        </p:txBody>
      </p:sp>
      <p:sp>
        <p:nvSpPr>
          <p:cNvPr id="6349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87CE52D-99B4-4D3E-9380-45BA5EB4624E}" type="slidenum">
              <a:rPr lang="en-US" altLang="en-US" sz="1050" b="0">
                <a:solidFill>
                  <a:schemeClr val="tx1"/>
                </a:solidFill>
                <a:latin typeface="Times New Roman" panose="02020603050405020304" pitchFamily="18" charset="0"/>
              </a:rPr>
              <a:pPr>
                <a:lnSpc>
                  <a:spcPct val="100000"/>
                </a:lnSpc>
                <a:spcBef>
                  <a:spcPct val="0"/>
                </a:spcBef>
                <a:buSzTx/>
                <a:buFontTx/>
                <a:buNone/>
              </a:pPr>
              <a:t>30</a:t>
            </a:fld>
            <a:endParaRPr lang="en-US" altLang="en-US" sz="1050" b="0">
              <a:solidFill>
                <a:schemeClr val="tx1"/>
              </a:solidFill>
              <a:latin typeface="Times New Roman" panose="02020603050405020304" pitchFamily="18" charset="0"/>
            </a:endParaRPr>
          </a:p>
        </p:txBody>
      </p:sp>
      <p:sp>
        <p:nvSpPr>
          <p:cNvPr id="63492" name="Text Box 1027"/>
          <p:cNvSpPr txBox="1">
            <a:spLocks noChangeArrowheads="1"/>
          </p:cNvSpPr>
          <p:nvPr/>
        </p:nvSpPr>
        <p:spPr bwMode="auto">
          <a:xfrm>
            <a:off x="1449190" y="1088371"/>
            <a:ext cx="5759782" cy="3831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marL="457200" indent="-457200">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AutoNum type="alphaLcPeriod"/>
            </a:pPr>
            <a:r>
              <a:rPr lang="en-US" altLang="en-US" sz="1500" b="0" dirty="0">
                <a:latin typeface="+mn-lt"/>
              </a:rPr>
              <a:t>Calculate the NPV of each project.  According to the NPV rule, </a:t>
            </a:r>
          </a:p>
          <a:p>
            <a:pPr>
              <a:spcBef>
                <a:spcPct val="0"/>
              </a:spcBef>
              <a:buSzTx/>
              <a:buFontTx/>
              <a:buNone/>
            </a:pPr>
            <a:r>
              <a:rPr lang="en-US" altLang="en-US" sz="1500" b="0" dirty="0">
                <a:latin typeface="+mn-lt"/>
              </a:rPr>
              <a:t>       which project should be accepted if they are independent?  If they</a:t>
            </a:r>
          </a:p>
          <a:p>
            <a:pPr>
              <a:spcBef>
                <a:spcPct val="0"/>
              </a:spcBef>
              <a:buSzTx/>
              <a:buFontTx/>
              <a:buNone/>
            </a:pPr>
            <a:r>
              <a:rPr lang="en-US" altLang="en-US" sz="1500" b="0" dirty="0">
                <a:latin typeface="+mn-lt"/>
              </a:rPr>
              <a:t>       are mutually exclusive?</a:t>
            </a:r>
          </a:p>
          <a:p>
            <a:pPr>
              <a:spcBef>
                <a:spcPct val="0"/>
              </a:spcBef>
              <a:buSzTx/>
              <a:buFontTx/>
              <a:buNone/>
            </a:pPr>
            <a:endParaRPr lang="en-US" altLang="en-US" sz="1500" b="0" dirty="0">
              <a:latin typeface="+mn-lt"/>
            </a:endParaRPr>
          </a:p>
          <a:p>
            <a:pPr>
              <a:spcBef>
                <a:spcPct val="0"/>
              </a:spcBef>
              <a:buSzTx/>
              <a:buFontTx/>
              <a:buAutoNum type="alphaLcPeriod" startAt="2"/>
            </a:pPr>
            <a:r>
              <a:rPr lang="en-US" altLang="en-US" sz="1500" b="0" dirty="0">
                <a:latin typeface="+mn-lt"/>
              </a:rPr>
              <a:t>Calculate the payback period of each project. If the two projects</a:t>
            </a:r>
          </a:p>
          <a:p>
            <a:pPr>
              <a:spcBef>
                <a:spcPct val="0"/>
              </a:spcBef>
              <a:buSzTx/>
              <a:buFontTx/>
              <a:buNone/>
            </a:pPr>
            <a:r>
              <a:rPr lang="en-US" altLang="en-US" sz="1500" b="0" dirty="0">
                <a:latin typeface="+mn-lt"/>
              </a:rPr>
              <a:t>       are mutually exclusive, which project should be accepted? </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c.	Calculate the IRR of each project. Which project should be </a:t>
            </a:r>
          </a:p>
          <a:p>
            <a:pPr>
              <a:spcBef>
                <a:spcPct val="0"/>
              </a:spcBef>
              <a:buSzTx/>
              <a:buFontTx/>
              <a:buNone/>
            </a:pPr>
            <a:r>
              <a:rPr lang="en-US" altLang="en-US" sz="1500" b="0" dirty="0">
                <a:latin typeface="+mn-lt"/>
              </a:rPr>
              <a:t>       accepted if they are independent?  If they are mutually exclusive?</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d.	Calculate the profitability index of each project. Which project </a:t>
            </a:r>
          </a:p>
          <a:p>
            <a:pPr>
              <a:spcBef>
                <a:spcPct val="0"/>
              </a:spcBef>
              <a:buSzTx/>
              <a:buFontTx/>
              <a:buNone/>
            </a:pPr>
            <a:r>
              <a:rPr lang="en-US" altLang="en-US" sz="1500" b="0" dirty="0">
                <a:latin typeface="+mn-lt"/>
              </a:rPr>
              <a:t>       should be accepted if they are independent?  If they</a:t>
            </a:r>
          </a:p>
          <a:p>
            <a:pPr>
              <a:spcBef>
                <a:spcPct val="0"/>
              </a:spcBef>
              <a:buSzTx/>
              <a:buFontTx/>
              <a:buNone/>
            </a:pPr>
            <a:r>
              <a:rPr lang="en-US" altLang="en-US" sz="1500" b="0" dirty="0">
                <a:latin typeface="+mn-lt"/>
              </a:rPr>
              <a:t>       are mutually exclusive?</a:t>
            </a:r>
          </a:p>
          <a:p>
            <a:pPr>
              <a:spcBef>
                <a:spcPct val="0"/>
              </a:spcBef>
              <a:buSzTx/>
              <a:buFontTx/>
              <a:buNone/>
            </a:pPr>
            <a:endParaRPr lang="en-US" altLang="en-US" sz="1500" b="0" dirty="0">
              <a:latin typeface="+mn-lt"/>
            </a:endParaRPr>
          </a:p>
          <a:p>
            <a:pPr>
              <a:spcBef>
                <a:spcPct val="0"/>
              </a:spcBef>
              <a:buSzTx/>
              <a:buFontTx/>
              <a:buAutoNum type="alphaLcPeriod" startAt="5"/>
            </a:pPr>
            <a:r>
              <a:rPr lang="en-US" altLang="en-US" sz="1500" b="0" dirty="0">
                <a:latin typeface="+mn-lt"/>
              </a:rPr>
              <a:t>Based on your previous answers, which criterion leads to the best</a:t>
            </a:r>
          </a:p>
          <a:p>
            <a:pPr>
              <a:spcBef>
                <a:spcPct val="0"/>
              </a:spcBef>
              <a:buSzTx/>
              <a:buFontTx/>
              <a:buNone/>
            </a:pPr>
            <a:r>
              <a:rPr lang="en-US" altLang="en-US" sz="1500" b="0" dirty="0">
                <a:latin typeface="+mn-lt"/>
              </a:rPr>
              <a:t>       investment decision if the projects are independent?  If they</a:t>
            </a:r>
          </a:p>
          <a:p>
            <a:pPr>
              <a:spcBef>
                <a:spcPct val="0"/>
              </a:spcBef>
              <a:buSzTx/>
              <a:buFontTx/>
              <a:buNone/>
            </a:pPr>
            <a:r>
              <a:rPr lang="en-US" altLang="en-US" sz="1500" b="0" dirty="0">
                <a:latin typeface="+mn-lt"/>
              </a:rPr>
              <a:t>       are mutually exclusive?</a:t>
            </a:r>
          </a:p>
          <a:p>
            <a:pPr>
              <a:spcBef>
                <a:spcPct val="0"/>
              </a:spcBef>
              <a:buSzTx/>
              <a:buFontTx/>
              <a:buNone/>
            </a:pPr>
            <a:endParaRPr lang="en-US" altLang="en-US" sz="1500" b="0" dirty="0">
              <a:latin typeface="+mn-lt"/>
            </a:endParaRPr>
          </a:p>
        </p:txBody>
      </p:sp>
    </p:spTree>
    <p:extLst>
      <p:ext uri="{BB962C8B-B14F-4D97-AF65-F5344CB8AC3E}">
        <p14:creationId xmlns:p14="http://schemas.microsoft.com/office/powerpoint/2010/main" val="403264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026"/>
          <p:cNvSpPr>
            <a:spLocks noGrp="1" noChangeArrowheads="1"/>
          </p:cNvSpPr>
          <p:nvPr>
            <p:ph type="title"/>
          </p:nvPr>
        </p:nvSpPr>
        <p:spPr/>
        <p:txBody>
          <a:bodyPr>
            <a:normAutofit/>
          </a:bodyPr>
          <a:lstStyle/>
          <a:p>
            <a:r>
              <a:rPr lang="en-US" altLang="en-US" sz="3600" b="1" dirty="0">
                <a:latin typeface="Book Antiqua" panose="02040602050305030304" pitchFamily="18" charset="0"/>
              </a:rPr>
              <a:t>Problem (Solution)</a:t>
            </a:r>
          </a:p>
        </p:txBody>
      </p:sp>
      <p:sp>
        <p:nvSpPr>
          <p:cNvPr id="6553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146038A-791B-4E86-A3F0-DD1D0AD83943}" type="slidenum">
              <a:rPr lang="en-US" altLang="en-US" sz="1050" b="0">
                <a:solidFill>
                  <a:schemeClr val="tx1"/>
                </a:solidFill>
                <a:latin typeface="Times New Roman" panose="02020603050405020304" pitchFamily="18" charset="0"/>
              </a:rPr>
              <a:pPr>
                <a:lnSpc>
                  <a:spcPct val="100000"/>
                </a:lnSpc>
                <a:spcBef>
                  <a:spcPct val="0"/>
                </a:spcBef>
                <a:buSzTx/>
                <a:buFontTx/>
                <a:buNone/>
              </a:pPr>
              <a:t>31</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3814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79"/>
            <a:ext cx="8229600" cy="857250"/>
          </a:xfrm>
        </p:spPr>
        <p:txBody>
          <a:bodyPr/>
          <a:lstStyle/>
          <a:p>
            <a:r>
              <a:rPr lang="en-US" dirty="0"/>
              <a:t>The Drivers of Value Creation</a:t>
            </a:r>
          </a:p>
        </p:txBody>
      </p:sp>
      <p:sp>
        <p:nvSpPr>
          <p:cNvPr id="67586" name="Slide Number Placeholder 3"/>
          <p:cNvSpPr>
            <a:spLocks noGrp="1"/>
          </p:cNvSpPr>
          <p:nvPr>
            <p:ph type="sldNum" sz="quarter" idx="12"/>
          </p:nvPr>
        </p:nvSpPr>
        <p:spPr>
          <a:xfrm>
            <a:off x="6684325" y="4743500"/>
            <a:ext cx="2133600" cy="27384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89B2BDB-CE3B-4754-ABA3-E70A1D0E97E7}" type="slidenum">
              <a:rPr lang="en-US" altLang="en-US" sz="1050" b="0">
                <a:solidFill>
                  <a:schemeClr val="tx1"/>
                </a:solidFill>
                <a:latin typeface="Times New Roman" panose="02020603050405020304" pitchFamily="18" charset="0"/>
              </a:rPr>
              <a:pPr>
                <a:lnSpc>
                  <a:spcPct val="100000"/>
                </a:lnSpc>
                <a:spcBef>
                  <a:spcPct val="0"/>
                </a:spcBef>
                <a:buSzTx/>
                <a:buFontTx/>
                <a:buNone/>
              </a:pPr>
              <a:t>32</a:t>
            </a:fld>
            <a:endParaRPr lang="en-US" altLang="en-US" sz="1050" b="0">
              <a:solidFill>
                <a:schemeClr val="tx1"/>
              </a:solidFill>
              <a:latin typeface="Times New Roman" panose="02020603050405020304" pitchFamily="18" charset="0"/>
            </a:endParaRPr>
          </a:p>
        </p:txBody>
      </p:sp>
      <p:sp>
        <p:nvSpPr>
          <p:cNvPr id="67588" name="Rectangle 3" descr="75%"/>
          <p:cNvSpPr>
            <a:spLocks noChangeArrowheads="1"/>
          </p:cNvSpPr>
          <p:nvPr/>
        </p:nvSpPr>
        <p:spPr bwMode="auto">
          <a:xfrm>
            <a:off x="1312226" y="896575"/>
            <a:ext cx="6721121" cy="1143000"/>
          </a:xfrm>
          <a:prstGeom prst="rect">
            <a:avLst/>
          </a:prstGeom>
          <a:pattFill prst="pct75">
            <a:fgClr>
              <a:srgbClr val="D9D9D9"/>
            </a:fgClr>
            <a:bgClr>
              <a:srgbClr val="FFFFFF"/>
            </a:bgClr>
          </a:patt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67589" name="Rectangle 4"/>
          <p:cNvSpPr>
            <a:spLocks noChangeArrowheads="1"/>
          </p:cNvSpPr>
          <p:nvPr/>
        </p:nvSpPr>
        <p:spPr bwMode="auto">
          <a:xfrm>
            <a:off x="1251504" y="1635954"/>
            <a:ext cx="1092994" cy="390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r>
              <a:rPr lang="en-US" altLang="en-US" sz="1050">
                <a:solidFill>
                  <a:schemeClr val="tx1"/>
                </a:solidFill>
                <a:latin typeface="Times New Roman" panose="02020603050405020304" pitchFamily="18" charset="0"/>
              </a:rPr>
              <a:t>EVALUATION METHOD</a:t>
            </a:r>
          </a:p>
        </p:txBody>
      </p:sp>
      <p:sp>
        <p:nvSpPr>
          <p:cNvPr id="67590" name="Rectangle 5"/>
          <p:cNvSpPr>
            <a:spLocks noChangeArrowheads="1"/>
          </p:cNvSpPr>
          <p:nvPr/>
        </p:nvSpPr>
        <p:spPr bwMode="auto">
          <a:xfrm>
            <a:off x="2267449" y="1468076"/>
            <a:ext cx="1675161" cy="598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r>
              <a:rPr lang="en-US" altLang="en-US" sz="1050" dirty="0">
                <a:solidFill>
                  <a:schemeClr val="tx1"/>
                </a:solidFill>
                <a:latin typeface="Times New Roman" panose="02020603050405020304" pitchFamily="18" charset="0"/>
              </a:rPr>
              <a:t>INPUTS REQUIRED FOR:</a:t>
            </a:r>
          </a:p>
          <a:p>
            <a:pPr algn="ctr">
              <a:lnSpc>
                <a:spcPct val="100000"/>
              </a:lnSpc>
              <a:spcBef>
                <a:spcPct val="50000"/>
              </a:spcBef>
              <a:buSzTx/>
              <a:buFontTx/>
              <a:buNone/>
            </a:pPr>
            <a:r>
              <a:rPr lang="en-US" altLang="en-US" sz="900" dirty="0">
                <a:solidFill>
                  <a:schemeClr val="tx1"/>
                </a:solidFill>
                <a:latin typeface="Times New Roman" panose="02020603050405020304" pitchFamily="18" charset="0"/>
              </a:rPr>
              <a:t>Calculation      Decision</a:t>
            </a:r>
          </a:p>
        </p:txBody>
      </p:sp>
      <p:sp>
        <p:nvSpPr>
          <p:cNvPr id="67591" name="Rectangle 6"/>
          <p:cNvSpPr>
            <a:spLocks noChangeArrowheads="1"/>
          </p:cNvSpPr>
          <p:nvPr/>
        </p:nvSpPr>
        <p:spPr bwMode="auto">
          <a:xfrm>
            <a:off x="3880404" y="1407354"/>
            <a:ext cx="1550194" cy="679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endParaRPr lang="en-US" altLang="en-US" sz="1050">
              <a:solidFill>
                <a:schemeClr val="tx1"/>
              </a:solidFill>
              <a:latin typeface="Times New Roman" panose="02020603050405020304" pitchFamily="18" charset="0"/>
            </a:endParaRPr>
          </a:p>
          <a:p>
            <a:pPr algn="ctr">
              <a:lnSpc>
                <a:spcPct val="100000"/>
              </a:lnSpc>
              <a:spcBef>
                <a:spcPct val="50000"/>
              </a:spcBef>
              <a:buSzTx/>
              <a:buFontTx/>
              <a:buNone/>
            </a:pPr>
            <a:r>
              <a:rPr lang="en-US" altLang="en-US" sz="1050">
                <a:solidFill>
                  <a:schemeClr val="tx1"/>
                </a:solidFill>
                <a:latin typeface="Times New Roman" panose="02020603050405020304" pitchFamily="18" charset="0"/>
              </a:rPr>
              <a:t>DECISION RULE</a:t>
            </a:r>
            <a:endParaRPr lang="en-US" altLang="en-US" sz="1050" u="sng">
              <a:solidFill>
                <a:schemeClr val="tx1"/>
              </a:solidFill>
              <a:latin typeface="Times New Roman" panose="02020603050405020304" pitchFamily="18" charset="0"/>
            </a:endParaRPr>
          </a:p>
          <a:p>
            <a:pPr algn="ctr">
              <a:lnSpc>
                <a:spcPct val="100000"/>
              </a:lnSpc>
              <a:spcBef>
                <a:spcPct val="50000"/>
              </a:spcBef>
              <a:buSzTx/>
              <a:buFontTx/>
              <a:buNone/>
            </a:pPr>
            <a:r>
              <a:rPr lang="en-US" altLang="en-US" sz="900">
                <a:solidFill>
                  <a:schemeClr val="tx1"/>
                </a:solidFill>
                <a:latin typeface="Times New Roman" panose="02020603050405020304" pitchFamily="18" charset="0"/>
              </a:rPr>
              <a:t>Accept	Reject</a:t>
            </a:r>
          </a:p>
        </p:txBody>
      </p:sp>
      <p:sp>
        <p:nvSpPr>
          <p:cNvPr id="67592" name="Rectangle 7"/>
          <p:cNvSpPr>
            <a:spLocks noChangeArrowheads="1"/>
          </p:cNvSpPr>
          <p:nvPr/>
        </p:nvSpPr>
        <p:spPr bwMode="auto">
          <a:xfrm>
            <a:off x="5423454" y="1007304"/>
            <a:ext cx="1035844" cy="1082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r>
              <a:rPr lang="en-US" altLang="en-US" sz="1050" dirty="0">
                <a:solidFill>
                  <a:schemeClr val="tx1"/>
                </a:solidFill>
                <a:latin typeface="Times New Roman" panose="02020603050405020304" pitchFamily="18" charset="0"/>
              </a:rPr>
              <a:t>DOES THE RULE ADJUST CASH FLOWS FOR:</a:t>
            </a:r>
            <a:endParaRPr lang="en-US" altLang="en-US" sz="900" dirty="0">
              <a:solidFill>
                <a:schemeClr val="tx1"/>
              </a:solidFill>
              <a:latin typeface="Times New Roman" panose="02020603050405020304" pitchFamily="18" charset="0"/>
            </a:endParaRPr>
          </a:p>
          <a:p>
            <a:pPr algn="ctr">
              <a:lnSpc>
                <a:spcPct val="100000"/>
              </a:lnSpc>
              <a:spcBef>
                <a:spcPct val="50000"/>
              </a:spcBef>
              <a:buSzTx/>
              <a:buFontTx/>
              <a:buNone/>
            </a:pPr>
            <a:r>
              <a:rPr lang="en-US" altLang="en-US" sz="900" dirty="0">
                <a:solidFill>
                  <a:schemeClr val="tx1"/>
                </a:solidFill>
                <a:latin typeface="Times New Roman" panose="02020603050405020304" pitchFamily="18" charset="0"/>
              </a:rPr>
              <a:t>Time?       Risk?</a:t>
            </a:r>
          </a:p>
        </p:txBody>
      </p:sp>
      <p:sp>
        <p:nvSpPr>
          <p:cNvPr id="67593" name="Rectangle 8"/>
          <p:cNvSpPr>
            <a:spLocks noChangeArrowheads="1"/>
          </p:cNvSpPr>
          <p:nvPr/>
        </p:nvSpPr>
        <p:spPr bwMode="auto">
          <a:xfrm>
            <a:off x="6452154" y="1073980"/>
            <a:ext cx="1519238" cy="1036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r>
              <a:rPr lang="en-US" altLang="en-US" sz="1050" dirty="0">
                <a:solidFill>
                  <a:schemeClr val="tx1"/>
                </a:solidFill>
                <a:latin typeface="Times New Roman" panose="02020603050405020304" pitchFamily="18" charset="0"/>
              </a:rPr>
              <a:t>IS THE RULE CONSISTENT WITH THE MAXIMIZATION OF THE FIRM’S EQUITY VALUE?</a:t>
            </a:r>
          </a:p>
        </p:txBody>
      </p:sp>
      <p:sp>
        <p:nvSpPr>
          <p:cNvPr id="67594" name="Line 9"/>
          <p:cNvSpPr>
            <a:spLocks noChangeShapeType="1"/>
          </p:cNvSpPr>
          <p:nvPr/>
        </p:nvSpPr>
        <p:spPr bwMode="auto">
          <a:xfrm flipV="1">
            <a:off x="2398075" y="896576"/>
            <a:ext cx="0" cy="114657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595" name="Line 10"/>
          <p:cNvSpPr>
            <a:spLocks noChangeShapeType="1"/>
          </p:cNvSpPr>
          <p:nvPr/>
        </p:nvSpPr>
        <p:spPr bwMode="auto">
          <a:xfrm flipV="1">
            <a:off x="3941125" y="896576"/>
            <a:ext cx="0" cy="114657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596" name="Line 11"/>
          <p:cNvSpPr>
            <a:spLocks noChangeShapeType="1"/>
          </p:cNvSpPr>
          <p:nvPr/>
        </p:nvSpPr>
        <p:spPr bwMode="auto">
          <a:xfrm flipV="1">
            <a:off x="5369875" y="896576"/>
            <a:ext cx="0" cy="114657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597" name="Line 12"/>
          <p:cNvSpPr>
            <a:spLocks noChangeShapeType="1"/>
          </p:cNvSpPr>
          <p:nvPr/>
        </p:nvSpPr>
        <p:spPr bwMode="auto">
          <a:xfrm flipV="1">
            <a:off x="6398575" y="896576"/>
            <a:ext cx="0" cy="114657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598" name="Line 13"/>
          <p:cNvSpPr>
            <a:spLocks noChangeShapeType="1"/>
          </p:cNvSpPr>
          <p:nvPr/>
        </p:nvSpPr>
        <p:spPr bwMode="auto">
          <a:xfrm>
            <a:off x="2398075" y="1868125"/>
            <a:ext cx="3976688"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599" name="Line 14"/>
          <p:cNvSpPr>
            <a:spLocks noChangeShapeType="1"/>
          </p:cNvSpPr>
          <p:nvPr/>
        </p:nvSpPr>
        <p:spPr bwMode="auto">
          <a:xfrm>
            <a:off x="3171505" y="1875032"/>
            <a:ext cx="0" cy="16811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600" name="Line 15"/>
          <p:cNvSpPr>
            <a:spLocks noChangeShapeType="1"/>
          </p:cNvSpPr>
          <p:nvPr/>
        </p:nvSpPr>
        <p:spPr bwMode="auto">
          <a:xfrm>
            <a:off x="4657405" y="1882652"/>
            <a:ext cx="0" cy="17502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67601" name="Line 16"/>
          <p:cNvSpPr>
            <a:spLocks noChangeShapeType="1"/>
          </p:cNvSpPr>
          <p:nvPr/>
        </p:nvSpPr>
        <p:spPr bwMode="auto">
          <a:xfrm>
            <a:off x="5901050" y="1868125"/>
            <a:ext cx="0" cy="17502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graphicFrame>
        <p:nvGraphicFramePr>
          <p:cNvPr id="3" name="Table 2"/>
          <p:cNvGraphicFramePr>
            <a:graphicFrameLocks noGrp="1"/>
          </p:cNvGraphicFramePr>
          <p:nvPr>
            <p:extLst>
              <p:ext uri="{D42A27DB-BD31-4B8C-83A1-F6EECF244321}">
                <p14:modId xmlns:p14="http://schemas.microsoft.com/office/powerpoint/2010/main" val="2572709040"/>
              </p:ext>
            </p:extLst>
          </p:nvPr>
        </p:nvGraphicFramePr>
        <p:xfrm>
          <a:off x="1308211" y="2095563"/>
          <a:ext cx="6730889" cy="2438400"/>
        </p:xfrm>
        <a:graphic>
          <a:graphicData uri="http://schemas.openxmlformats.org/drawingml/2006/table">
            <a:tbl>
              <a:tblPr firstRow="1" bandRow="1">
                <a:tableStyleId>{5C22544A-7EE6-4342-B048-85BDC9FD1C3A}</a:tableStyleId>
              </a:tblPr>
              <a:tblGrid>
                <a:gridCol w="1092089">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769620">
                  <a:extLst>
                    <a:ext uri="{9D8B030D-6E8A-4147-A177-3AD203B41FA5}">
                      <a16:colId xmlns:a16="http://schemas.microsoft.com/office/drawing/2014/main" val="20002"/>
                    </a:ext>
                  </a:extLst>
                </a:gridCol>
                <a:gridCol w="708660">
                  <a:extLst>
                    <a:ext uri="{9D8B030D-6E8A-4147-A177-3AD203B41FA5}">
                      <a16:colId xmlns:a16="http://schemas.microsoft.com/office/drawing/2014/main" val="20003"/>
                    </a:ext>
                  </a:extLst>
                </a:gridCol>
                <a:gridCol w="71628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487483">
                  <a:extLst>
                    <a:ext uri="{9D8B030D-6E8A-4147-A177-3AD203B41FA5}">
                      <a16:colId xmlns:a16="http://schemas.microsoft.com/office/drawing/2014/main" val="20006"/>
                    </a:ext>
                  </a:extLst>
                </a:gridCol>
                <a:gridCol w="1646117">
                  <a:extLst>
                    <a:ext uri="{9D8B030D-6E8A-4147-A177-3AD203B41FA5}">
                      <a16:colId xmlns:a16="http://schemas.microsoft.com/office/drawing/2014/main" val="20007"/>
                    </a:ext>
                  </a:extLst>
                </a:gridCol>
              </a:tblGrid>
              <a:tr h="370840">
                <a:tc>
                  <a:txBody>
                    <a:bodyPr/>
                    <a:lstStyle/>
                    <a:p>
                      <a:pPr marL="0" marR="0" algn="ctr">
                        <a:spcBef>
                          <a:spcPts val="0"/>
                        </a:spcBef>
                        <a:spcAft>
                          <a:spcPts val="0"/>
                        </a:spcAft>
                      </a:pPr>
                      <a:r>
                        <a:rPr lang="en-US" sz="1000" b="0" dirty="0">
                          <a:solidFill>
                            <a:schemeClr val="tx1"/>
                          </a:solidFill>
                          <a:effectLst/>
                          <a:latin typeface="Times New Roman"/>
                          <a:ea typeface="Times"/>
                          <a:cs typeface="Times New Roman"/>
                        </a:rPr>
                        <a:t>Net present value (NPV)</a:t>
                      </a:r>
                      <a:endParaRPr lang="en-US" sz="1000" b="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b="0" dirty="0">
                          <a:solidFill>
                            <a:schemeClr val="tx1"/>
                          </a:solidFill>
                          <a:effectLst/>
                          <a:latin typeface="Times New Roman"/>
                          <a:ea typeface="Times"/>
                          <a:cs typeface="Times New Roman"/>
                        </a:rPr>
                        <a:t>* Cash flows</a:t>
                      </a:r>
                      <a:endParaRPr lang="en-US" sz="1000" b="0" dirty="0">
                        <a:solidFill>
                          <a:schemeClr val="tx1"/>
                        </a:solidFill>
                        <a:effectLst/>
                        <a:latin typeface="Times"/>
                        <a:ea typeface="Times"/>
                        <a:cs typeface="Times New Roman"/>
                      </a:endParaRPr>
                    </a:p>
                    <a:p>
                      <a:pPr marL="0" marR="0" lvl="0" indent="0">
                        <a:spcBef>
                          <a:spcPts val="0"/>
                        </a:spcBef>
                        <a:spcAft>
                          <a:spcPts val="0"/>
                        </a:spcAft>
                        <a:buFont typeface="Arial" panose="020B0604020202020204" pitchFamily="34" charset="0"/>
                        <a:buNone/>
                        <a:tabLst>
                          <a:tab pos="228600" algn="l"/>
                        </a:tabLst>
                      </a:pPr>
                      <a:r>
                        <a:rPr lang="en-US" sz="1000" b="0" dirty="0">
                          <a:solidFill>
                            <a:schemeClr val="tx1"/>
                          </a:solidFill>
                          <a:effectLst/>
                          <a:latin typeface="Times New Roman"/>
                          <a:ea typeface="Times"/>
                          <a:cs typeface="Times New Roman"/>
                        </a:rPr>
                        <a:t>* Cost of capital (k)</a:t>
                      </a:r>
                      <a:endParaRPr lang="en-US" sz="1000" b="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b="0" dirty="0">
                          <a:solidFill>
                            <a:schemeClr val="tx1"/>
                          </a:solidFill>
                          <a:effectLst/>
                          <a:latin typeface="Times New Roman"/>
                          <a:ea typeface="Times"/>
                          <a:cs typeface="Times New Roman"/>
                        </a:rPr>
                        <a:t>*</a:t>
                      </a:r>
                      <a:r>
                        <a:rPr lang="en-US" sz="1000" b="0" baseline="0" dirty="0">
                          <a:solidFill>
                            <a:schemeClr val="tx1"/>
                          </a:solidFill>
                          <a:effectLst/>
                          <a:latin typeface="Times New Roman"/>
                          <a:ea typeface="Times"/>
                          <a:cs typeface="Times New Roman"/>
                        </a:rPr>
                        <a:t> </a:t>
                      </a:r>
                      <a:r>
                        <a:rPr lang="en-US" sz="1000" b="0" dirty="0">
                          <a:solidFill>
                            <a:schemeClr val="tx1"/>
                          </a:solidFill>
                          <a:effectLst/>
                          <a:latin typeface="Times New Roman"/>
                          <a:ea typeface="Times"/>
                          <a:cs typeface="Times New Roman"/>
                        </a:rPr>
                        <a:t>NPV</a:t>
                      </a:r>
                      <a:endParaRPr lang="en-US" sz="1000" b="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a:solidFill>
                            <a:schemeClr val="tx1"/>
                          </a:solidFill>
                          <a:effectLst/>
                          <a:latin typeface="Times New Roman"/>
                          <a:ea typeface="Times"/>
                          <a:cs typeface="Times New Roman"/>
                        </a:rPr>
                        <a:t>NPV&gt;0</a:t>
                      </a:r>
                      <a:endParaRPr lang="en-US" sz="1000" b="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a:solidFill>
                            <a:schemeClr val="tx1"/>
                          </a:solidFill>
                          <a:effectLst/>
                          <a:latin typeface="Times New Roman"/>
                          <a:ea typeface="Times"/>
                          <a:cs typeface="Times New Roman"/>
                        </a:rPr>
                        <a:t>NPV&lt;0</a:t>
                      </a:r>
                      <a:endParaRPr lang="en-US" sz="1000" b="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a:solidFill>
                            <a:schemeClr val="tx1"/>
                          </a:solidFill>
                          <a:effectLst/>
                          <a:latin typeface="Times New Roman"/>
                          <a:ea typeface="Times"/>
                          <a:cs typeface="Times New Roman"/>
                        </a:rPr>
                        <a:t>Yes</a:t>
                      </a:r>
                      <a:endParaRPr lang="en-US" sz="1000" b="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b="0">
                          <a:solidFill>
                            <a:schemeClr val="tx1"/>
                          </a:solidFill>
                          <a:effectLst/>
                          <a:latin typeface="Times New Roman"/>
                          <a:ea typeface="Times"/>
                          <a:cs typeface="Times New Roman"/>
                        </a:rPr>
                        <a:t>Yes</a:t>
                      </a:r>
                      <a:endParaRPr lang="en-US" sz="1000" b="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b="0" dirty="0">
                          <a:solidFill>
                            <a:schemeClr val="tx1"/>
                          </a:solidFill>
                          <a:effectLst/>
                          <a:latin typeface="Times New Roman"/>
                          <a:ea typeface="Times"/>
                          <a:cs typeface="Times New Roman"/>
                        </a:rPr>
                        <a:t>Yes, a project’s NPV is a measure of the value the project creates or destroys.</a:t>
                      </a:r>
                      <a:endParaRPr lang="en-US" sz="1000" b="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marL="0" marR="0" algn="ctr">
                        <a:spcBef>
                          <a:spcPts val="0"/>
                        </a:spcBef>
                        <a:spcAft>
                          <a:spcPts val="0"/>
                        </a:spcAft>
                      </a:pPr>
                      <a:r>
                        <a:rPr lang="en-US" sz="1000" dirty="0">
                          <a:solidFill>
                            <a:schemeClr val="tx1"/>
                          </a:solidFill>
                          <a:effectLst/>
                          <a:latin typeface="Times New Roman"/>
                          <a:ea typeface="Times"/>
                          <a:cs typeface="Times New Roman"/>
                        </a:rPr>
                        <a:t>Profitability index (PI)</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Cash flows</a:t>
                      </a:r>
                      <a:endParaRPr lang="en-US" sz="1000" dirty="0">
                        <a:solidFill>
                          <a:schemeClr val="tx1"/>
                        </a:solidFill>
                        <a:effectLst/>
                        <a:latin typeface="Times"/>
                        <a:ea typeface="Times"/>
                        <a:cs typeface="Times New Roman"/>
                      </a:endParaRPr>
                    </a:p>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Cost of capital (k)</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PI</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PI&gt;1</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PI&lt;1</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Yes</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Yes</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dirty="0">
                          <a:solidFill>
                            <a:schemeClr val="tx1"/>
                          </a:solidFill>
                          <a:effectLst/>
                          <a:latin typeface="Times New Roman"/>
                          <a:ea typeface="Times"/>
                          <a:cs typeface="Times New Roman"/>
                        </a:rPr>
                        <a:t>Yes, but may fail to select the project with the highest NPV when projects are mutually exclusive.</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Internal rate of return (IRR)</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Cash flows</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IRR</a:t>
                      </a:r>
                      <a:endParaRPr lang="en-US" sz="1000" dirty="0">
                        <a:solidFill>
                          <a:schemeClr val="tx1"/>
                        </a:solidFill>
                        <a:effectLst/>
                        <a:latin typeface="Times"/>
                        <a:ea typeface="Times"/>
                        <a:cs typeface="Times New Roman"/>
                      </a:endParaRPr>
                    </a:p>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Cost of capital (k)</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IRR&gt;k</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IRR&lt;k</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Yes</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Yes</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dirty="0">
                          <a:solidFill>
                            <a:schemeClr val="tx1"/>
                          </a:solidFill>
                          <a:effectLst/>
                          <a:latin typeface="Times New Roman"/>
                          <a:ea typeface="Times"/>
                          <a:cs typeface="Times New Roman"/>
                        </a:rPr>
                        <a:t>Yes, but may fail when:</a:t>
                      </a:r>
                      <a:endParaRPr lang="en-US" sz="1000" dirty="0">
                        <a:solidFill>
                          <a:schemeClr val="tx1"/>
                        </a:solidFill>
                        <a:effectLst/>
                        <a:latin typeface="Times"/>
                        <a:ea typeface="Times"/>
                        <a:cs typeface="Times New Roman"/>
                      </a:endParaRPr>
                    </a:p>
                    <a:p>
                      <a:pPr marL="0" marR="0" lvl="0" indent="0">
                        <a:spcBef>
                          <a:spcPts val="0"/>
                        </a:spcBef>
                        <a:spcAft>
                          <a:spcPts val="0"/>
                        </a:spcAft>
                        <a:buFont typeface="Symbol"/>
                        <a:buNone/>
                        <a:tabLst>
                          <a:tab pos="228600" algn="l"/>
                        </a:tabLst>
                      </a:pPr>
                      <a:r>
                        <a:rPr lang="en-US" sz="1000" dirty="0">
                          <a:solidFill>
                            <a:schemeClr val="tx1"/>
                          </a:solidFill>
                          <a:effectLst/>
                          <a:latin typeface="Times New Roman"/>
                          <a:ea typeface="Times"/>
                          <a:cs typeface="Times New Roman"/>
                        </a:rPr>
                        <a:t>* Projects are mutually exclusive</a:t>
                      </a:r>
                      <a:endParaRPr lang="en-US" sz="1000" dirty="0">
                        <a:solidFill>
                          <a:schemeClr val="tx1"/>
                        </a:solidFill>
                        <a:effectLst/>
                        <a:latin typeface="Times"/>
                        <a:ea typeface="Times"/>
                        <a:cs typeface="Times New Roman"/>
                      </a:endParaRPr>
                    </a:p>
                    <a:p>
                      <a:pPr marL="0" marR="0" lvl="0" indent="0">
                        <a:spcBef>
                          <a:spcPts val="0"/>
                        </a:spcBef>
                        <a:spcAft>
                          <a:spcPts val="0"/>
                        </a:spcAft>
                        <a:buFont typeface="Symbol"/>
                        <a:buNone/>
                        <a:tabLst>
                          <a:tab pos="228600" algn="l"/>
                        </a:tabLst>
                      </a:pPr>
                      <a:r>
                        <a:rPr lang="en-US" sz="1000" dirty="0">
                          <a:solidFill>
                            <a:schemeClr val="tx1"/>
                          </a:solidFill>
                          <a:effectLst/>
                          <a:latin typeface="Times New Roman"/>
                          <a:ea typeface="Times"/>
                          <a:cs typeface="Times New Roman"/>
                        </a:rPr>
                        <a:t>* Cash flows change sign more than once.</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Payback period (PP)</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Cash flows</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PP</a:t>
                      </a:r>
                      <a:endParaRPr lang="en-US" sz="1000" dirty="0">
                        <a:solidFill>
                          <a:schemeClr val="tx1"/>
                        </a:solidFill>
                        <a:effectLst/>
                        <a:latin typeface="Times"/>
                        <a:ea typeface="Times"/>
                        <a:cs typeface="Times New Roman"/>
                      </a:endParaRPr>
                    </a:p>
                    <a:p>
                      <a:pPr marL="0" marR="0" lvl="0" indent="0">
                        <a:spcBef>
                          <a:spcPts val="0"/>
                        </a:spcBef>
                        <a:spcAft>
                          <a:spcPts val="0"/>
                        </a:spcAft>
                        <a:buFont typeface="Arial" panose="020B0604020202020204" pitchFamily="34" charset="0"/>
                        <a:buNone/>
                        <a:tabLst>
                          <a:tab pos="228600" algn="l"/>
                        </a:tabLst>
                      </a:pPr>
                      <a:r>
                        <a:rPr lang="en-US" sz="1000" dirty="0">
                          <a:solidFill>
                            <a:schemeClr val="tx1"/>
                          </a:solidFill>
                          <a:effectLst/>
                          <a:latin typeface="Times New Roman"/>
                          <a:ea typeface="Times"/>
                          <a:cs typeface="Times New Roman"/>
                        </a:rPr>
                        <a:t>* Cutoff period</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PP&lt;Cutoff period</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PP&gt;Cutoff period</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chemeClr val="tx1"/>
                          </a:solidFill>
                          <a:effectLst/>
                          <a:latin typeface="Times New Roman"/>
                          <a:ea typeface="Times"/>
                          <a:cs typeface="Times New Roman"/>
                        </a:rPr>
                        <a:t>No</a:t>
                      </a:r>
                      <a:endParaRPr lang="en-US" sz="100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dirty="0">
                          <a:solidFill>
                            <a:schemeClr val="tx1"/>
                          </a:solidFill>
                          <a:effectLst/>
                          <a:latin typeface="Times New Roman"/>
                          <a:ea typeface="Times"/>
                          <a:cs typeface="Times New Roman"/>
                        </a:rPr>
                        <a:t>No</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000" dirty="0">
                          <a:solidFill>
                            <a:schemeClr val="tx1"/>
                          </a:solidFill>
                          <a:effectLst/>
                          <a:latin typeface="Times New Roman"/>
                          <a:ea typeface="Times"/>
                          <a:cs typeface="Times New Roman"/>
                        </a:rPr>
                        <a:t>No</a:t>
                      </a:r>
                      <a:endParaRPr lang="en-US" sz="1000" dirty="0">
                        <a:solidFill>
                          <a:schemeClr val="tx1"/>
                        </a:solidFill>
                        <a:effectLst/>
                        <a:latin typeface="Times"/>
                        <a:ea typeface="Times"/>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3009454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B950EE6-7564-4379-A0DD-5B0D51221A82}" type="slidenum">
              <a:rPr lang="en-US" altLang="en-US" sz="1050" b="0">
                <a:solidFill>
                  <a:schemeClr val="tx1"/>
                </a:solidFill>
                <a:latin typeface="Times New Roman" panose="02020603050405020304" pitchFamily="18" charset="0"/>
              </a:rPr>
              <a:pPr>
                <a:lnSpc>
                  <a:spcPct val="100000"/>
                </a:lnSpc>
                <a:spcBef>
                  <a:spcPct val="0"/>
                </a:spcBef>
                <a:buSzTx/>
                <a:buFontTx/>
                <a:buNone/>
              </a:pPr>
              <a:t>33</a:t>
            </a:fld>
            <a:endParaRPr lang="en-US" altLang="en-US" sz="1050" b="0">
              <a:solidFill>
                <a:schemeClr val="tx1"/>
              </a:solidFill>
              <a:latin typeface="Times New Roman" panose="02020603050405020304" pitchFamily="18" charset="0"/>
            </a:endParaRPr>
          </a:p>
        </p:txBody>
      </p:sp>
      <p:graphicFrame>
        <p:nvGraphicFramePr>
          <p:cNvPr id="69635" name="Object 2"/>
          <p:cNvGraphicFramePr>
            <a:graphicFrameLocks noChangeAspect="1"/>
          </p:cNvGraphicFramePr>
          <p:nvPr/>
        </p:nvGraphicFramePr>
        <p:xfrm>
          <a:off x="2286000" y="1046561"/>
          <a:ext cx="4572000" cy="3050381"/>
        </p:xfrm>
        <a:graphic>
          <a:graphicData uri="http://schemas.openxmlformats.org/presentationml/2006/ole">
            <mc:AlternateContent xmlns:mc="http://schemas.openxmlformats.org/markup-compatibility/2006">
              <mc:Choice xmlns:v="urn:schemas-microsoft-com:vml" Requires="v">
                <p:oleObj spid="_x0000_s4341" name="Chart" r:id="rId4" imgW="6095951" imgH="4067327" progId="MSGraph.Chart.8">
                  <p:embed followColorScheme="full"/>
                </p:oleObj>
              </mc:Choice>
              <mc:Fallback>
                <p:oleObj name="Chart" r:id="rId4" imgW="6095951" imgH="4067327" progId="MSGraph.Chart.8">
                  <p:embed followColorScheme="full"/>
                  <p:pic>
                    <p:nvPicPr>
                      <p:cNvPr id="0" name=""/>
                      <p:cNvPicPr>
                        <a:picLocks noChangeAspect="1" noChangeArrowheads="1"/>
                      </p:cNvPicPr>
                      <p:nvPr/>
                    </p:nvPicPr>
                    <p:blipFill>
                      <a:blip r:embed="rId5"/>
                      <a:srcRect/>
                      <a:stretch>
                        <a:fillRect/>
                      </a:stretch>
                    </p:blipFill>
                    <p:spPr bwMode="auto">
                      <a:xfrm>
                        <a:off x="2286000" y="1046561"/>
                        <a:ext cx="4572000" cy="30503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69636" name="Object 3"/>
          <p:cNvGraphicFramePr>
            <a:graphicFrameLocks noChangeAspect="1"/>
          </p:cNvGraphicFramePr>
          <p:nvPr>
            <p:extLst>
              <p:ext uri="{D42A27DB-BD31-4B8C-83A1-F6EECF244321}">
                <p14:modId xmlns:p14="http://schemas.microsoft.com/office/powerpoint/2010/main" val="4284184108"/>
              </p:ext>
            </p:extLst>
          </p:nvPr>
        </p:nvGraphicFramePr>
        <p:xfrm>
          <a:off x="647700" y="1"/>
          <a:ext cx="6972300" cy="4339829"/>
        </p:xfrm>
        <a:graphic>
          <a:graphicData uri="http://schemas.openxmlformats.org/presentationml/2006/ole">
            <mc:AlternateContent xmlns:mc="http://schemas.openxmlformats.org/markup-compatibility/2006">
              <mc:Choice xmlns:v="urn:schemas-microsoft-com:vml" Requires="v">
                <p:oleObj spid="_x0000_s4342" name="Chart" r:id="rId6" imgW="9525305" imgH="5172456" progId="Excel.Chart.8">
                  <p:embed/>
                </p:oleObj>
              </mc:Choice>
              <mc:Fallback>
                <p:oleObj name="Chart" r:id="rId6" imgW="9525305" imgH="5172456"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 y="1"/>
                        <a:ext cx="6972300" cy="43398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69637" name="Text Box 4"/>
          <p:cNvSpPr txBox="1">
            <a:spLocks noChangeArrowheads="1"/>
          </p:cNvSpPr>
          <p:nvPr/>
        </p:nvSpPr>
        <p:spPr bwMode="auto">
          <a:xfrm>
            <a:off x="669862" y="4140861"/>
            <a:ext cx="7633821" cy="90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dirty="0">
                <a:solidFill>
                  <a:schemeClr val="tx1"/>
                </a:solidFill>
                <a:latin typeface="+mn-lt"/>
              </a:rPr>
              <a:t>Survey evidence on the popularity of different capital budgeting methods.  We report the percentage of CFOs who always or almost</a:t>
            </a:r>
          </a:p>
          <a:p>
            <a:pPr eaLnBrk="1" hangingPunct="1">
              <a:lnSpc>
                <a:spcPct val="100000"/>
              </a:lnSpc>
              <a:spcBef>
                <a:spcPct val="0"/>
              </a:spcBef>
              <a:buSzTx/>
              <a:buFontTx/>
              <a:buNone/>
            </a:pPr>
            <a:r>
              <a:rPr lang="en-US" altLang="en-US" sz="1050" dirty="0">
                <a:solidFill>
                  <a:schemeClr val="tx1"/>
                </a:solidFill>
                <a:latin typeface="+mn-lt"/>
              </a:rPr>
              <a:t>always use a particular technique.  IRR represents Internal Rate of Return, NPV is Net Present Value, P/E is the Price to Earnings ratio,</a:t>
            </a:r>
          </a:p>
          <a:p>
            <a:pPr eaLnBrk="1" hangingPunct="1">
              <a:lnSpc>
                <a:spcPct val="100000"/>
              </a:lnSpc>
              <a:spcBef>
                <a:spcPct val="0"/>
              </a:spcBef>
              <a:buSzTx/>
              <a:buFontTx/>
              <a:buNone/>
            </a:pPr>
            <a:r>
              <a:rPr lang="en-US" altLang="en-US" sz="1050" dirty="0">
                <a:solidFill>
                  <a:schemeClr val="tx1"/>
                </a:solidFill>
                <a:latin typeface="+mn-lt"/>
              </a:rPr>
              <a:t>VAR is value at risk and APV is Adjusted Present Value.  The survey is based on the responses of 392 CFOs.</a:t>
            </a:r>
          </a:p>
          <a:p>
            <a:pPr eaLnBrk="1" hangingPunct="1">
              <a:lnSpc>
                <a:spcPct val="100000"/>
              </a:lnSpc>
              <a:spcBef>
                <a:spcPct val="0"/>
              </a:spcBef>
              <a:buSzTx/>
              <a:buFontTx/>
              <a:buNone/>
            </a:pPr>
            <a:r>
              <a:rPr lang="en-US" altLang="en-US" sz="1050" dirty="0">
                <a:solidFill>
                  <a:schemeClr val="tx1"/>
                </a:solidFill>
                <a:latin typeface="+mn-lt"/>
              </a:rPr>
              <a:t>“How do CFOS make Capital Budgeting and Capital Structure Decisions”  by Graham, John &amp; Harvey Campbell in </a:t>
            </a:r>
          </a:p>
          <a:p>
            <a:pPr eaLnBrk="1" hangingPunct="1">
              <a:lnSpc>
                <a:spcPct val="100000"/>
              </a:lnSpc>
              <a:spcBef>
                <a:spcPct val="0"/>
              </a:spcBef>
              <a:buSzTx/>
              <a:buFontTx/>
              <a:buNone/>
            </a:pPr>
            <a:r>
              <a:rPr lang="en-US" altLang="en-US" sz="1050" dirty="0">
                <a:solidFill>
                  <a:schemeClr val="tx1"/>
                </a:solidFill>
                <a:latin typeface="+mn-lt"/>
              </a:rPr>
              <a:t>Journal of  Applied Corporate Finance.</a:t>
            </a:r>
          </a:p>
        </p:txBody>
      </p:sp>
    </p:spTree>
    <p:extLst>
      <p:ext uri="{BB962C8B-B14F-4D97-AF65-F5344CB8AC3E}">
        <p14:creationId xmlns:p14="http://schemas.microsoft.com/office/powerpoint/2010/main" val="4000305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p:spPr>
        <p:txBody>
          <a:bodyPr vert="horz" lIns="67866" tIns="33338" rIns="67866" bIns="33338" rtlCol="0" anchor="ctr">
            <a:normAutofit/>
          </a:bodyPr>
          <a:lstStyle/>
          <a:p>
            <a:r>
              <a:rPr lang="en-US" altLang="en-US" sz="3600" b="1" dirty="0">
                <a:latin typeface="Book Antiqua" panose="02040602050305030304" pitchFamily="18" charset="0"/>
              </a:rPr>
              <a:t>Relevant Cash Flows</a:t>
            </a:r>
          </a:p>
        </p:txBody>
      </p:sp>
      <p:sp>
        <p:nvSpPr>
          <p:cNvPr id="71683" name="Rectangle 3"/>
          <p:cNvSpPr>
            <a:spLocks noGrp="1" noChangeArrowheads="1"/>
          </p:cNvSpPr>
          <p:nvPr>
            <p:ph idx="1"/>
          </p:nvPr>
        </p:nvSpPr>
        <p:spPr>
          <a:xfrm>
            <a:off x="457200" y="1200151"/>
            <a:ext cx="5358809" cy="3394472"/>
          </a:xfrm>
          <a:noFill/>
        </p:spPr>
        <p:txBody>
          <a:bodyPr vert="horz" lIns="67866" tIns="33338" rIns="67866" bIns="33338" rtlCol="0">
            <a:normAutofit fontScale="62500" lnSpcReduction="20000"/>
          </a:bodyPr>
          <a:lstStyle/>
          <a:p>
            <a:pPr marL="214313" indent="-214313" algn="l"/>
            <a:r>
              <a:rPr lang="en-US" altLang="en-US" dirty="0">
                <a:solidFill>
                  <a:schemeClr val="tx1"/>
                </a:solidFill>
              </a:rPr>
              <a:t>Principle 1: Record cash flows when the money actually moves, not when the accountant using accrual concepts says they occur</a:t>
            </a:r>
          </a:p>
          <a:p>
            <a:pPr marL="214313" indent="-214313" algn="l"/>
            <a:endParaRPr lang="en-US" altLang="en-US" dirty="0">
              <a:solidFill>
                <a:schemeClr val="tx1"/>
              </a:solidFill>
            </a:endParaRPr>
          </a:p>
          <a:p>
            <a:pPr marL="214313" indent="-214313" algn="l"/>
            <a:endParaRPr lang="en-US" altLang="en-US" dirty="0">
              <a:solidFill>
                <a:schemeClr val="tx1"/>
              </a:solidFill>
            </a:endParaRPr>
          </a:p>
          <a:p>
            <a:pPr marL="214313" indent="-214313" algn="l"/>
            <a:endParaRPr lang="en-US" altLang="en-US" dirty="0">
              <a:solidFill>
                <a:schemeClr val="tx1"/>
              </a:solidFill>
            </a:endParaRPr>
          </a:p>
          <a:p>
            <a:pPr marL="214313" indent="-214313" algn="l"/>
            <a:endParaRPr lang="en-US" altLang="en-US" dirty="0">
              <a:solidFill>
                <a:schemeClr val="tx1"/>
              </a:solidFill>
            </a:endParaRPr>
          </a:p>
          <a:p>
            <a:pPr marL="214313" indent="-214313" algn="l"/>
            <a:r>
              <a:rPr lang="en-US" altLang="en-US" dirty="0">
                <a:solidFill>
                  <a:schemeClr val="tx1"/>
                </a:solidFill>
              </a:rPr>
              <a:t>Principle 2: Imagine two worlds, one in which the investment is made and one in which it is rejected.  All cash flows that are different in these two worlds are relevant to the decision, and those that are the same are irrelevant</a:t>
            </a:r>
          </a:p>
          <a:p>
            <a:pPr marL="214313" indent="-214313" algn="l"/>
            <a:endParaRPr lang="en-US" altLang="en-US" dirty="0"/>
          </a:p>
          <a:p>
            <a:pPr marL="214313" indent="-214313" algn="l"/>
            <a:endParaRPr lang="en-US" altLang="en-US" dirty="0"/>
          </a:p>
        </p:txBody>
      </p:sp>
      <p:grpSp>
        <p:nvGrpSpPr>
          <p:cNvPr id="71685" name="Group 7"/>
          <p:cNvGrpSpPr>
            <a:grpSpLocks/>
          </p:cNvGrpSpPr>
          <p:nvPr/>
        </p:nvGrpSpPr>
        <p:grpSpPr bwMode="auto">
          <a:xfrm>
            <a:off x="4350004" y="2011348"/>
            <a:ext cx="708882" cy="986023"/>
            <a:chOff x="2914" y="1584"/>
            <a:chExt cx="590" cy="1127"/>
          </a:xfrm>
        </p:grpSpPr>
        <p:pic>
          <p:nvPicPr>
            <p:cNvPr id="71686"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 y="1584"/>
              <a:ext cx="494"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1687" name="Group 9"/>
            <p:cNvGrpSpPr>
              <a:grpSpLocks/>
            </p:cNvGrpSpPr>
            <p:nvPr/>
          </p:nvGrpSpPr>
          <p:grpSpPr bwMode="auto">
            <a:xfrm>
              <a:off x="2914" y="2208"/>
              <a:ext cx="480" cy="503"/>
              <a:chOff x="2914" y="2208"/>
              <a:chExt cx="480" cy="503"/>
            </a:xfrm>
          </p:grpSpPr>
          <p:sp>
            <p:nvSpPr>
              <p:cNvPr id="71688" name="Freeform 10"/>
              <p:cNvSpPr>
                <a:spLocks/>
              </p:cNvSpPr>
              <p:nvPr/>
            </p:nvSpPr>
            <p:spPr bwMode="auto">
              <a:xfrm>
                <a:off x="2916" y="2215"/>
                <a:ext cx="476" cy="494"/>
              </a:xfrm>
              <a:custGeom>
                <a:avLst/>
                <a:gdLst>
                  <a:gd name="T0" fmla="*/ 252 w 476"/>
                  <a:gd name="T1" fmla="*/ 9 h 494"/>
                  <a:gd name="T2" fmla="*/ 231 w 476"/>
                  <a:gd name="T3" fmla="*/ 17 h 494"/>
                  <a:gd name="T4" fmla="*/ 243 w 476"/>
                  <a:gd name="T5" fmla="*/ 33 h 494"/>
                  <a:gd name="T6" fmla="*/ 260 w 476"/>
                  <a:gd name="T7" fmla="*/ 40 h 494"/>
                  <a:gd name="T8" fmla="*/ 262 w 476"/>
                  <a:gd name="T9" fmla="*/ 129 h 494"/>
                  <a:gd name="T10" fmla="*/ 247 w 476"/>
                  <a:gd name="T11" fmla="*/ 120 h 494"/>
                  <a:gd name="T12" fmla="*/ 238 w 476"/>
                  <a:gd name="T13" fmla="*/ 132 h 494"/>
                  <a:gd name="T14" fmla="*/ 204 w 476"/>
                  <a:gd name="T15" fmla="*/ 137 h 494"/>
                  <a:gd name="T16" fmla="*/ 155 w 476"/>
                  <a:gd name="T17" fmla="*/ 141 h 494"/>
                  <a:gd name="T18" fmla="*/ 102 w 476"/>
                  <a:gd name="T19" fmla="*/ 146 h 494"/>
                  <a:gd name="T20" fmla="*/ 54 w 476"/>
                  <a:gd name="T21" fmla="*/ 151 h 494"/>
                  <a:gd name="T22" fmla="*/ 20 w 476"/>
                  <a:gd name="T23" fmla="*/ 155 h 494"/>
                  <a:gd name="T24" fmla="*/ 9 w 476"/>
                  <a:gd name="T25" fmla="*/ 161 h 494"/>
                  <a:gd name="T26" fmla="*/ 1 w 476"/>
                  <a:gd name="T27" fmla="*/ 174 h 494"/>
                  <a:gd name="T28" fmla="*/ 4 w 476"/>
                  <a:gd name="T29" fmla="*/ 263 h 494"/>
                  <a:gd name="T30" fmla="*/ 35 w 476"/>
                  <a:gd name="T31" fmla="*/ 345 h 494"/>
                  <a:gd name="T32" fmla="*/ 62 w 476"/>
                  <a:gd name="T33" fmla="*/ 361 h 494"/>
                  <a:gd name="T34" fmla="*/ 70 w 476"/>
                  <a:gd name="T35" fmla="*/ 339 h 494"/>
                  <a:gd name="T36" fmla="*/ 90 w 476"/>
                  <a:gd name="T37" fmla="*/ 310 h 494"/>
                  <a:gd name="T38" fmla="*/ 132 w 476"/>
                  <a:gd name="T39" fmla="*/ 285 h 494"/>
                  <a:gd name="T40" fmla="*/ 173 w 476"/>
                  <a:gd name="T41" fmla="*/ 259 h 494"/>
                  <a:gd name="T42" fmla="*/ 215 w 476"/>
                  <a:gd name="T43" fmla="*/ 234 h 494"/>
                  <a:gd name="T44" fmla="*/ 257 w 476"/>
                  <a:gd name="T45" fmla="*/ 208 h 494"/>
                  <a:gd name="T46" fmla="*/ 296 w 476"/>
                  <a:gd name="T47" fmla="*/ 196 h 494"/>
                  <a:gd name="T48" fmla="*/ 315 w 476"/>
                  <a:gd name="T49" fmla="*/ 167 h 494"/>
                  <a:gd name="T50" fmla="*/ 322 w 476"/>
                  <a:gd name="T51" fmla="*/ 129 h 494"/>
                  <a:gd name="T52" fmla="*/ 328 w 476"/>
                  <a:gd name="T53" fmla="*/ 89 h 494"/>
                  <a:gd name="T54" fmla="*/ 340 w 476"/>
                  <a:gd name="T55" fmla="*/ 69 h 494"/>
                  <a:gd name="T56" fmla="*/ 354 w 476"/>
                  <a:gd name="T57" fmla="*/ 92 h 494"/>
                  <a:gd name="T58" fmla="*/ 366 w 476"/>
                  <a:gd name="T59" fmla="*/ 116 h 494"/>
                  <a:gd name="T60" fmla="*/ 379 w 476"/>
                  <a:gd name="T61" fmla="*/ 140 h 494"/>
                  <a:gd name="T62" fmla="*/ 394 w 476"/>
                  <a:gd name="T63" fmla="*/ 161 h 494"/>
                  <a:gd name="T64" fmla="*/ 385 w 476"/>
                  <a:gd name="T65" fmla="*/ 167 h 494"/>
                  <a:gd name="T66" fmla="*/ 378 w 476"/>
                  <a:gd name="T67" fmla="*/ 180 h 494"/>
                  <a:gd name="T68" fmla="*/ 375 w 476"/>
                  <a:gd name="T69" fmla="*/ 196 h 494"/>
                  <a:gd name="T70" fmla="*/ 357 w 476"/>
                  <a:gd name="T71" fmla="*/ 215 h 494"/>
                  <a:gd name="T72" fmla="*/ 339 w 476"/>
                  <a:gd name="T73" fmla="*/ 233 h 494"/>
                  <a:gd name="T74" fmla="*/ 322 w 476"/>
                  <a:gd name="T75" fmla="*/ 253 h 494"/>
                  <a:gd name="T76" fmla="*/ 308 w 476"/>
                  <a:gd name="T77" fmla="*/ 278 h 494"/>
                  <a:gd name="T78" fmla="*/ 286 w 476"/>
                  <a:gd name="T79" fmla="*/ 339 h 494"/>
                  <a:gd name="T80" fmla="*/ 268 w 476"/>
                  <a:gd name="T81" fmla="*/ 409 h 494"/>
                  <a:gd name="T82" fmla="*/ 261 w 476"/>
                  <a:gd name="T83" fmla="*/ 458 h 494"/>
                  <a:gd name="T84" fmla="*/ 286 w 476"/>
                  <a:gd name="T85" fmla="*/ 478 h 494"/>
                  <a:gd name="T86" fmla="*/ 324 w 476"/>
                  <a:gd name="T87" fmla="*/ 488 h 494"/>
                  <a:gd name="T88" fmla="*/ 362 w 476"/>
                  <a:gd name="T89" fmla="*/ 493 h 494"/>
                  <a:gd name="T90" fmla="*/ 403 w 476"/>
                  <a:gd name="T91" fmla="*/ 491 h 494"/>
                  <a:gd name="T92" fmla="*/ 450 w 476"/>
                  <a:gd name="T93" fmla="*/ 482 h 494"/>
                  <a:gd name="T94" fmla="*/ 468 w 476"/>
                  <a:gd name="T95" fmla="*/ 473 h 494"/>
                  <a:gd name="T96" fmla="*/ 463 w 476"/>
                  <a:gd name="T97" fmla="*/ 460 h 494"/>
                  <a:gd name="T98" fmla="*/ 448 w 476"/>
                  <a:gd name="T99" fmla="*/ 450 h 494"/>
                  <a:gd name="T100" fmla="*/ 438 w 476"/>
                  <a:gd name="T101" fmla="*/ 444 h 494"/>
                  <a:gd name="T102" fmla="*/ 425 w 476"/>
                  <a:gd name="T103" fmla="*/ 408 h 494"/>
                  <a:gd name="T104" fmla="*/ 429 w 476"/>
                  <a:gd name="T105" fmla="*/ 310 h 494"/>
                  <a:gd name="T106" fmla="*/ 455 w 476"/>
                  <a:gd name="T107" fmla="*/ 219 h 494"/>
                  <a:gd name="T108" fmla="*/ 470 w 476"/>
                  <a:gd name="T109" fmla="*/ 202 h 494"/>
                  <a:gd name="T110" fmla="*/ 475 w 476"/>
                  <a:gd name="T111" fmla="*/ 172 h 494"/>
                  <a:gd name="T112" fmla="*/ 466 w 476"/>
                  <a:gd name="T113" fmla="*/ 138 h 494"/>
                  <a:gd name="T114" fmla="*/ 440 w 476"/>
                  <a:gd name="T115" fmla="*/ 99 h 494"/>
                  <a:gd name="T116" fmla="*/ 407 w 476"/>
                  <a:gd name="T117" fmla="*/ 59 h 494"/>
                  <a:gd name="T118" fmla="*/ 377 w 476"/>
                  <a:gd name="T119" fmla="*/ 23 h 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6"/>
                  <a:gd name="T181" fmla="*/ 0 h 494"/>
                  <a:gd name="T182" fmla="*/ 476 w 476"/>
                  <a:gd name="T183" fmla="*/ 494 h 4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6" h="494">
                    <a:moveTo>
                      <a:pt x="266" y="0"/>
                    </a:moveTo>
                    <a:lnTo>
                      <a:pt x="265" y="2"/>
                    </a:lnTo>
                    <a:lnTo>
                      <a:pt x="263" y="3"/>
                    </a:lnTo>
                    <a:lnTo>
                      <a:pt x="260" y="5"/>
                    </a:lnTo>
                    <a:lnTo>
                      <a:pt x="257" y="6"/>
                    </a:lnTo>
                    <a:lnTo>
                      <a:pt x="254" y="8"/>
                    </a:lnTo>
                    <a:lnTo>
                      <a:pt x="252" y="9"/>
                    </a:lnTo>
                    <a:lnTo>
                      <a:pt x="249" y="11"/>
                    </a:lnTo>
                    <a:lnTo>
                      <a:pt x="246" y="12"/>
                    </a:lnTo>
                    <a:lnTo>
                      <a:pt x="244" y="13"/>
                    </a:lnTo>
                    <a:lnTo>
                      <a:pt x="241" y="14"/>
                    </a:lnTo>
                    <a:lnTo>
                      <a:pt x="238" y="15"/>
                    </a:lnTo>
                    <a:lnTo>
                      <a:pt x="235" y="17"/>
                    </a:lnTo>
                    <a:lnTo>
                      <a:pt x="231" y="17"/>
                    </a:lnTo>
                    <a:lnTo>
                      <a:pt x="232" y="21"/>
                    </a:lnTo>
                    <a:lnTo>
                      <a:pt x="233" y="23"/>
                    </a:lnTo>
                    <a:lnTo>
                      <a:pt x="235" y="26"/>
                    </a:lnTo>
                    <a:lnTo>
                      <a:pt x="237" y="28"/>
                    </a:lnTo>
                    <a:lnTo>
                      <a:pt x="239" y="30"/>
                    </a:lnTo>
                    <a:lnTo>
                      <a:pt x="240" y="32"/>
                    </a:lnTo>
                    <a:lnTo>
                      <a:pt x="243" y="33"/>
                    </a:lnTo>
                    <a:lnTo>
                      <a:pt x="245" y="35"/>
                    </a:lnTo>
                    <a:lnTo>
                      <a:pt x="247" y="37"/>
                    </a:lnTo>
                    <a:lnTo>
                      <a:pt x="250" y="37"/>
                    </a:lnTo>
                    <a:lnTo>
                      <a:pt x="252" y="38"/>
                    </a:lnTo>
                    <a:lnTo>
                      <a:pt x="254" y="39"/>
                    </a:lnTo>
                    <a:lnTo>
                      <a:pt x="257" y="40"/>
                    </a:lnTo>
                    <a:lnTo>
                      <a:pt x="260" y="40"/>
                    </a:lnTo>
                    <a:lnTo>
                      <a:pt x="263" y="40"/>
                    </a:lnTo>
                    <a:lnTo>
                      <a:pt x="265" y="40"/>
                    </a:lnTo>
                    <a:lnTo>
                      <a:pt x="265" y="65"/>
                    </a:lnTo>
                    <a:lnTo>
                      <a:pt x="265" y="90"/>
                    </a:lnTo>
                    <a:lnTo>
                      <a:pt x="264" y="113"/>
                    </a:lnTo>
                    <a:lnTo>
                      <a:pt x="264" y="132"/>
                    </a:lnTo>
                    <a:lnTo>
                      <a:pt x="262" y="129"/>
                    </a:lnTo>
                    <a:lnTo>
                      <a:pt x="260" y="126"/>
                    </a:lnTo>
                    <a:lnTo>
                      <a:pt x="258" y="124"/>
                    </a:lnTo>
                    <a:lnTo>
                      <a:pt x="256" y="122"/>
                    </a:lnTo>
                    <a:lnTo>
                      <a:pt x="254" y="121"/>
                    </a:lnTo>
                    <a:lnTo>
                      <a:pt x="251" y="120"/>
                    </a:lnTo>
                    <a:lnTo>
                      <a:pt x="249" y="120"/>
                    </a:lnTo>
                    <a:lnTo>
                      <a:pt x="247" y="120"/>
                    </a:lnTo>
                    <a:lnTo>
                      <a:pt x="245" y="121"/>
                    </a:lnTo>
                    <a:lnTo>
                      <a:pt x="243" y="122"/>
                    </a:lnTo>
                    <a:lnTo>
                      <a:pt x="242" y="123"/>
                    </a:lnTo>
                    <a:lnTo>
                      <a:pt x="240" y="125"/>
                    </a:lnTo>
                    <a:lnTo>
                      <a:pt x="239" y="127"/>
                    </a:lnTo>
                    <a:lnTo>
                      <a:pt x="238" y="129"/>
                    </a:lnTo>
                    <a:lnTo>
                      <a:pt x="238" y="132"/>
                    </a:lnTo>
                    <a:lnTo>
                      <a:pt x="238" y="135"/>
                    </a:lnTo>
                    <a:lnTo>
                      <a:pt x="233" y="135"/>
                    </a:lnTo>
                    <a:lnTo>
                      <a:pt x="227" y="135"/>
                    </a:lnTo>
                    <a:lnTo>
                      <a:pt x="222" y="135"/>
                    </a:lnTo>
                    <a:lnTo>
                      <a:pt x="216" y="136"/>
                    </a:lnTo>
                    <a:lnTo>
                      <a:pt x="210" y="136"/>
                    </a:lnTo>
                    <a:lnTo>
                      <a:pt x="204" y="137"/>
                    </a:lnTo>
                    <a:lnTo>
                      <a:pt x="197" y="137"/>
                    </a:lnTo>
                    <a:lnTo>
                      <a:pt x="190" y="138"/>
                    </a:lnTo>
                    <a:lnTo>
                      <a:pt x="184" y="138"/>
                    </a:lnTo>
                    <a:lnTo>
                      <a:pt x="176" y="139"/>
                    </a:lnTo>
                    <a:lnTo>
                      <a:pt x="170" y="140"/>
                    </a:lnTo>
                    <a:lnTo>
                      <a:pt x="162" y="140"/>
                    </a:lnTo>
                    <a:lnTo>
                      <a:pt x="155" y="141"/>
                    </a:lnTo>
                    <a:lnTo>
                      <a:pt x="147" y="142"/>
                    </a:lnTo>
                    <a:lnTo>
                      <a:pt x="140" y="142"/>
                    </a:lnTo>
                    <a:lnTo>
                      <a:pt x="132" y="143"/>
                    </a:lnTo>
                    <a:lnTo>
                      <a:pt x="125" y="144"/>
                    </a:lnTo>
                    <a:lnTo>
                      <a:pt x="117" y="145"/>
                    </a:lnTo>
                    <a:lnTo>
                      <a:pt x="110" y="145"/>
                    </a:lnTo>
                    <a:lnTo>
                      <a:pt x="102" y="146"/>
                    </a:lnTo>
                    <a:lnTo>
                      <a:pt x="96" y="147"/>
                    </a:lnTo>
                    <a:lnTo>
                      <a:pt x="88" y="148"/>
                    </a:lnTo>
                    <a:lnTo>
                      <a:pt x="81" y="149"/>
                    </a:lnTo>
                    <a:lnTo>
                      <a:pt x="74" y="149"/>
                    </a:lnTo>
                    <a:lnTo>
                      <a:pt x="67" y="150"/>
                    </a:lnTo>
                    <a:lnTo>
                      <a:pt x="60" y="151"/>
                    </a:lnTo>
                    <a:lnTo>
                      <a:pt x="54" y="151"/>
                    </a:lnTo>
                    <a:lnTo>
                      <a:pt x="48" y="152"/>
                    </a:lnTo>
                    <a:lnTo>
                      <a:pt x="41" y="153"/>
                    </a:lnTo>
                    <a:lnTo>
                      <a:pt x="35" y="154"/>
                    </a:lnTo>
                    <a:lnTo>
                      <a:pt x="30" y="154"/>
                    </a:lnTo>
                    <a:lnTo>
                      <a:pt x="24" y="154"/>
                    </a:lnTo>
                    <a:lnTo>
                      <a:pt x="22" y="155"/>
                    </a:lnTo>
                    <a:lnTo>
                      <a:pt x="20" y="155"/>
                    </a:lnTo>
                    <a:lnTo>
                      <a:pt x="18" y="155"/>
                    </a:lnTo>
                    <a:lnTo>
                      <a:pt x="16" y="156"/>
                    </a:lnTo>
                    <a:lnTo>
                      <a:pt x="14" y="157"/>
                    </a:lnTo>
                    <a:lnTo>
                      <a:pt x="13" y="158"/>
                    </a:lnTo>
                    <a:lnTo>
                      <a:pt x="12" y="159"/>
                    </a:lnTo>
                    <a:lnTo>
                      <a:pt x="10" y="161"/>
                    </a:lnTo>
                    <a:lnTo>
                      <a:pt x="9" y="161"/>
                    </a:lnTo>
                    <a:lnTo>
                      <a:pt x="7" y="163"/>
                    </a:lnTo>
                    <a:lnTo>
                      <a:pt x="6" y="164"/>
                    </a:lnTo>
                    <a:lnTo>
                      <a:pt x="5" y="167"/>
                    </a:lnTo>
                    <a:lnTo>
                      <a:pt x="4" y="168"/>
                    </a:lnTo>
                    <a:lnTo>
                      <a:pt x="3" y="170"/>
                    </a:lnTo>
                    <a:lnTo>
                      <a:pt x="1" y="173"/>
                    </a:lnTo>
                    <a:lnTo>
                      <a:pt x="1" y="174"/>
                    </a:lnTo>
                    <a:lnTo>
                      <a:pt x="0" y="187"/>
                    </a:lnTo>
                    <a:lnTo>
                      <a:pt x="0" y="200"/>
                    </a:lnTo>
                    <a:lnTo>
                      <a:pt x="0" y="212"/>
                    </a:lnTo>
                    <a:lnTo>
                      <a:pt x="1" y="225"/>
                    </a:lnTo>
                    <a:lnTo>
                      <a:pt x="1" y="238"/>
                    </a:lnTo>
                    <a:lnTo>
                      <a:pt x="3" y="250"/>
                    </a:lnTo>
                    <a:lnTo>
                      <a:pt x="4" y="263"/>
                    </a:lnTo>
                    <a:lnTo>
                      <a:pt x="7" y="275"/>
                    </a:lnTo>
                    <a:lnTo>
                      <a:pt x="10" y="288"/>
                    </a:lnTo>
                    <a:lnTo>
                      <a:pt x="14" y="300"/>
                    </a:lnTo>
                    <a:lnTo>
                      <a:pt x="18" y="312"/>
                    </a:lnTo>
                    <a:lnTo>
                      <a:pt x="23" y="323"/>
                    </a:lnTo>
                    <a:lnTo>
                      <a:pt x="29" y="335"/>
                    </a:lnTo>
                    <a:lnTo>
                      <a:pt x="35" y="345"/>
                    </a:lnTo>
                    <a:lnTo>
                      <a:pt x="42" y="357"/>
                    </a:lnTo>
                    <a:lnTo>
                      <a:pt x="51" y="367"/>
                    </a:lnTo>
                    <a:lnTo>
                      <a:pt x="54" y="367"/>
                    </a:lnTo>
                    <a:lnTo>
                      <a:pt x="56" y="366"/>
                    </a:lnTo>
                    <a:lnTo>
                      <a:pt x="58" y="364"/>
                    </a:lnTo>
                    <a:lnTo>
                      <a:pt x="60" y="363"/>
                    </a:lnTo>
                    <a:lnTo>
                      <a:pt x="62" y="361"/>
                    </a:lnTo>
                    <a:lnTo>
                      <a:pt x="64" y="358"/>
                    </a:lnTo>
                    <a:lnTo>
                      <a:pt x="65" y="356"/>
                    </a:lnTo>
                    <a:lnTo>
                      <a:pt x="67" y="353"/>
                    </a:lnTo>
                    <a:lnTo>
                      <a:pt x="68" y="350"/>
                    </a:lnTo>
                    <a:lnTo>
                      <a:pt x="69" y="346"/>
                    </a:lnTo>
                    <a:lnTo>
                      <a:pt x="69" y="342"/>
                    </a:lnTo>
                    <a:lnTo>
                      <a:pt x="70" y="339"/>
                    </a:lnTo>
                    <a:lnTo>
                      <a:pt x="71" y="335"/>
                    </a:lnTo>
                    <a:lnTo>
                      <a:pt x="71" y="330"/>
                    </a:lnTo>
                    <a:lnTo>
                      <a:pt x="71" y="326"/>
                    </a:lnTo>
                    <a:lnTo>
                      <a:pt x="71" y="322"/>
                    </a:lnTo>
                    <a:lnTo>
                      <a:pt x="77" y="318"/>
                    </a:lnTo>
                    <a:lnTo>
                      <a:pt x="83" y="314"/>
                    </a:lnTo>
                    <a:lnTo>
                      <a:pt x="90" y="310"/>
                    </a:lnTo>
                    <a:lnTo>
                      <a:pt x="96" y="307"/>
                    </a:lnTo>
                    <a:lnTo>
                      <a:pt x="101" y="303"/>
                    </a:lnTo>
                    <a:lnTo>
                      <a:pt x="107" y="299"/>
                    </a:lnTo>
                    <a:lnTo>
                      <a:pt x="113" y="295"/>
                    </a:lnTo>
                    <a:lnTo>
                      <a:pt x="119" y="291"/>
                    </a:lnTo>
                    <a:lnTo>
                      <a:pt x="126" y="288"/>
                    </a:lnTo>
                    <a:lnTo>
                      <a:pt x="132" y="285"/>
                    </a:lnTo>
                    <a:lnTo>
                      <a:pt x="137" y="281"/>
                    </a:lnTo>
                    <a:lnTo>
                      <a:pt x="143" y="277"/>
                    </a:lnTo>
                    <a:lnTo>
                      <a:pt x="149" y="273"/>
                    </a:lnTo>
                    <a:lnTo>
                      <a:pt x="155" y="269"/>
                    </a:lnTo>
                    <a:lnTo>
                      <a:pt x="162" y="266"/>
                    </a:lnTo>
                    <a:lnTo>
                      <a:pt x="167" y="262"/>
                    </a:lnTo>
                    <a:lnTo>
                      <a:pt x="173" y="259"/>
                    </a:lnTo>
                    <a:lnTo>
                      <a:pt x="179" y="255"/>
                    </a:lnTo>
                    <a:lnTo>
                      <a:pt x="185" y="252"/>
                    </a:lnTo>
                    <a:lnTo>
                      <a:pt x="191" y="248"/>
                    </a:lnTo>
                    <a:lnTo>
                      <a:pt x="197" y="244"/>
                    </a:lnTo>
                    <a:lnTo>
                      <a:pt x="203" y="241"/>
                    </a:lnTo>
                    <a:lnTo>
                      <a:pt x="209" y="237"/>
                    </a:lnTo>
                    <a:lnTo>
                      <a:pt x="215" y="234"/>
                    </a:lnTo>
                    <a:lnTo>
                      <a:pt x="221" y="231"/>
                    </a:lnTo>
                    <a:lnTo>
                      <a:pt x="227" y="227"/>
                    </a:lnTo>
                    <a:lnTo>
                      <a:pt x="233" y="223"/>
                    </a:lnTo>
                    <a:lnTo>
                      <a:pt x="239" y="219"/>
                    </a:lnTo>
                    <a:lnTo>
                      <a:pt x="246" y="215"/>
                    </a:lnTo>
                    <a:lnTo>
                      <a:pt x="251" y="212"/>
                    </a:lnTo>
                    <a:lnTo>
                      <a:pt x="257" y="208"/>
                    </a:lnTo>
                    <a:lnTo>
                      <a:pt x="264" y="205"/>
                    </a:lnTo>
                    <a:lnTo>
                      <a:pt x="271" y="204"/>
                    </a:lnTo>
                    <a:lnTo>
                      <a:pt x="276" y="203"/>
                    </a:lnTo>
                    <a:lnTo>
                      <a:pt x="282" y="202"/>
                    </a:lnTo>
                    <a:lnTo>
                      <a:pt x="287" y="200"/>
                    </a:lnTo>
                    <a:lnTo>
                      <a:pt x="292" y="198"/>
                    </a:lnTo>
                    <a:lnTo>
                      <a:pt x="296" y="196"/>
                    </a:lnTo>
                    <a:lnTo>
                      <a:pt x="300" y="192"/>
                    </a:lnTo>
                    <a:lnTo>
                      <a:pt x="303" y="189"/>
                    </a:lnTo>
                    <a:lnTo>
                      <a:pt x="306" y="185"/>
                    </a:lnTo>
                    <a:lnTo>
                      <a:pt x="309" y="181"/>
                    </a:lnTo>
                    <a:lnTo>
                      <a:pt x="311" y="177"/>
                    </a:lnTo>
                    <a:lnTo>
                      <a:pt x="313" y="173"/>
                    </a:lnTo>
                    <a:lnTo>
                      <a:pt x="315" y="167"/>
                    </a:lnTo>
                    <a:lnTo>
                      <a:pt x="316" y="162"/>
                    </a:lnTo>
                    <a:lnTo>
                      <a:pt x="318" y="157"/>
                    </a:lnTo>
                    <a:lnTo>
                      <a:pt x="319" y="152"/>
                    </a:lnTo>
                    <a:lnTo>
                      <a:pt x="320" y="146"/>
                    </a:lnTo>
                    <a:lnTo>
                      <a:pt x="321" y="141"/>
                    </a:lnTo>
                    <a:lnTo>
                      <a:pt x="322" y="135"/>
                    </a:lnTo>
                    <a:lnTo>
                      <a:pt x="322" y="129"/>
                    </a:lnTo>
                    <a:lnTo>
                      <a:pt x="323" y="123"/>
                    </a:lnTo>
                    <a:lnTo>
                      <a:pt x="324" y="117"/>
                    </a:lnTo>
                    <a:lnTo>
                      <a:pt x="324" y="111"/>
                    </a:lnTo>
                    <a:lnTo>
                      <a:pt x="325" y="106"/>
                    </a:lnTo>
                    <a:lnTo>
                      <a:pt x="326" y="100"/>
                    </a:lnTo>
                    <a:lnTo>
                      <a:pt x="327" y="94"/>
                    </a:lnTo>
                    <a:lnTo>
                      <a:pt x="328" y="89"/>
                    </a:lnTo>
                    <a:lnTo>
                      <a:pt x="329" y="83"/>
                    </a:lnTo>
                    <a:lnTo>
                      <a:pt x="330" y="78"/>
                    </a:lnTo>
                    <a:lnTo>
                      <a:pt x="332" y="73"/>
                    </a:lnTo>
                    <a:lnTo>
                      <a:pt x="334" y="68"/>
                    </a:lnTo>
                    <a:lnTo>
                      <a:pt x="336" y="64"/>
                    </a:lnTo>
                    <a:lnTo>
                      <a:pt x="338" y="66"/>
                    </a:lnTo>
                    <a:lnTo>
                      <a:pt x="340" y="69"/>
                    </a:lnTo>
                    <a:lnTo>
                      <a:pt x="342" y="72"/>
                    </a:lnTo>
                    <a:lnTo>
                      <a:pt x="344" y="75"/>
                    </a:lnTo>
                    <a:lnTo>
                      <a:pt x="346" y="79"/>
                    </a:lnTo>
                    <a:lnTo>
                      <a:pt x="348" y="82"/>
                    </a:lnTo>
                    <a:lnTo>
                      <a:pt x="349" y="85"/>
                    </a:lnTo>
                    <a:lnTo>
                      <a:pt x="352" y="89"/>
                    </a:lnTo>
                    <a:lnTo>
                      <a:pt x="354" y="92"/>
                    </a:lnTo>
                    <a:lnTo>
                      <a:pt x="356" y="95"/>
                    </a:lnTo>
                    <a:lnTo>
                      <a:pt x="358" y="99"/>
                    </a:lnTo>
                    <a:lnTo>
                      <a:pt x="360" y="103"/>
                    </a:lnTo>
                    <a:lnTo>
                      <a:pt x="361" y="106"/>
                    </a:lnTo>
                    <a:lnTo>
                      <a:pt x="363" y="110"/>
                    </a:lnTo>
                    <a:lnTo>
                      <a:pt x="365" y="113"/>
                    </a:lnTo>
                    <a:lnTo>
                      <a:pt x="366" y="116"/>
                    </a:lnTo>
                    <a:lnTo>
                      <a:pt x="368" y="120"/>
                    </a:lnTo>
                    <a:lnTo>
                      <a:pt x="371" y="123"/>
                    </a:lnTo>
                    <a:lnTo>
                      <a:pt x="373" y="127"/>
                    </a:lnTo>
                    <a:lnTo>
                      <a:pt x="374" y="130"/>
                    </a:lnTo>
                    <a:lnTo>
                      <a:pt x="376" y="134"/>
                    </a:lnTo>
                    <a:lnTo>
                      <a:pt x="378" y="137"/>
                    </a:lnTo>
                    <a:lnTo>
                      <a:pt x="379" y="140"/>
                    </a:lnTo>
                    <a:lnTo>
                      <a:pt x="381" y="143"/>
                    </a:lnTo>
                    <a:lnTo>
                      <a:pt x="383" y="146"/>
                    </a:lnTo>
                    <a:lnTo>
                      <a:pt x="385" y="150"/>
                    </a:lnTo>
                    <a:lnTo>
                      <a:pt x="387" y="152"/>
                    </a:lnTo>
                    <a:lnTo>
                      <a:pt x="390" y="155"/>
                    </a:lnTo>
                    <a:lnTo>
                      <a:pt x="391" y="158"/>
                    </a:lnTo>
                    <a:lnTo>
                      <a:pt x="394" y="161"/>
                    </a:lnTo>
                    <a:lnTo>
                      <a:pt x="395" y="164"/>
                    </a:lnTo>
                    <a:lnTo>
                      <a:pt x="397" y="166"/>
                    </a:lnTo>
                    <a:lnTo>
                      <a:pt x="394" y="165"/>
                    </a:lnTo>
                    <a:lnTo>
                      <a:pt x="392" y="165"/>
                    </a:lnTo>
                    <a:lnTo>
                      <a:pt x="389" y="166"/>
                    </a:lnTo>
                    <a:lnTo>
                      <a:pt x="387" y="167"/>
                    </a:lnTo>
                    <a:lnTo>
                      <a:pt x="385" y="167"/>
                    </a:lnTo>
                    <a:lnTo>
                      <a:pt x="383" y="169"/>
                    </a:lnTo>
                    <a:lnTo>
                      <a:pt x="381" y="170"/>
                    </a:lnTo>
                    <a:lnTo>
                      <a:pt x="380" y="172"/>
                    </a:lnTo>
                    <a:lnTo>
                      <a:pt x="379" y="173"/>
                    </a:lnTo>
                    <a:lnTo>
                      <a:pt x="379" y="176"/>
                    </a:lnTo>
                    <a:lnTo>
                      <a:pt x="378" y="178"/>
                    </a:lnTo>
                    <a:lnTo>
                      <a:pt x="378" y="180"/>
                    </a:lnTo>
                    <a:lnTo>
                      <a:pt x="379" y="182"/>
                    </a:lnTo>
                    <a:lnTo>
                      <a:pt x="379" y="184"/>
                    </a:lnTo>
                    <a:lnTo>
                      <a:pt x="381" y="186"/>
                    </a:lnTo>
                    <a:lnTo>
                      <a:pt x="382" y="187"/>
                    </a:lnTo>
                    <a:lnTo>
                      <a:pt x="380" y="190"/>
                    </a:lnTo>
                    <a:lnTo>
                      <a:pt x="377" y="193"/>
                    </a:lnTo>
                    <a:lnTo>
                      <a:pt x="375" y="196"/>
                    </a:lnTo>
                    <a:lnTo>
                      <a:pt x="373" y="199"/>
                    </a:lnTo>
                    <a:lnTo>
                      <a:pt x="370" y="201"/>
                    </a:lnTo>
                    <a:lnTo>
                      <a:pt x="367" y="203"/>
                    </a:lnTo>
                    <a:lnTo>
                      <a:pt x="364" y="206"/>
                    </a:lnTo>
                    <a:lnTo>
                      <a:pt x="362" y="209"/>
                    </a:lnTo>
                    <a:lnTo>
                      <a:pt x="360" y="212"/>
                    </a:lnTo>
                    <a:lnTo>
                      <a:pt x="357" y="215"/>
                    </a:lnTo>
                    <a:lnTo>
                      <a:pt x="354" y="217"/>
                    </a:lnTo>
                    <a:lnTo>
                      <a:pt x="352" y="219"/>
                    </a:lnTo>
                    <a:lnTo>
                      <a:pt x="349" y="222"/>
                    </a:lnTo>
                    <a:lnTo>
                      <a:pt x="346" y="224"/>
                    </a:lnTo>
                    <a:lnTo>
                      <a:pt x="343" y="227"/>
                    </a:lnTo>
                    <a:lnTo>
                      <a:pt x="341" y="231"/>
                    </a:lnTo>
                    <a:lnTo>
                      <a:pt x="339" y="233"/>
                    </a:lnTo>
                    <a:lnTo>
                      <a:pt x="336" y="236"/>
                    </a:lnTo>
                    <a:lnTo>
                      <a:pt x="334" y="239"/>
                    </a:lnTo>
                    <a:lnTo>
                      <a:pt x="331" y="242"/>
                    </a:lnTo>
                    <a:lnTo>
                      <a:pt x="329" y="244"/>
                    </a:lnTo>
                    <a:lnTo>
                      <a:pt x="326" y="247"/>
                    </a:lnTo>
                    <a:lnTo>
                      <a:pt x="324" y="250"/>
                    </a:lnTo>
                    <a:lnTo>
                      <a:pt x="322" y="253"/>
                    </a:lnTo>
                    <a:lnTo>
                      <a:pt x="320" y="257"/>
                    </a:lnTo>
                    <a:lnTo>
                      <a:pt x="318" y="260"/>
                    </a:lnTo>
                    <a:lnTo>
                      <a:pt x="316" y="263"/>
                    </a:lnTo>
                    <a:lnTo>
                      <a:pt x="314" y="266"/>
                    </a:lnTo>
                    <a:lnTo>
                      <a:pt x="311" y="270"/>
                    </a:lnTo>
                    <a:lnTo>
                      <a:pt x="310" y="274"/>
                    </a:lnTo>
                    <a:lnTo>
                      <a:pt x="308" y="278"/>
                    </a:lnTo>
                    <a:lnTo>
                      <a:pt x="307" y="281"/>
                    </a:lnTo>
                    <a:lnTo>
                      <a:pt x="303" y="291"/>
                    </a:lnTo>
                    <a:lnTo>
                      <a:pt x="299" y="301"/>
                    </a:lnTo>
                    <a:lnTo>
                      <a:pt x="296" y="310"/>
                    </a:lnTo>
                    <a:lnTo>
                      <a:pt x="292" y="320"/>
                    </a:lnTo>
                    <a:lnTo>
                      <a:pt x="289" y="330"/>
                    </a:lnTo>
                    <a:lnTo>
                      <a:pt x="286" y="339"/>
                    </a:lnTo>
                    <a:lnTo>
                      <a:pt x="284" y="349"/>
                    </a:lnTo>
                    <a:lnTo>
                      <a:pt x="280" y="359"/>
                    </a:lnTo>
                    <a:lnTo>
                      <a:pt x="278" y="369"/>
                    </a:lnTo>
                    <a:lnTo>
                      <a:pt x="276" y="379"/>
                    </a:lnTo>
                    <a:lnTo>
                      <a:pt x="273" y="390"/>
                    </a:lnTo>
                    <a:lnTo>
                      <a:pt x="271" y="399"/>
                    </a:lnTo>
                    <a:lnTo>
                      <a:pt x="268" y="409"/>
                    </a:lnTo>
                    <a:lnTo>
                      <a:pt x="266" y="420"/>
                    </a:lnTo>
                    <a:lnTo>
                      <a:pt x="265" y="431"/>
                    </a:lnTo>
                    <a:lnTo>
                      <a:pt x="263" y="441"/>
                    </a:lnTo>
                    <a:lnTo>
                      <a:pt x="262" y="444"/>
                    </a:lnTo>
                    <a:lnTo>
                      <a:pt x="261" y="449"/>
                    </a:lnTo>
                    <a:lnTo>
                      <a:pt x="261" y="453"/>
                    </a:lnTo>
                    <a:lnTo>
                      <a:pt x="261" y="458"/>
                    </a:lnTo>
                    <a:lnTo>
                      <a:pt x="261" y="462"/>
                    </a:lnTo>
                    <a:lnTo>
                      <a:pt x="263" y="466"/>
                    </a:lnTo>
                    <a:lnTo>
                      <a:pt x="265" y="469"/>
                    </a:lnTo>
                    <a:lnTo>
                      <a:pt x="269" y="472"/>
                    </a:lnTo>
                    <a:lnTo>
                      <a:pt x="275" y="474"/>
                    </a:lnTo>
                    <a:lnTo>
                      <a:pt x="281" y="476"/>
                    </a:lnTo>
                    <a:lnTo>
                      <a:pt x="286" y="478"/>
                    </a:lnTo>
                    <a:lnTo>
                      <a:pt x="292" y="480"/>
                    </a:lnTo>
                    <a:lnTo>
                      <a:pt x="297" y="482"/>
                    </a:lnTo>
                    <a:lnTo>
                      <a:pt x="303" y="483"/>
                    </a:lnTo>
                    <a:lnTo>
                      <a:pt x="308" y="485"/>
                    </a:lnTo>
                    <a:lnTo>
                      <a:pt x="314" y="486"/>
                    </a:lnTo>
                    <a:lnTo>
                      <a:pt x="319" y="487"/>
                    </a:lnTo>
                    <a:lnTo>
                      <a:pt x="324" y="488"/>
                    </a:lnTo>
                    <a:lnTo>
                      <a:pt x="330" y="489"/>
                    </a:lnTo>
                    <a:lnTo>
                      <a:pt x="335" y="491"/>
                    </a:lnTo>
                    <a:lnTo>
                      <a:pt x="341" y="491"/>
                    </a:lnTo>
                    <a:lnTo>
                      <a:pt x="346" y="492"/>
                    </a:lnTo>
                    <a:lnTo>
                      <a:pt x="352" y="492"/>
                    </a:lnTo>
                    <a:lnTo>
                      <a:pt x="357" y="493"/>
                    </a:lnTo>
                    <a:lnTo>
                      <a:pt x="362" y="493"/>
                    </a:lnTo>
                    <a:lnTo>
                      <a:pt x="368" y="493"/>
                    </a:lnTo>
                    <a:lnTo>
                      <a:pt x="374" y="493"/>
                    </a:lnTo>
                    <a:lnTo>
                      <a:pt x="379" y="493"/>
                    </a:lnTo>
                    <a:lnTo>
                      <a:pt x="385" y="493"/>
                    </a:lnTo>
                    <a:lnTo>
                      <a:pt x="391" y="492"/>
                    </a:lnTo>
                    <a:lnTo>
                      <a:pt x="397" y="492"/>
                    </a:lnTo>
                    <a:lnTo>
                      <a:pt x="403" y="491"/>
                    </a:lnTo>
                    <a:lnTo>
                      <a:pt x="409" y="490"/>
                    </a:lnTo>
                    <a:lnTo>
                      <a:pt x="415" y="489"/>
                    </a:lnTo>
                    <a:lnTo>
                      <a:pt x="422" y="488"/>
                    </a:lnTo>
                    <a:lnTo>
                      <a:pt x="429" y="487"/>
                    </a:lnTo>
                    <a:lnTo>
                      <a:pt x="436" y="485"/>
                    </a:lnTo>
                    <a:lnTo>
                      <a:pt x="442" y="484"/>
                    </a:lnTo>
                    <a:lnTo>
                      <a:pt x="450" y="482"/>
                    </a:lnTo>
                    <a:lnTo>
                      <a:pt x="457" y="480"/>
                    </a:lnTo>
                    <a:lnTo>
                      <a:pt x="459" y="479"/>
                    </a:lnTo>
                    <a:lnTo>
                      <a:pt x="462" y="479"/>
                    </a:lnTo>
                    <a:lnTo>
                      <a:pt x="463" y="478"/>
                    </a:lnTo>
                    <a:lnTo>
                      <a:pt x="466" y="476"/>
                    </a:lnTo>
                    <a:lnTo>
                      <a:pt x="467" y="475"/>
                    </a:lnTo>
                    <a:lnTo>
                      <a:pt x="468" y="473"/>
                    </a:lnTo>
                    <a:lnTo>
                      <a:pt x="468" y="471"/>
                    </a:lnTo>
                    <a:lnTo>
                      <a:pt x="468" y="469"/>
                    </a:lnTo>
                    <a:lnTo>
                      <a:pt x="468" y="468"/>
                    </a:lnTo>
                    <a:lnTo>
                      <a:pt x="468" y="466"/>
                    </a:lnTo>
                    <a:lnTo>
                      <a:pt x="466" y="463"/>
                    </a:lnTo>
                    <a:lnTo>
                      <a:pt x="465" y="462"/>
                    </a:lnTo>
                    <a:lnTo>
                      <a:pt x="463" y="460"/>
                    </a:lnTo>
                    <a:lnTo>
                      <a:pt x="460" y="458"/>
                    </a:lnTo>
                    <a:lnTo>
                      <a:pt x="457" y="456"/>
                    </a:lnTo>
                    <a:lnTo>
                      <a:pt x="453" y="454"/>
                    </a:lnTo>
                    <a:lnTo>
                      <a:pt x="452" y="453"/>
                    </a:lnTo>
                    <a:lnTo>
                      <a:pt x="451" y="452"/>
                    </a:lnTo>
                    <a:lnTo>
                      <a:pt x="449" y="451"/>
                    </a:lnTo>
                    <a:lnTo>
                      <a:pt x="448" y="450"/>
                    </a:lnTo>
                    <a:lnTo>
                      <a:pt x="447" y="450"/>
                    </a:lnTo>
                    <a:lnTo>
                      <a:pt x="445" y="449"/>
                    </a:lnTo>
                    <a:lnTo>
                      <a:pt x="444" y="447"/>
                    </a:lnTo>
                    <a:lnTo>
                      <a:pt x="442" y="447"/>
                    </a:lnTo>
                    <a:lnTo>
                      <a:pt x="441" y="446"/>
                    </a:lnTo>
                    <a:lnTo>
                      <a:pt x="440" y="444"/>
                    </a:lnTo>
                    <a:lnTo>
                      <a:pt x="438" y="444"/>
                    </a:lnTo>
                    <a:lnTo>
                      <a:pt x="437" y="442"/>
                    </a:lnTo>
                    <a:lnTo>
                      <a:pt x="436" y="441"/>
                    </a:lnTo>
                    <a:lnTo>
                      <a:pt x="435" y="438"/>
                    </a:lnTo>
                    <a:lnTo>
                      <a:pt x="434" y="437"/>
                    </a:lnTo>
                    <a:lnTo>
                      <a:pt x="432" y="434"/>
                    </a:lnTo>
                    <a:lnTo>
                      <a:pt x="429" y="421"/>
                    </a:lnTo>
                    <a:lnTo>
                      <a:pt x="425" y="408"/>
                    </a:lnTo>
                    <a:lnTo>
                      <a:pt x="424" y="394"/>
                    </a:lnTo>
                    <a:lnTo>
                      <a:pt x="423" y="380"/>
                    </a:lnTo>
                    <a:lnTo>
                      <a:pt x="423" y="366"/>
                    </a:lnTo>
                    <a:lnTo>
                      <a:pt x="423" y="352"/>
                    </a:lnTo>
                    <a:lnTo>
                      <a:pt x="424" y="338"/>
                    </a:lnTo>
                    <a:lnTo>
                      <a:pt x="426" y="323"/>
                    </a:lnTo>
                    <a:lnTo>
                      <a:pt x="429" y="310"/>
                    </a:lnTo>
                    <a:lnTo>
                      <a:pt x="432" y="296"/>
                    </a:lnTo>
                    <a:lnTo>
                      <a:pt x="435" y="281"/>
                    </a:lnTo>
                    <a:lnTo>
                      <a:pt x="438" y="269"/>
                    </a:lnTo>
                    <a:lnTo>
                      <a:pt x="442" y="256"/>
                    </a:lnTo>
                    <a:lnTo>
                      <a:pt x="447" y="243"/>
                    </a:lnTo>
                    <a:lnTo>
                      <a:pt x="451" y="231"/>
                    </a:lnTo>
                    <a:lnTo>
                      <a:pt x="455" y="219"/>
                    </a:lnTo>
                    <a:lnTo>
                      <a:pt x="457" y="218"/>
                    </a:lnTo>
                    <a:lnTo>
                      <a:pt x="459" y="218"/>
                    </a:lnTo>
                    <a:lnTo>
                      <a:pt x="461" y="215"/>
                    </a:lnTo>
                    <a:lnTo>
                      <a:pt x="463" y="213"/>
                    </a:lnTo>
                    <a:lnTo>
                      <a:pt x="466" y="210"/>
                    </a:lnTo>
                    <a:lnTo>
                      <a:pt x="468" y="206"/>
                    </a:lnTo>
                    <a:lnTo>
                      <a:pt x="470" y="202"/>
                    </a:lnTo>
                    <a:lnTo>
                      <a:pt x="471" y="198"/>
                    </a:lnTo>
                    <a:lnTo>
                      <a:pt x="472" y="194"/>
                    </a:lnTo>
                    <a:lnTo>
                      <a:pt x="474" y="189"/>
                    </a:lnTo>
                    <a:lnTo>
                      <a:pt x="474" y="185"/>
                    </a:lnTo>
                    <a:lnTo>
                      <a:pt x="475" y="180"/>
                    </a:lnTo>
                    <a:lnTo>
                      <a:pt x="475" y="176"/>
                    </a:lnTo>
                    <a:lnTo>
                      <a:pt x="475" y="172"/>
                    </a:lnTo>
                    <a:lnTo>
                      <a:pt x="474" y="167"/>
                    </a:lnTo>
                    <a:lnTo>
                      <a:pt x="474" y="164"/>
                    </a:lnTo>
                    <a:lnTo>
                      <a:pt x="473" y="159"/>
                    </a:lnTo>
                    <a:lnTo>
                      <a:pt x="472" y="154"/>
                    </a:lnTo>
                    <a:lnTo>
                      <a:pt x="470" y="149"/>
                    </a:lnTo>
                    <a:lnTo>
                      <a:pt x="468" y="144"/>
                    </a:lnTo>
                    <a:lnTo>
                      <a:pt x="466" y="138"/>
                    </a:lnTo>
                    <a:lnTo>
                      <a:pt x="463" y="132"/>
                    </a:lnTo>
                    <a:lnTo>
                      <a:pt x="459" y="127"/>
                    </a:lnTo>
                    <a:lnTo>
                      <a:pt x="456" y="122"/>
                    </a:lnTo>
                    <a:lnTo>
                      <a:pt x="452" y="116"/>
                    </a:lnTo>
                    <a:lnTo>
                      <a:pt x="449" y="110"/>
                    </a:lnTo>
                    <a:lnTo>
                      <a:pt x="444" y="104"/>
                    </a:lnTo>
                    <a:lnTo>
                      <a:pt x="440" y="99"/>
                    </a:lnTo>
                    <a:lnTo>
                      <a:pt x="436" y="94"/>
                    </a:lnTo>
                    <a:lnTo>
                      <a:pt x="431" y="87"/>
                    </a:lnTo>
                    <a:lnTo>
                      <a:pt x="427" y="82"/>
                    </a:lnTo>
                    <a:lnTo>
                      <a:pt x="421" y="76"/>
                    </a:lnTo>
                    <a:lnTo>
                      <a:pt x="417" y="71"/>
                    </a:lnTo>
                    <a:lnTo>
                      <a:pt x="413" y="65"/>
                    </a:lnTo>
                    <a:lnTo>
                      <a:pt x="407" y="59"/>
                    </a:lnTo>
                    <a:lnTo>
                      <a:pt x="403" y="54"/>
                    </a:lnTo>
                    <a:lnTo>
                      <a:pt x="398" y="49"/>
                    </a:lnTo>
                    <a:lnTo>
                      <a:pt x="394" y="43"/>
                    </a:lnTo>
                    <a:lnTo>
                      <a:pt x="390" y="38"/>
                    </a:lnTo>
                    <a:lnTo>
                      <a:pt x="385" y="33"/>
                    </a:lnTo>
                    <a:lnTo>
                      <a:pt x="381" y="27"/>
                    </a:lnTo>
                    <a:lnTo>
                      <a:pt x="377" y="23"/>
                    </a:lnTo>
                    <a:lnTo>
                      <a:pt x="374" y="17"/>
                    </a:lnTo>
                    <a:lnTo>
                      <a:pt x="371" y="13"/>
                    </a:lnTo>
                    <a:lnTo>
                      <a:pt x="367" y="8"/>
                    </a:lnTo>
                    <a:lnTo>
                      <a:pt x="364" y="4"/>
                    </a:lnTo>
                    <a:lnTo>
                      <a:pt x="362" y="0"/>
                    </a:lnTo>
                    <a:lnTo>
                      <a:pt x="266" y="0"/>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89" name="Freeform 11"/>
              <p:cNvSpPr>
                <a:spLocks/>
              </p:cNvSpPr>
              <p:nvPr/>
            </p:nvSpPr>
            <p:spPr bwMode="auto">
              <a:xfrm>
                <a:off x="3148" y="2232"/>
                <a:ext cx="34" cy="20"/>
              </a:xfrm>
              <a:custGeom>
                <a:avLst/>
                <a:gdLst>
                  <a:gd name="T0" fmla="*/ 33 w 34"/>
                  <a:gd name="T1" fmla="*/ 18 h 20"/>
                  <a:gd name="T2" fmla="*/ 31 w 34"/>
                  <a:gd name="T3" fmla="*/ 16 h 20"/>
                  <a:gd name="T4" fmla="*/ 29 w 34"/>
                  <a:gd name="T5" fmla="*/ 16 h 20"/>
                  <a:gd name="T6" fmla="*/ 27 w 34"/>
                  <a:gd name="T7" fmla="*/ 16 h 20"/>
                  <a:gd name="T8" fmla="*/ 24 w 34"/>
                  <a:gd name="T9" fmla="*/ 16 h 20"/>
                  <a:gd name="T10" fmla="*/ 22 w 34"/>
                  <a:gd name="T11" fmla="*/ 16 h 20"/>
                  <a:gd name="T12" fmla="*/ 20 w 34"/>
                  <a:gd name="T13" fmla="*/ 15 h 20"/>
                  <a:gd name="T14" fmla="*/ 18 w 34"/>
                  <a:gd name="T15" fmla="*/ 14 h 20"/>
                  <a:gd name="T16" fmla="*/ 16 w 34"/>
                  <a:gd name="T17" fmla="*/ 14 h 20"/>
                  <a:gd name="T18" fmla="*/ 14 w 34"/>
                  <a:gd name="T19" fmla="*/ 13 h 20"/>
                  <a:gd name="T20" fmla="*/ 12 w 34"/>
                  <a:gd name="T21" fmla="*/ 12 h 20"/>
                  <a:gd name="T22" fmla="*/ 11 w 34"/>
                  <a:gd name="T23" fmla="*/ 10 h 20"/>
                  <a:gd name="T24" fmla="*/ 9 w 34"/>
                  <a:gd name="T25" fmla="*/ 9 h 20"/>
                  <a:gd name="T26" fmla="*/ 8 w 34"/>
                  <a:gd name="T27" fmla="*/ 7 h 20"/>
                  <a:gd name="T28" fmla="*/ 6 w 34"/>
                  <a:gd name="T29" fmla="*/ 6 h 20"/>
                  <a:gd name="T30" fmla="*/ 5 w 34"/>
                  <a:gd name="T31" fmla="*/ 4 h 20"/>
                  <a:gd name="T32" fmla="*/ 4 w 34"/>
                  <a:gd name="T33" fmla="*/ 2 h 20"/>
                  <a:gd name="T34" fmla="*/ 3 w 34"/>
                  <a:gd name="T35" fmla="*/ 0 h 20"/>
                  <a:gd name="T36" fmla="*/ 0 w 34"/>
                  <a:gd name="T37" fmla="*/ 1 h 20"/>
                  <a:gd name="T38" fmla="*/ 1 w 34"/>
                  <a:gd name="T39" fmla="*/ 3 h 20"/>
                  <a:gd name="T40" fmla="*/ 2 w 34"/>
                  <a:gd name="T41" fmla="*/ 6 h 20"/>
                  <a:gd name="T42" fmla="*/ 4 w 34"/>
                  <a:gd name="T43" fmla="*/ 7 h 20"/>
                  <a:gd name="T44" fmla="*/ 5 w 34"/>
                  <a:gd name="T45" fmla="*/ 10 h 20"/>
                  <a:gd name="T46" fmla="*/ 7 w 34"/>
                  <a:gd name="T47" fmla="*/ 12 h 20"/>
                  <a:gd name="T48" fmla="*/ 9 w 34"/>
                  <a:gd name="T49" fmla="*/ 13 h 20"/>
                  <a:gd name="T50" fmla="*/ 11 w 34"/>
                  <a:gd name="T51" fmla="*/ 14 h 20"/>
                  <a:gd name="T52" fmla="*/ 12 w 34"/>
                  <a:gd name="T53" fmla="*/ 16 h 20"/>
                  <a:gd name="T54" fmla="*/ 15 w 34"/>
                  <a:gd name="T55" fmla="*/ 16 h 20"/>
                  <a:gd name="T56" fmla="*/ 17 w 34"/>
                  <a:gd name="T57" fmla="*/ 17 h 20"/>
                  <a:gd name="T58" fmla="*/ 19 w 34"/>
                  <a:gd name="T59" fmla="*/ 18 h 20"/>
                  <a:gd name="T60" fmla="*/ 21 w 34"/>
                  <a:gd name="T61" fmla="*/ 18 h 20"/>
                  <a:gd name="T62" fmla="*/ 24 w 34"/>
                  <a:gd name="T63" fmla="*/ 18 h 20"/>
                  <a:gd name="T64" fmla="*/ 27 w 34"/>
                  <a:gd name="T65" fmla="*/ 19 h 20"/>
                  <a:gd name="T66" fmla="*/ 29 w 34"/>
                  <a:gd name="T67" fmla="*/ 19 h 20"/>
                  <a:gd name="T68" fmla="*/ 31 w 34"/>
                  <a:gd name="T69" fmla="*/ 19 h 20"/>
                  <a:gd name="T70" fmla="*/ 29 w 34"/>
                  <a:gd name="T71" fmla="*/ 18 h 20"/>
                  <a:gd name="T72" fmla="*/ 31 w 34"/>
                  <a:gd name="T73" fmla="*/ 19 h 20"/>
                  <a:gd name="T74" fmla="*/ 32 w 34"/>
                  <a:gd name="T75" fmla="*/ 19 h 20"/>
                  <a:gd name="T76" fmla="*/ 32 w 34"/>
                  <a:gd name="T77" fmla="*/ 18 h 20"/>
                  <a:gd name="T78" fmla="*/ 33 w 34"/>
                  <a:gd name="T79" fmla="*/ 18 h 20"/>
                  <a:gd name="T80" fmla="*/ 32 w 34"/>
                  <a:gd name="T81" fmla="*/ 17 h 20"/>
                  <a:gd name="T82" fmla="*/ 32 w 34"/>
                  <a:gd name="T83" fmla="*/ 17 h 20"/>
                  <a:gd name="T84" fmla="*/ 32 w 34"/>
                  <a:gd name="T85" fmla="*/ 16 h 20"/>
                  <a:gd name="T86" fmla="*/ 31 w 34"/>
                  <a:gd name="T87" fmla="*/ 16 h 20"/>
                  <a:gd name="T88" fmla="*/ 33 w 34"/>
                  <a:gd name="T89" fmla="*/ 18 h 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20"/>
                  <a:gd name="T137" fmla="*/ 34 w 34"/>
                  <a:gd name="T138" fmla="*/ 20 h 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20">
                    <a:moveTo>
                      <a:pt x="33" y="18"/>
                    </a:moveTo>
                    <a:lnTo>
                      <a:pt x="31" y="16"/>
                    </a:lnTo>
                    <a:lnTo>
                      <a:pt x="29" y="16"/>
                    </a:lnTo>
                    <a:lnTo>
                      <a:pt x="27" y="16"/>
                    </a:lnTo>
                    <a:lnTo>
                      <a:pt x="24" y="16"/>
                    </a:lnTo>
                    <a:lnTo>
                      <a:pt x="22" y="16"/>
                    </a:lnTo>
                    <a:lnTo>
                      <a:pt x="20" y="15"/>
                    </a:lnTo>
                    <a:lnTo>
                      <a:pt x="18" y="14"/>
                    </a:lnTo>
                    <a:lnTo>
                      <a:pt x="16" y="14"/>
                    </a:lnTo>
                    <a:lnTo>
                      <a:pt x="14" y="13"/>
                    </a:lnTo>
                    <a:lnTo>
                      <a:pt x="12" y="12"/>
                    </a:lnTo>
                    <a:lnTo>
                      <a:pt x="11" y="10"/>
                    </a:lnTo>
                    <a:lnTo>
                      <a:pt x="9" y="9"/>
                    </a:lnTo>
                    <a:lnTo>
                      <a:pt x="8" y="7"/>
                    </a:lnTo>
                    <a:lnTo>
                      <a:pt x="6" y="6"/>
                    </a:lnTo>
                    <a:lnTo>
                      <a:pt x="5" y="4"/>
                    </a:lnTo>
                    <a:lnTo>
                      <a:pt x="4" y="2"/>
                    </a:lnTo>
                    <a:lnTo>
                      <a:pt x="3" y="0"/>
                    </a:lnTo>
                    <a:lnTo>
                      <a:pt x="0" y="1"/>
                    </a:lnTo>
                    <a:lnTo>
                      <a:pt x="1" y="3"/>
                    </a:lnTo>
                    <a:lnTo>
                      <a:pt x="2" y="6"/>
                    </a:lnTo>
                    <a:lnTo>
                      <a:pt x="4" y="7"/>
                    </a:lnTo>
                    <a:lnTo>
                      <a:pt x="5" y="10"/>
                    </a:lnTo>
                    <a:lnTo>
                      <a:pt x="7" y="12"/>
                    </a:lnTo>
                    <a:lnTo>
                      <a:pt x="9" y="13"/>
                    </a:lnTo>
                    <a:lnTo>
                      <a:pt x="11" y="14"/>
                    </a:lnTo>
                    <a:lnTo>
                      <a:pt x="12" y="16"/>
                    </a:lnTo>
                    <a:lnTo>
                      <a:pt x="15" y="16"/>
                    </a:lnTo>
                    <a:lnTo>
                      <a:pt x="17" y="17"/>
                    </a:lnTo>
                    <a:lnTo>
                      <a:pt x="19" y="18"/>
                    </a:lnTo>
                    <a:lnTo>
                      <a:pt x="21" y="18"/>
                    </a:lnTo>
                    <a:lnTo>
                      <a:pt x="24" y="18"/>
                    </a:lnTo>
                    <a:lnTo>
                      <a:pt x="27" y="19"/>
                    </a:lnTo>
                    <a:lnTo>
                      <a:pt x="29" y="19"/>
                    </a:lnTo>
                    <a:lnTo>
                      <a:pt x="31" y="19"/>
                    </a:lnTo>
                    <a:lnTo>
                      <a:pt x="29" y="18"/>
                    </a:lnTo>
                    <a:lnTo>
                      <a:pt x="31" y="19"/>
                    </a:lnTo>
                    <a:lnTo>
                      <a:pt x="32" y="19"/>
                    </a:lnTo>
                    <a:lnTo>
                      <a:pt x="32" y="18"/>
                    </a:lnTo>
                    <a:lnTo>
                      <a:pt x="33" y="18"/>
                    </a:lnTo>
                    <a:lnTo>
                      <a:pt x="32" y="17"/>
                    </a:lnTo>
                    <a:lnTo>
                      <a:pt x="32" y="16"/>
                    </a:lnTo>
                    <a:lnTo>
                      <a:pt x="31" y="16"/>
                    </a:lnTo>
                    <a:lnTo>
                      <a:pt x="33" y="18"/>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0" name="Freeform 12"/>
              <p:cNvSpPr>
                <a:spLocks/>
              </p:cNvSpPr>
              <p:nvPr/>
            </p:nvSpPr>
            <p:spPr bwMode="auto">
              <a:xfrm>
                <a:off x="3181" y="2256"/>
                <a:ext cx="1" cy="89"/>
              </a:xfrm>
              <a:custGeom>
                <a:avLst/>
                <a:gdLst>
                  <a:gd name="T0" fmla="*/ 0 w 1"/>
                  <a:gd name="T1" fmla="*/ 86 h 89"/>
                  <a:gd name="T2" fmla="*/ 0 w 1"/>
                  <a:gd name="T3" fmla="*/ 82 h 89"/>
                  <a:gd name="T4" fmla="*/ 0 w 1"/>
                  <a:gd name="T5" fmla="*/ 77 h 89"/>
                  <a:gd name="T6" fmla="*/ 0 w 1"/>
                  <a:gd name="T7" fmla="*/ 72 h 89"/>
                  <a:gd name="T8" fmla="*/ 0 w 1"/>
                  <a:gd name="T9" fmla="*/ 68 h 89"/>
                  <a:gd name="T10" fmla="*/ 0 w 1"/>
                  <a:gd name="T11" fmla="*/ 63 h 89"/>
                  <a:gd name="T12" fmla="*/ 0 w 1"/>
                  <a:gd name="T13" fmla="*/ 57 h 89"/>
                  <a:gd name="T14" fmla="*/ 0 w 1"/>
                  <a:gd name="T15" fmla="*/ 52 h 89"/>
                  <a:gd name="T16" fmla="*/ 0 w 1"/>
                  <a:gd name="T17" fmla="*/ 47 h 89"/>
                  <a:gd name="T18" fmla="*/ 0 w 1"/>
                  <a:gd name="T19" fmla="*/ 41 h 89"/>
                  <a:gd name="T20" fmla="*/ 0 w 1"/>
                  <a:gd name="T21" fmla="*/ 35 h 89"/>
                  <a:gd name="T22" fmla="*/ 0 w 1"/>
                  <a:gd name="T23" fmla="*/ 29 h 89"/>
                  <a:gd name="T24" fmla="*/ 0 w 1"/>
                  <a:gd name="T25" fmla="*/ 24 h 89"/>
                  <a:gd name="T26" fmla="*/ 0 w 1"/>
                  <a:gd name="T27" fmla="*/ 18 h 89"/>
                  <a:gd name="T28" fmla="*/ 0 w 1"/>
                  <a:gd name="T29" fmla="*/ 11 h 89"/>
                  <a:gd name="T30" fmla="*/ 0 w 1"/>
                  <a:gd name="T31" fmla="*/ 6 h 89"/>
                  <a:gd name="T32" fmla="*/ 0 w 1"/>
                  <a:gd name="T33" fmla="*/ 0 h 89"/>
                  <a:gd name="T34" fmla="*/ 0 w 1"/>
                  <a:gd name="T35" fmla="*/ 3 h 89"/>
                  <a:gd name="T36" fmla="*/ 0 w 1"/>
                  <a:gd name="T37" fmla="*/ 9 h 89"/>
                  <a:gd name="T38" fmla="*/ 0 w 1"/>
                  <a:gd name="T39" fmla="*/ 15 h 89"/>
                  <a:gd name="T40" fmla="*/ 0 w 1"/>
                  <a:gd name="T41" fmla="*/ 21 h 89"/>
                  <a:gd name="T42" fmla="*/ 0 w 1"/>
                  <a:gd name="T43" fmla="*/ 26 h 89"/>
                  <a:gd name="T44" fmla="*/ 0 w 1"/>
                  <a:gd name="T45" fmla="*/ 32 h 89"/>
                  <a:gd name="T46" fmla="*/ 0 w 1"/>
                  <a:gd name="T47" fmla="*/ 38 h 89"/>
                  <a:gd name="T48" fmla="*/ 0 w 1"/>
                  <a:gd name="T49" fmla="*/ 44 h 89"/>
                  <a:gd name="T50" fmla="*/ 0 w 1"/>
                  <a:gd name="T51" fmla="*/ 49 h 89"/>
                  <a:gd name="T52" fmla="*/ 0 w 1"/>
                  <a:gd name="T53" fmla="*/ 54 h 89"/>
                  <a:gd name="T54" fmla="*/ 0 w 1"/>
                  <a:gd name="T55" fmla="*/ 60 h 89"/>
                  <a:gd name="T56" fmla="*/ 0 w 1"/>
                  <a:gd name="T57" fmla="*/ 65 h 89"/>
                  <a:gd name="T58" fmla="*/ 0 w 1"/>
                  <a:gd name="T59" fmla="*/ 70 h 89"/>
                  <a:gd name="T60" fmla="*/ 0 w 1"/>
                  <a:gd name="T61" fmla="*/ 74 h 89"/>
                  <a:gd name="T62" fmla="*/ 0 w 1"/>
                  <a:gd name="T63" fmla="*/ 79 h 89"/>
                  <a:gd name="T64" fmla="*/ 0 w 1"/>
                  <a:gd name="T65" fmla="*/ 84 h 89"/>
                  <a:gd name="T66" fmla="*/ 0 w 1"/>
                  <a:gd name="T67" fmla="*/ 85 h 89"/>
                  <a:gd name="T68" fmla="*/ 0 w 1"/>
                  <a:gd name="T69" fmla="*/ 87 h 89"/>
                  <a:gd name="T70" fmla="*/ 0 w 1"/>
                  <a:gd name="T71" fmla="*/ 88 h 89"/>
                  <a:gd name="T72" fmla="*/ 0 w 1"/>
                  <a:gd name="T73" fmla="*/ 88 h 89"/>
                  <a:gd name="T74" fmla="*/ 0 w 1"/>
                  <a:gd name="T75" fmla="*/ 87 h 89"/>
                  <a:gd name="T76" fmla="*/ 0 w 1"/>
                  <a:gd name="T77" fmla="*/ 87 h 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
                  <a:gd name="T118" fmla="*/ 0 h 89"/>
                  <a:gd name="T119" fmla="*/ 1 w 1"/>
                  <a:gd name="T120" fmla="*/ 89 h 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 h="89">
                    <a:moveTo>
                      <a:pt x="0" y="87"/>
                    </a:moveTo>
                    <a:lnTo>
                      <a:pt x="0" y="86"/>
                    </a:lnTo>
                    <a:lnTo>
                      <a:pt x="0" y="84"/>
                    </a:lnTo>
                    <a:lnTo>
                      <a:pt x="0" y="82"/>
                    </a:lnTo>
                    <a:lnTo>
                      <a:pt x="0" y="79"/>
                    </a:lnTo>
                    <a:lnTo>
                      <a:pt x="0" y="77"/>
                    </a:lnTo>
                    <a:lnTo>
                      <a:pt x="0" y="75"/>
                    </a:lnTo>
                    <a:lnTo>
                      <a:pt x="0" y="72"/>
                    </a:lnTo>
                    <a:lnTo>
                      <a:pt x="0" y="70"/>
                    </a:lnTo>
                    <a:lnTo>
                      <a:pt x="0" y="68"/>
                    </a:lnTo>
                    <a:lnTo>
                      <a:pt x="0" y="65"/>
                    </a:lnTo>
                    <a:lnTo>
                      <a:pt x="0" y="63"/>
                    </a:lnTo>
                    <a:lnTo>
                      <a:pt x="0" y="60"/>
                    </a:lnTo>
                    <a:lnTo>
                      <a:pt x="0" y="57"/>
                    </a:lnTo>
                    <a:lnTo>
                      <a:pt x="0" y="54"/>
                    </a:lnTo>
                    <a:lnTo>
                      <a:pt x="0" y="52"/>
                    </a:lnTo>
                    <a:lnTo>
                      <a:pt x="0" y="49"/>
                    </a:lnTo>
                    <a:lnTo>
                      <a:pt x="0" y="47"/>
                    </a:lnTo>
                    <a:lnTo>
                      <a:pt x="0" y="44"/>
                    </a:lnTo>
                    <a:lnTo>
                      <a:pt x="0" y="41"/>
                    </a:lnTo>
                    <a:lnTo>
                      <a:pt x="0" y="38"/>
                    </a:lnTo>
                    <a:lnTo>
                      <a:pt x="0" y="35"/>
                    </a:lnTo>
                    <a:lnTo>
                      <a:pt x="0" y="32"/>
                    </a:lnTo>
                    <a:lnTo>
                      <a:pt x="0" y="29"/>
                    </a:lnTo>
                    <a:lnTo>
                      <a:pt x="0" y="26"/>
                    </a:lnTo>
                    <a:lnTo>
                      <a:pt x="0" y="24"/>
                    </a:lnTo>
                    <a:lnTo>
                      <a:pt x="0" y="21"/>
                    </a:lnTo>
                    <a:lnTo>
                      <a:pt x="0" y="18"/>
                    </a:lnTo>
                    <a:lnTo>
                      <a:pt x="0" y="15"/>
                    </a:lnTo>
                    <a:lnTo>
                      <a:pt x="0" y="11"/>
                    </a:lnTo>
                    <a:lnTo>
                      <a:pt x="0" y="9"/>
                    </a:lnTo>
                    <a:lnTo>
                      <a:pt x="0" y="6"/>
                    </a:lnTo>
                    <a:lnTo>
                      <a:pt x="0" y="3"/>
                    </a:lnTo>
                    <a:lnTo>
                      <a:pt x="0" y="0"/>
                    </a:lnTo>
                    <a:lnTo>
                      <a:pt x="0" y="3"/>
                    </a:lnTo>
                    <a:lnTo>
                      <a:pt x="0" y="6"/>
                    </a:lnTo>
                    <a:lnTo>
                      <a:pt x="0" y="9"/>
                    </a:lnTo>
                    <a:lnTo>
                      <a:pt x="0" y="11"/>
                    </a:lnTo>
                    <a:lnTo>
                      <a:pt x="0" y="15"/>
                    </a:lnTo>
                    <a:lnTo>
                      <a:pt x="0" y="18"/>
                    </a:lnTo>
                    <a:lnTo>
                      <a:pt x="0" y="21"/>
                    </a:lnTo>
                    <a:lnTo>
                      <a:pt x="0" y="24"/>
                    </a:lnTo>
                    <a:lnTo>
                      <a:pt x="0" y="26"/>
                    </a:lnTo>
                    <a:lnTo>
                      <a:pt x="0" y="29"/>
                    </a:lnTo>
                    <a:lnTo>
                      <a:pt x="0" y="32"/>
                    </a:lnTo>
                    <a:lnTo>
                      <a:pt x="0" y="35"/>
                    </a:lnTo>
                    <a:lnTo>
                      <a:pt x="0" y="38"/>
                    </a:lnTo>
                    <a:lnTo>
                      <a:pt x="0" y="41"/>
                    </a:lnTo>
                    <a:lnTo>
                      <a:pt x="0" y="44"/>
                    </a:lnTo>
                    <a:lnTo>
                      <a:pt x="0" y="47"/>
                    </a:lnTo>
                    <a:lnTo>
                      <a:pt x="0" y="49"/>
                    </a:lnTo>
                    <a:lnTo>
                      <a:pt x="0" y="52"/>
                    </a:lnTo>
                    <a:lnTo>
                      <a:pt x="0" y="54"/>
                    </a:lnTo>
                    <a:lnTo>
                      <a:pt x="0" y="57"/>
                    </a:lnTo>
                    <a:lnTo>
                      <a:pt x="0" y="60"/>
                    </a:lnTo>
                    <a:lnTo>
                      <a:pt x="0" y="63"/>
                    </a:lnTo>
                    <a:lnTo>
                      <a:pt x="0" y="65"/>
                    </a:lnTo>
                    <a:lnTo>
                      <a:pt x="0" y="67"/>
                    </a:lnTo>
                    <a:lnTo>
                      <a:pt x="0" y="70"/>
                    </a:lnTo>
                    <a:lnTo>
                      <a:pt x="0" y="72"/>
                    </a:lnTo>
                    <a:lnTo>
                      <a:pt x="0" y="74"/>
                    </a:lnTo>
                    <a:lnTo>
                      <a:pt x="0" y="77"/>
                    </a:lnTo>
                    <a:lnTo>
                      <a:pt x="0" y="79"/>
                    </a:lnTo>
                    <a:lnTo>
                      <a:pt x="0" y="82"/>
                    </a:lnTo>
                    <a:lnTo>
                      <a:pt x="0" y="84"/>
                    </a:lnTo>
                    <a:lnTo>
                      <a:pt x="0" y="86"/>
                    </a:lnTo>
                    <a:lnTo>
                      <a:pt x="0" y="85"/>
                    </a:lnTo>
                    <a:lnTo>
                      <a:pt x="0" y="86"/>
                    </a:lnTo>
                    <a:lnTo>
                      <a:pt x="0" y="87"/>
                    </a:lnTo>
                    <a:lnTo>
                      <a:pt x="0" y="88"/>
                    </a:lnTo>
                    <a:lnTo>
                      <a:pt x="0" y="87"/>
                    </a:lnTo>
                    <a:lnTo>
                      <a:pt x="0" y="86"/>
                    </a:lnTo>
                    <a:lnTo>
                      <a:pt x="0" y="87"/>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1" name="Freeform 13"/>
              <p:cNvSpPr>
                <a:spLocks/>
              </p:cNvSpPr>
              <p:nvPr/>
            </p:nvSpPr>
            <p:spPr bwMode="auto">
              <a:xfrm>
                <a:off x="3155" y="2334"/>
                <a:ext cx="25" cy="14"/>
              </a:xfrm>
              <a:custGeom>
                <a:avLst/>
                <a:gdLst>
                  <a:gd name="T0" fmla="*/ 1 w 25"/>
                  <a:gd name="T1" fmla="*/ 13 h 14"/>
                  <a:gd name="T2" fmla="*/ 3 w 25"/>
                  <a:gd name="T3" fmla="*/ 11 h 14"/>
                  <a:gd name="T4" fmla="*/ 3 w 25"/>
                  <a:gd name="T5" fmla="*/ 10 h 14"/>
                  <a:gd name="T6" fmla="*/ 3 w 25"/>
                  <a:gd name="T7" fmla="*/ 8 h 14"/>
                  <a:gd name="T8" fmla="*/ 4 w 25"/>
                  <a:gd name="T9" fmla="*/ 7 h 14"/>
                  <a:gd name="T10" fmla="*/ 4 w 25"/>
                  <a:gd name="T11" fmla="*/ 6 h 14"/>
                  <a:gd name="T12" fmla="*/ 6 w 25"/>
                  <a:gd name="T13" fmla="*/ 5 h 14"/>
                  <a:gd name="T14" fmla="*/ 7 w 25"/>
                  <a:gd name="T15" fmla="*/ 4 h 14"/>
                  <a:gd name="T16" fmla="*/ 8 w 25"/>
                  <a:gd name="T17" fmla="*/ 3 h 14"/>
                  <a:gd name="T18" fmla="*/ 9 w 25"/>
                  <a:gd name="T19" fmla="*/ 3 h 14"/>
                  <a:gd name="T20" fmla="*/ 11 w 25"/>
                  <a:gd name="T21" fmla="*/ 3 h 14"/>
                  <a:gd name="T22" fmla="*/ 12 w 25"/>
                  <a:gd name="T23" fmla="*/ 3 h 14"/>
                  <a:gd name="T24" fmla="*/ 14 w 25"/>
                  <a:gd name="T25" fmla="*/ 3 h 14"/>
                  <a:gd name="T26" fmla="*/ 16 w 25"/>
                  <a:gd name="T27" fmla="*/ 4 h 14"/>
                  <a:gd name="T28" fmla="*/ 17 w 25"/>
                  <a:gd name="T29" fmla="*/ 5 h 14"/>
                  <a:gd name="T30" fmla="*/ 18 w 25"/>
                  <a:gd name="T31" fmla="*/ 6 h 14"/>
                  <a:gd name="T32" fmla="*/ 20 w 25"/>
                  <a:gd name="T33" fmla="*/ 8 h 14"/>
                  <a:gd name="T34" fmla="*/ 22 w 25"/>
                  <a:gd name="T35" fmla="*/ 10 h 14"/>
                  <a:gd name="T36" fmla="*/ 24 w 25"/>
                  <a:gd name="T37" fmla="*/ 9 h 14"/>
                  <a:gd name="T38" fmla="*/ 22 w 25"/>
                  <a:gd name="T39" fmla="*/ 7 h 14"/>
                  <a:gd name="T40" fmla="*/ 21 w 25"/>
                  <a:gd name="T41" fmla="*/ 5 h 14"/>
                  <a:gd name="T42" fmla="*/ 19 w 25"/>
                  <a:gd name="T43" fmla="*/ 3 h 14"/>
                  <a:gd name="T44" fmla="*/ 17 w 25"/>
                  <a:gd name="T45" fmla="*/ 2 h 14"/>
                  <a:gd name="T46" fmla="*/ 15 w 25"/>
                  <a:gd name="T47" fmla="*/ 1 h 14"/>
                  <a:gd name="T48" fmla="*/ 13 w 25"/>
                  <a:gd name="T49" fmla="*/ 1 h 14"/>
                  <a:gd name="T50" fmla="*/ 11 w 25"/>
                  <a:gd name="T51" fmla="*/ 0 h 14"/>
                  <a:gd name="T52" fmla="*/ 9 w 25"/>
                  <a:gd name="T53" fmla="*/ 1 h 14"/>
                  <a:gd name="T54" fmla="*/ 7 w 25"/>
                  <a:gd name="T55" fmla="*/ 1 h 14"/>
                  <a:gd name="T56" fmla="*/ 5 w 25"/>
                  <a:gd name="T57" fmla="*/ 2 h 14"/>
                  <a:gd name="T58" fmla="*/ 3 w 25"/>
                  <a:gd name="T59" fmla="*/ 3 h 14"/>
                  <a:gd name="T60" fmla="*/ 2 w 25"/>
                  <a:gd name="T61" fmla="*/ 4 h 14"/>
                  <a:gd name="T62" fmla="*/ 1 w 25"/>
                  <a:gd name="T63" fmla="*/ 6 h 14"/>
                  <a:gd name="T64" fmla="*/ 1 w 25"/>
                  <a:gd name="T65" fmla="*/ 7 h 14"/>
                  <a:gd name="T66" fmla="*/ 0 w 25"/>
                  <a:gd name="T67" fmla="*/ 9 h 14"/>
                  <a:gd name="T68" fmla="*/ 0 w 25"/>
                  <a:gd name="T69" fmla="*/ 11 h 14"/>
                  <a:gd name="T70" fmla="*/ 1 w 25"/>
                  <a:gd name="T71" fmla="*/ 10 h 14"/>
                  <a:gd name="T72" fmla="*/ 0 w 25"/>
                  <a:gd name="T73" fmla="*/ 11 h 14"/>
                  <a:gd name="T74" fmla="*/ 0 w 25"/>
                  <a:gd name="T75" fmla="*/ 12 h 14"/>
                  <a:gd name="T76" fmla="*/ 1 w 25"/>
                  <a:gd name="T77" fmla="*/ 13 h 14"/>
                  <a:gd name="T78" fmla="*/ 1 w 25"/>
                  <a:gd name="T79" fmla="*/ 13 h 14"/>
                  <a:gd name="T80" fmla="*/ 2 w 25"/>
                  <a:gd name="T81" fmla="*/ 13 h 14"/>
                  <a:gd name="T82" fmla="*/ 2 w 25"/>
                  <a:gd name="T83" fmla="*/ 13 h 14"/>
                  <a:gd name="T84" fmla="*/ 2 w 25"/>
                  <a:gd name="T85" fmla="*/ 12 h 14"/>
                  <a:gd name="T86" fmla="*/ 3 w 25"/>
                  <a:gd name="T87" fmla="*/ 12 h 14"/>
                  <a:gd name="T88" fmla="*/ 3 w 25"/>
                  <a:gd name="T89" fmla="*/ 11 h 14"/>
                  <a:gd name="T90" fmla="*/ 1 w 25"/>
                  <a:gd name="T91" fmla="*/ 13 h 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5"/>
                  <a:gd name="T139" fmla="*/ 0 h 14"/>
                  <a:gd name="T140" fmla="*/ 25 w 25"/>
                  <a:gd name="T141" fmla="*/ 14 h 1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5" h="14">
                    <a:moveTo>
                      <a:pt x="1" y="13"/>
                    </a:moveTo>
                    <a:lnTo>
                      <a:pt x="3" y="11"/>
                    </a:lnTo>
                    <a:lnTo>
                      <a:pt x="3" y="10"/>
                    </a:lnTo>
                    <a:lnTo>
                      <a:pt x="3" y="8"/>
                    </a:lnTo>
                    <a:lnTo>
                      <a:pt x="4" y="7"/>
                    </a:lnTo>
                    <a:lnTo>
                      <a:pt x="4" y="6"/>
                    </a:lnTo>
                    <a:lnTo>
                      <a:pt x="6" y="5"/>
                    </a:lnTo>
                    <a:lnTo>
                      <a:pt x="7" y="4"/>
                    </a:lnTo>
                    <a:lnTo>
                      <a:pt x="8" y="3"/>
                    </a:lnTo>
                    <a:lnTo>
                      <a:pt x="9" y="3"/>
                    </a:lnTo>
                    <a:lnTo>
                      <a:pt x="11" y="3"/>
                    </a:lnTo>
                    <a:lnTo>
                      <a:pt x="12" y="3"/>
                    </a:lnTo>
                    <a:lnTo>
                      <a:pt x="14" y="3"/>
                    </a:lnTo>
                    <a:lnTo>
                      <a:pt x="16" y="4"/>
                    </a:lnTo>
                    <a:lnTo>
                      <a:pt x="17" y="5"/>
                    </a:lnTo>
                    <a:lnTo>
                      <a:pt x="18" y="6"/>
                    </a:lnTo>
                    <a:lnTo>
                      <a:pt x="20" y="8"/>
                    </a:lnTo>
                    <a:lnTo>
                      <a:pt x="22" y="10"/>
                    </a:lnTo>
                    <a:lnTo>
                      <a:pt x="24" y="9"/>
                    </a:lnTo>
                    <a:lnTo>
                      <a:pt x="22" y="7"/>
                    </a:lnTo>
                    <a:lnTo>
                      <a:pt x="21" y="5"/>
                    </a:lnTo>
                    <a:lnTo>
                      <a:pt x="19" y="3"/>
                    </a:lnTo>
                    <a:lnTo>
                      <a:pt x="17" y="2"/>
                    </a:lnTo>
                    <a:lnTo>
                      <a:pt x="15" y="1"/>
                    </a:lnTo>
                    <a:lnTo>
                      <a:pt x="13" y="1"/>
                    </a:lnTo>
                    <a:lnTo>
                      <a:pt x="11" y="0"/>
                    </a:lnTo>
                    <a:lnTo>
                      <a:pt x="9" y="1"/>
                    </a:lnTo>
                    <a:lnTo>
                      <a:pt x="7" y="1"/>
                    </a:lnTo>
                    <a:lnTo>
                      <a:pt x="5" y="2"/>
                    </a:lnTo>
                    <a:lnTo>
                      <a:pt x="3" y="3"/>
                    </a:lnTo>
                    <a:lnTo>
                      <a:pt x="2" y="4"/>
                    </a:lnTo>
                    <a:lnTo>
                      <a:pt x="1" y="6"/>
                    </a:lnTo>
                    <a:lnTo>
                      <a:pt x="1" y="7"/>
                    </a:lnTo>
                    <a:lnTo>
                      <a:pt x="0" y="9"/>
                    </a:lnTo>
                    <a:lnTo>
                      <a:pt x="0" y="11"/>
                    </a:lnTo>
                    <a:lnTo>
                      <a:pt x="1" y="10"/>
                    </a:lnTo>
                    <a:lnTo>
                      <a:pt x="0" y="11"/>
                    </a:lnTo>
                    <a:lnTo>
                      <a:pt x="0" y="12"/>
                    </a:lnTo>
                    <a:lnTo>
                      <a:pt x="1" y="13"/>
                    </a:lnTo>
                    <a:lnTo>
                      <a:pt x="2" y="13"/>
                    </a:lnTo>
                    <a:lnTo>
                      <a:pt x="2" y="12"/>
                    </a:lnTo>
                    <a:lnTo>
                      <a:pt x="3" y="12"/>
                    </a:lnTo>
                    <a:lnTo>
                      <a:pt x="3" y="11"/>
                    </a:lnTo>
                    <a:lnTo>
                      <a:pt x="1" y="13"/>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2" name="Freeform 14"/>
              <p:cNvSpPr>
                <a:spLocks/>
              </p:cNvSpPr>
              <p:nvPr/>
            </p:nvSpPr>
            <p:spPr bwMode="auto">
              <a:xfrm>
                <a:off x="2939" y="2350"/>
                <a:ext cx="213" cy="18"/>
              </a:xfrm>
              <a:custGeom>
                <a:avLst/>
                <a:gdLst>
                  <a:gd name="T0" fmla="*/ 7 w 213"/>
                  <a:gd name="T1" fmla="*/ 16 h 18"/>
                  <a:gd name="T2" fmla="*/ 18 w 213"/>
                  <a:gd name="T3" fmla="*/ 16 h 18"/>
                  <a:gd name="T4" fmla="*/ 30 w 213"/>
                  <a:gd name="T5" fmla="*/ 15 h 18"/>
                  <a:gd name="T6" fmla="*/ 44 w 213"/>
                  <a:gd name="T7" fmla="*/ 14 h 18"/>
                  <a:gd name="T8" fmla="*/ 58 w 213"/>
                  <a:gd name="T9" fmla="*/ 13 h 18"/>
                  <a:gd name="T10" fmla="*/ 72 w 213"/>
                  <a:gd name="T11" fmla="*/ 12 h 18"/>
                  <a:gd name="T12" fmla="*/ 86 w 213"/>
                  <a:gd name="T13" fmla="*/ 10 h 18"/>
                  <a:gd name="T14" fmla="*/ 101 w 213"/>
                  <a:gd name="T15" fmla="*/ 9 h 18"/>
                  <a:gd name="T16" fmla="*/ 115 w 213"/>
                  <a:gd name="T17" fmla="*/ 8 h 18"/>
                  <a:gd name="T18" fmla="*/ 130 w 213"/>
                  <a:gd name="T19" fmla="*/ 7 h 18"/>
                  <a:gd name="T20" fmla="*/ 145 w 213"/>
                  <a:gd name="T21" fmla="*/ 6 h 18"/>
                  <a:gd name="T22" fmla="*/ 159 w 213"/>
                  <a:gd name="T23" fmla="*/ 5 h 18"/>
                  <a:gd name="T24" fmla="*/ 172 w 213"/>
                  <a:gd name="T25" fmla="*/ 4 h 18"/>
                  <a:gd name="T26" fmla="*/ 184 w 213"/>
                  <a:gd name="T27" fmla="*/ 4 h 18"/>
                  <a:gd name="T28" fmla="*/ 197 w 213"/>
                  <a:gd name="T29" fmla="*/ 3 h 18"/>
                  <a:gd name="T30" fmla="*/ 207 w 213"/>
                  <a:gd name="T31" fmla="*/ 3 h 18"/>
                  <a:gd name="T32" fmla="*/ 212 w 213"/>
                  <a:gd name="T33" fmla="*/ 0 h 18"/>
                  <a:gd name="T34" fmla="*/ 202 w 213"/>
                  <a:gd name="T35" fmla="*/ 1 h 18"/>
                  <a:gd name="T36" fmla="*/ 191 w 213"/>
                  <a:gd name="T37" fmla="*/ 1 h 18"/>
                  <a:gd name="T38" fmla="*/ 178 w 213"/>
                  <a:gd name="T39" fmla="*/ 1 h 18"/>
                  <a:gd name="T40" fmla="*/ 165 w 213"/>
                  <a:gd name="T41" fmla="*/ 2 h 18"/>
                  <a:gd name="T42" fmla="*/ 152 w 213"/>
                  <a:gd name="T43" fmla="*/ 3 h 18"/>
                  <a:gd name="T44" fmla="*/ 138 w 213"/>
                  <a:gd name="T45" fmla="*/ 4 h 18"/>
                  <a:gd name="T46" fmla="*/ 123 w 213"/>
                  <a:gd name="T47" fmla="*/ 5 h 18"/>
                  <a:gd name="T48" fmla="*/ 108 w 213"/>
                  <a:gd name="T49" fmla="*/ 6 h 18"/>
                  <a:gd name="T50" fmla="*/ 93 w 213"/>
                  <a:gd name="T51" fmla="*/ 7 h 18"/>
                  <a:gd name="T52" fmla="*/ 78 w 213"/>
                  <a:gd name="T53" fmla="*/ 8 h 18"/>
                  <a:gd name="T54" fmla="*/ 64 w 213"/>
                  <a:gd name="T55" fmla="*/ 9 h 18"/>
                  <a:gd name="T56" fmla="*/ 50 w 213"/>
                  <a:gd name="T57" fmla="*/ 10 h 18"/>
                  <a:gd name="T58" fmla="*/ 37 w 213"/>
                  <a:gd name="T59" fmla="*/ 12 h 18"/>
                  <a:gd name="T60" fmla="*/ 24 w 213"/>
                  <a:gd name="T61" fmla="*/ 12 h 18"/>
                  <a:gd name="T62" fmla="*/ 12 w 213"/>
                  <a:gd name="T63" fmla="*/ 13 h 18"/>
                  <a:gd name="T64" fmla="*/ 1 w 213"/>
                  <a:gd name="T65" fmla="*/ 14 h 18"/>
                  <a:gd name="T66" fmla="*/ 0 w 213"/>
                  <a:gd name="T67" fmla="*/ 15 h 18"/>
                  <a:gd name="T68" fmla="*/ 0 w 213"/>
                  <a:gd name="T69" fmla="*/ 16 h 18"/>
                  <a:gd name="T70" fmla="*/ 1 w 213"/>
                  <a:gd name="T71" fmla="*/ 17 h 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8"/>
                  <a:gd name="T110" fmla="*/ 213 w 213"/>
                  <a:gd name="T111" fmla="*/ 18 h 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8">
                    <a:moveTo>
                      <a:pt x="1" y="17"/>
                    </a:moveTo>
                    <a:lnTo>
                      <a:pt x="7" y="16"/>
                    </a:lnTo>
                    <a:lnTo>
                      <a:pt x="12" y="16"/>
                    </a:lnTo>
                    <a:lnTo>
                      <a:pt x="18" y="16"/>
                    </a:lnTo>
                    <a:lnTo>
                      <a:pt x="24" y="15"/>
                    </a:lnTo>
                    <a:lnTo>
                      <a:pt x="30" y="15"/>
                    </a:lnTo>
                    <a:lnTo>
                      <a:pt x="37" y="14"/>
                    </a:lnTo>
                    <a:lnTo>
                      <a:pt x="44" y="14"/>
                    </a:lnTo>
                    <a:lnTo>
                      <a:pt x="50" y="13"/>
                    </a:lnTo>
                    <a:lnTo>
                      <a:pt x="58" y="13"/>
                    </a:lnTo>
                    <a:lnTo>
                      <a:pt x="64" y="12"/>
                    </a:lnTo>
                    <a:lnTo>
                      <a:pt x="72" y="12"/>
                    </a:lnTo>
                    <a:lnTo>
                      <a:pt x="79" y="11"/>
                    </a:lnTo>
                    <a:lnTo>
                      <a:pt x="86" y="10"/>
                    </a:lnTo>
                    <a:lnTo>
                      <a:pt x="93" y="10"/>
                    </a:lnTo>
                    <a:lnTo>
                      <a:pt x="101" y="9"/>
                    </a:lnTo>
                    <a:lnTo>
                      <a:pt x="109" y="9"/>
                    </a:lnTo>
                    <a:lnTo>
                      <a:pt x="115" y="8"/>
                    </a:lnTo>
                    <a:lnTo>
                      <a:pt x="123" y="8"/>
                    </a:lnTo>
                    <a:lnTo>
                      <a:pt x="130" y="7"/>
                    </a:lnTo>
                    <a:lnTo>
                      <a:pt x="138" y="7"/>
                    </a:lnTo>
                    <a:lnTo>
                      <a:pt x="145" y="6"/>
                    </a:lnTo>
                    <a:lnTo>
                      <a:pt x="152" y="5"/>
                    </a:lnTo>
                    <a:lnTo>
                      <a:pt x="159" y="5"/>
                    </a:lnTo>
                    <a:lnTo>
                      <a:pt x="165" y="5"/>
                    </a:lnTo>
                    <a:lnTo>
                      <a:pt x="172" y="4"/>
                    </a:lnTo>
                    <a:lnTo>
                      <a:pt x="178" y="4"/>
                    </a:lnTo>
                    <a:lnTo>
                      <a:pt x="184" y="4"/>
                    </a:lnTo>
                    <a:lnTo>
                      <a:pt x="191" y="3"/>
                    </a:lnTo>
                    <a:lnTo>
                      <a:pt x="197" y="3"/>
                    </a:lnTo>
                    <a:lnTo>
                      <a:pt x="202" y="3"/>
                    </a:lnTo>
                    <a:lnTo>
                      <a:pt x="207" y="3"/>
                    </a:lnTo>
                    <a:lnTo>
                      <a:pt x="212" y="3"/>
                    </a:lnTo>
                    <a:lnTo>
                      <a:pt x="212" y="0"/>
                    </a:lnTo>
                    <a:lnTo>
                      <a:pt x="207" y="0"/>
                    </a:lnTo>
                    <a:lnTo>
                      <a:pt x="202" y="1"/>
                    </a:lnTo>
                    <a:lnTo>
                      <a:pt x="197" y="1"/>
                    </a:lnTo>
                    <a:lnTo>
                      <a:pt x="191" y="1"/>
                    </a:lnTo>
                    <a:lnTo>
                      <a:pt x="184" y="1"/>
                    </a:lnTo>
                    <a:lnTo>
                      <a:pt x="178" y="1"/>
                    </a:lnTo>
                    <a:lnTo>
                      <a:pt x="172" y="2"/>
                    </a:lnTo>
                    <a:lnTo>
                      <a:pt x="165" y="2"/>
                    </a:lnTo>
                    <a:lnTo>
                      <a:pt x="158" y="3"/>
                    </a:lnTo>
                    <a:lnTo>
                      <a:pt x="152" y="3"/>
                    </a:lnTo>
                    <a:lnTo>
                      <a:pt x="144" y="3"/>
                    </a:lnTo>
                    <a:lnTo>
                      <a:pt x="138" y="4"/>
                    </a:lnTo>
                    <a:lnTo>
                      <a:pt x="130" y="4"/>
                    </a:lnTo>
                    <a:lnTo>
                      <a:pt x="123" y="5"/>
                    </a:lnTo>
                    <a:lnTo>
                      <a:pt x="115" y="5"/>
                    </a:lnTo>
                    <a:lnTo>
                      <a:pt x="108" y="6"/>
                    </a:lnTo>
                    <a:lnTo>
                      <a:pt x="101" y="7"/>
                    </a:lnTo>
                    <a:lnTo>
                      <a:pt x="93" y="7"/>
                    </a:lnTo>
                    <a:lnTo>
                      <a:pt x="86" y="8"/>
                    </a:lnTo>
                    <a:lnTo>
                      <a:pt x="78" y="8"/>
                    </a:lnTo>
                    <a:lnTo>
                      <a:pt x="71" y="9"/>
                    </a:lnTo>
                    <a:lnTo>
                      <a:pt x="64" y="9"/>
                    </a:lnTo>
                    <a:lnTo>
                      <a:pt x="57" y="10"/>
                    </a:lnTo>
                    <a:lnTo>
                      <a:pt x="50" y="10"/>
                    </a:lnTo>
                    <a:lnTo>
                      <a:pt x="44" y="11"/>
                    </a:lnTo>
                    <a:lnTo>
                      <a:pt x="37" y="12"/>
                    </a:lnTo>
                    <a:lnTo>
                      <a:pt x="30" y="12"/>
                    </a:lnTo>
                    <a:lnTo>
                      <a:pt x="24" y="12"/>
                    </a:lnTo>
                    <a:lnTo>
                      <a:pt x="18" y="13"/>
                    </a:lnTo>
                    <a:lnTo>
                      <a:pt x="12" y="13"/>
                    </a:lnTo>
                    <a:lnTo>
                      <a:pt x="6" y="14"/>
                    </a:lnTo>
                    <a:lnTo>
                      <a:pt x="1" y="14"/>
                    </a:lnTo>
                    <a:lnTo>
                      <a:pt x="0" y="14"/>
                    </a:lnTo>
                    <a:lnTo>
                      <a:pt x="0" y="15"/>
                    </a:lnTo>
                    <a:lnTo>
                      <a:pt x="0" y="16"/>
                    </a:lnTo>
                    <a:lnTo>
                      <a:pt x="1" y="17"/>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3" name="Freeform 15"/>
              <p:cNvSpPr>
                <a:spLocks/>
              </p:cNvSpPr>
              <p:nvPr/>
            </p:nvSpPr>
            <p:spPr bwMode="auto">
              <a:xfrm>
                <a:off x="2915" y="2370"/>
                <a:ext cx="21" cy="18"/>
              </a:xfrm>
              <a:custGeom>
                <a:avLst/>
                <a:gdLst>
                  <a:gd name="T0" fmla="*/ 3 w 21"/>
                  <a:gd name="T1" fmla="*/ 16 h 18"/>
                  <a:gd name="T2" fmla="*/ 3 w 21"/>
                  <a:gd name="T3" fmla="*/ 16 h 18"/>
                  <a:gd name="T4" fmla="*/ 4 w 21"/>
                  <a:gd name="T5" fmla="*/ 15 h 18"/>
                  <a:gd name="T6" fmla="*/ 4 w 21"/>
                  <a:gd name="T7" fmla="*/ 13 h 18"/>
                  <a:gd name="T8" fmla="*/ 5 w 21"/>
                  <a:gd name="T9" fmla="*/ 12 h 18"/>
                  <a:gd name="T10" fmla="*/ 6 w 21"/>
                  <a:gd name="T11" fmla="*/ 10 h 18"/>
                  <a:gd name="T12" fmla="*/ 7 w 21"/>
                  <a:gd name="T13" fmla="*/ 9 h 18"/>
                  <a:gd name="T14" fmla="*/ 8 w 21"/>
                  <a:gd name="T15" fmla="*/ 8 h 18"/>
                  <a:gd name="T16" fmla="*/ 8 w 21"/>
                  <a:gd name="T17" fmla="*/ 7 h 18"/>
                  <a:gd name="T18" fmla="*/ 9 w 21"/>
                  <a:gd name="T19" fmla="*/ 7 h 18"/>
                  <a:gd name="T20" fmla="*/ 11 w 21"/>
                  <a:gd name="T21" fmla="*/ 5 h 18"/>
                  <a:gd name="T22" fmla="*/ 12 w 21"/>
                  <a:gd name="T23" fmla="*/ 5 h 18"/>
                  <a:gd name="T24" fmla="*/ 13 w 21"/>
                  <a:gd name="T25" fmla="*/ 4 h 18"/>
                  <a:gd name="T26" fmla="*/ 14 w 21"/>
                  <a:gd name="T27" fmla="*/ 4 h 18"/>
                  <a:gd name="T28" fmla="*/ 15 w 21"/>
                  <a:gd name="T29" fmla="*/ 3 h 18"/>
                  <a:gd name="T30" fmla="*/ 17 w 21"/>
                  <a:gd name="T31" fmla="*/ 3 h 18"/>
                  <a:gd name="T32" fmla="*/ 18 w 21"/>
                  <a:gd name="T33" fmla="*/ 3 h 18"/>
                  <a:gd name="T34" fmla="*/ 20 w 21"/>
                  <a:gd name="T35" fmla="*/ 3 h 18"/>
                  <a:gd name="T36" fmla="*/ 20 w 21"/>
                  <a:gd name="T37" fmla="*/ 0 h 18"/>
                  <a:gd name="T38" fmla="*/ 18 w 21"/>
                  <a:gd name="T39" fmla="*/ 0 h 18"/>
                  <a:gd name="T40" fmla="*/ 16 w 21"/>
                  <a:gd name="T41" fmla="*/ 0 h 18"/>
                  <a:gd name="T42" fmla="*/ 15 w 21"/>
                  <a:gd name="T43" fmla="*/ 1 h 18"/>
                  <a:gd name="T44" fmla="*/ 13 w 21"/>
                  <a:gd name="T45" fmla="*/ 1 h 18"/>
                  <a:gd name="T46" fmla="*/ 12 w 21"/>
                  <a:gd name="T47" fmla="*/ 2 h 18"/>
                  <a:gd name="T48" fmla="*/ 11 w 21"/>
                  <a:gd name="T49" fmla="*/ 3 h 18"/>
                  <a:gd name="T50" fmla="*/ 9 w 21"/>
                  <a:gd name="T51" fmla="*/ 3 h 18"/>
                  <a:gd name="T52" fmla="*/ 8 w 21"/>
                  <a:gd name="T53" fmla="*/ 4 h 18"/>
                  <a:gd name="T54" fmla="*/ 7 w 21"/>
                  <a:gd name="T55" fmla="*/ 5 h 18"/>
                  <a:gd name="T56" fmla="*/ 6 w 21"/>
                  <a:gd name="T57" fmla="*/ 6 h 18"/>
                  <a:gd name="T58" fmla="*/ 5 w 21"/>
                  <a:gd name="T59" fmla="*/ 8 h 18"/>
                  <a:gd name="T60" fmla="*/ 4 w 21"/>
                  <a:gd name="T61" fmla="*/ 9 h 18"/>
                  <a:gd name="T62" fmla="*/ 3 w 21"/>
                  <a:gd name="T63" fmla="*/ 10 h 18"/>
                  <a:gd name="T64" fmla="*/ 2 w 21"/>
                  <a:gd name="T65" fmla="*/ 12 h 18"/>
                  <a:gd name="T66" fmla="*/ 1 w 21"/>
                  <a:gd name="T67" fmla="*/ 13 h 18"/>
                  <a:gd name="T68" fmla="*/ 0 w 21"/>
                  <a:gd name="T69" fmla="*/ 15 h 18"/>
                  <a:gd name="T70" fmla="*/ 0 w 21"/>
                  <a:gd name="T71" fmla="*/ 15 h 18"/>
                  <a:gd name="T72" fmla="*/ 0 w 21"/>
                  <a:gd name="T73" fmla="*/ 15 h 18"/>
                  <a:gd name="T74" fmla="*/ 0 w 21"/>
                  <a:gd name="T75" fmla="*/ 15 h 18"/>
                  <a:gd name="T76" fmla="*/ 0 w 21"/>
                  <a:gd name="T77" fmla="*/ 16 h 18"/>
                  <a:gd name="T78" fmla="*/ 1 w 21"/>
                  <a:gd name="T79" fmla="*/ 16 h 18"/>
                  <a:gd name="T80" fmla="*/ 1 w 21"/>
                  <a:gd name="T81" fmla="*/ 17 h 18"/>
                  <a:gd name="T82" fmla="*/ 2 w 21"/>
                  <a:gd name="T83" fmla="*/ 17 h 18"/>
                  <a:gd name="T84" fmla="*/ 2 w 21"/>
                  <a:gd name="T85" fmla="*/ 17 h 18"/>
                  <a:gd name="T86" fmla="*/ 3 w 21"/>
                  <a:gd name="T87" fmla="*/ 16 h 18"/>
                  <a:gd name="T88" fmla="*/ 3 w 21"/>
                  <a:gd name="T89" fmla="*/ 16 h 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
                  <a:gd name="T136" fmla="*/ 0 h 18"/>
                  <a:gd name="T137" fmla="*/ 21 w 21"/>
                  <a:gd name="T138" fmla="*/ 18 h 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 h="18">
                    <a:moveTo>
                      <a:pt x="3" y="16"/>
                    </a:moveTo>
                    <a:lnTo>
                      <a:pt x="3" y="16"/>
                    </a:lnTo>
                    <a:lnTo>
                      <a:pt x="4" y="15"/>
                    </a:lnTo>
                    <a:lnTo>
                      <a:pt x="4" y="13"/>
                    </a:lnTo>
                    <a:lnTo>
                      <a:pt x="5" y="12"/>
                    </a:lnTo>
                    <a:lnTo>
                      <a:pt x="6" y="10"/>
                    </a:lnTo>
                    <a:lnTo>
                      <a:pt x="7" y="9"/>
                    </a:lnTo>
                    <a:lnTo>
                      <a:pt x="8" y="8"/>
                    </a:lnTo>
                    <a:lnTo>
                      <a:pt x="8" y="7"/>
                    </a:lnTo>
                    <a:lnTo>
                      <a:pt x="9" y="7"/>
                    </a:lnTo>
                    <a:lnTo>
                      <a:pt x="11" y="5"/>
                    </a:lnTo>
                    <a:lnTo>
                      <a:pt x="12" y="5"/>
                    </a:lnTo>
                    <a:lnTo>
                      <a:pt x="13" y="4"/>
                    </a:lnTo>
                    <a:lnTo>
                      <a:pt x="14" y="4"/>
                    </a:lnTo>
                    <a:lnTo>
                      <a:pt x="15" y="3"/>
                    </a:lnTo>
                    <a:lnTo>
                      <a:pt x="17" y="3"/>
                    </a:lnTo>
                    <a:lnTo>
                      <a:pt x="18" y="3"/>
                    </a:lnTo>
                    <a:lnTo>
                      <a:pt x="20" y="3"/>
                    </a:lnTo>
                    <a:lnTo>
                      <a:pt x="20" y="0"/>
                    </a:lnTo>
                    <a:lnTo>
                      <a:pt x="18" y="0"/>
                    </a:lnTo>
                    <a:lnTo>
                      <a:pt x="16" y="0"/>
                    </a:lnTo>
                    <a:lnTo>
                      <a:pt x="15" y="1"/>
                    </a:lnTo>
                    <a:lnTo>
                      <a:pt x="13" y="1"/>
                    </a:lnTo>
                    <a:lnTo>
                      <a:pt x="12" y="2"/>
                    </a:lnTo>
                    <a:lnTo>
                      <a:pt x="11" y="3"/>
                    </a:lnTo>
                    <a:lnTo>
                      <a:pt x="9" y="3"/>
                    </a:lnTo>
                    <a:lnTo>
                      <a:pt x="8" y="4"/>
                    </a:lnTo>
                    <a:lnTo>
                      <a:pt x="7" y="5"/>
                    </a:lnTo>
                    <a:lnTo>
                      <a:pt x="6" y="6"/>
                    </a:lnTo>
                    <a:lnTo>
                      <a:pt x="5" y="8"/>
                    </a:lnTo>
                    <a:lnTo>
                      <a:pt x="4" y="9"/>
                    </a:lnTo>
                    <a:lnTo>
                      <a:pt x="3" y="10"/>
                    </a:lnTo>
                    <a:lnTo>
                      <a:pt x="2" y="12"/>
                    </a:lnTo>
                    <a:lnTo>
                      <a:pt x="1" y="13"/>
                    </a:lnTo>
                    <a:lnTo>
                      <a:pt x="0" y="15"/>
                    </a:lnTo>
                    <a:lnTo>
                      <a:pt x="0" y="16"/>
                    </a:lnTo>
                    <a:lnTo>
                      <a:pt x="1" y="16"/>
                    </a:lnTo>
                    <a:lnTo>
                      <a:pt x="1" y="17"/>
                    </a:lnTo>
                    <a:lnTo>
                      <a:pt x="2" y="17"/>
                    </a:lnTo>
                    <a:lnTo>
                      <a:pt x="3" y="16"/>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4" name="Freeform 16"/>
              <p:cNvSpPr>
                <a:spLocks/>
              </p:cNvSpPr>
              <p:nvPr/>
            </p:nvSpPr>
            <p:spPr bwMode="auto">
              <a:xfrm>
                <a:off x="2914" y="2391"/>
                <a:ext cx="50" cy="192"/>
              </a:xfrm>
              <a:custGeom>
                <a:avLst/>
                <a:gdLst>
                  <a:gd name="T0" fmla="*/ 48 w 50"/>
                  <a:gd name="T1" fmla="*/ 187 h 192"/>
                  <a:gd name="T2" fmla="*/ 41 w 50"/>
                  <a:gd name="T3" fmla="*/ 178 h 192"/>
                  <a:gd name="T4" fmla="*/ 35 w 50"/>
                  <a:gd name="T5" fmla="*/ 167 h 192"/>
                  <a:gd name="T6" fmla="*/ 29 w 50"/>
                  <a:gd name="T7" fmla="*/ 157 h 192"/>
                  <a:gd name="T8" fmla="*/ 24 w 50"/>
                  <a:gd name="T9" fmla="*/ 145 h 192"/>
                  <a:gd name="T10" fmla="*/ 19 w 50"/>
                  <a:gd name="T11" fmla="*/ 134 h 192"/>
                  <a:gd name="T12" fmla="*/ 15 w 50"/>
                  <a:gd name="T13" fmla="*/ 123 h 192"/>
                  <a:gd name="T14" fmla="*/ 12 w 50"/>
                  <a:gd name="T15" fmla="*/ 111 h 192"/>
                  <a:gd name="T16" fmla="*/ 10 w 50"/>
                  <a:gd name="T17" fmla="*/ 99 h 192"/>
                  <a:gd name="T18" fmla="*/ 7 w 50"/>
                  <a:gd name="T19" fmla="*/ 87 h 192"/>
                  <a:gd name="T20" fmla="*/ 6 w 50"/>
                  <a:gd name="T21" fmla="*/ 75 h 192"/>
                  <a:gd name="T22" fmla="*/ 4 w 50"/>
                  <a:gd name="T23" fmla="*/ 62 h 192"/>
                  <a:gd name="T24" fmla="*/ 4 w 50"/>
                  <a:gd name="T25" fmla="*/ 50 h 192"/>
                  <a:gd name="T26" fmla="*/ 3 w 50"/>
                  <a:gd name="T27" fmla="*/ 37 h 192"/>
                  <a:gd name="T28" fmla="*/ 3 w 50"/>
                  <a:gd name="T29" fmla="*/ 25 h 192"/>
                  <a:gd name="T30" fmla="*/ 3 w 50"/>
                  <a:gd name="T31" fmla="*/ 13 h 192"/>
                  <a:gd name="T32" fmla="*/ 4 w 50"/>
                  <a:gd name="T33" fmla="*/ 1 h 192"/>
                  <a:gd name="T34" fmla="*/ 1 w 50"/>
                  <a:gd name="T35" fmla="*/ 7 h 192"/>
                  <a:gd name="T36" fmla="*/ 0 w 50"/>
                  <a:gd name="T37" fmla="*/ 19 h 192"/>
                  <a:gd name="T38" fmla="*/ 0 w 50"/>
                  <a:gd name="T39" fmla="*/ 31 h 192"/>
                  <a:gd name="T40" fmla="*/ 0 w 50"/>
                  <a:gd name="T41" fmla="*/ 44 h 192"/>
                  <a:gd name="T42" fmla="*/ 1 w 50"/>
                  <a:gd name="T43" fmla="*/ 56 h 192"/>
                  <a:gd name="T44" fmla="*/ 2 w 50"/>
                  <a:gd name="T45" fmla="*/ 69 h 192"/>
                  <a:gd name="T46" fmla="*/ 3 w 50"/>
                  <a:gd name="T47" fmla="*/ 81 h 192"/>
                  <a:gd name="T48" fmla="*/ 5 w 50"/>
                  <a:gd name="T49" fmla="*/ 93 h 192"/>
                  <a:gd name="T50" fmla="*/ 7 w 50"/>
                  <a:gd name="T51" fmla="*/ 106 h 192"/>
                  <a:gd name="T52" fmla="*/ 10 w 50"/>
                  <a:gd name="T53" fmla="*/ 118 h 192"/>
                  <a:gd name="T54" fmla="*/ 14 w 50"/>
                  <a:gd name="T55" fmla="*/ 130 h 192"/>
                  <a:gd name="T56" fmla="*/ 18 w 50"/>
                  <a:gd name="T57" fmla="*/ 142 h 192"/>
                  <a:gd name="T58" fmla="*/ 23 w 50"/>
                  <a:gd name="T59" fmla="*/ 153 h 192"/>
                  <a:gd name="T60" fmla="*/ 29 w 50"/>
                  <a:gd name="T61" fmla="*/ 164 h 192"/>
                  <a:gd name="T62" fmla="*/ 35 w 50"/>
                  <a:gd name="T63" fmla="*/ 175 h 192"/>
                  <a:gd name="T64" fmla="*/ 42 w 50"/>
                  <a:gd name="T65" fmla="*/ 185 h 192"/>
                  <a:gd name="T66" fmla="*/ 48 w 50"/>
                  <a:gd name="T67" fmla="*/ 191 h 192"/>
                  <a:gd name="T68" fmla="*/ 47 w 50"/>
                  <a:gd name="T69" fmla="*/ 191 h 192"/>
                  <a:gd name="T70" fmla="*/ 48 w 50"/>
                  <a:gd name="T71" fmla="*/ 190 h 192"/>
                  <a:gd name="T72" fmla="*/ 49 w 50"/>
                  <a:gd name="T73" fmla="*/ 190 h 192"/>
                  <a:gd name="T74" fmla="*/ 49 w 50"/>
                  <a:gd name="T75" fmla="*/ 188 h 192"/>
                  <a:gd name="T76" fmla="*/ 48 w 50"/>
                  <a:gd name="T77" fmla="*/ 187 h 1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
                  <a:gd name="T118" fmla="*/ 0 h 192"/>
                  <a:gd name="T119" fmla="*/ 50 w 50"/>
                  <a:gd name="T120" fmla="*/ 192 h 1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 h="192">
                    <a:moveTo>
                      <a:pt x="48" y="187"/>
                    </a:moveTo>
                    <a:lnTo>
                      <a:pt x="48" y="187"/>
                    </a:lnTo>
                    <a:lnTo>
                      <a:pt x="45" y="182"/>
                    </a:lnTo>
                    <a:lnTo>
                      <a:pt x="41" y="178"/>
                    </a:lnTo>
                    <a:lnTo>
                      <a:pt x="38" y="172"/>
                    </a:lnTo>
                    <a:lnTo>
                      <a:pt x="35" y="167"/>
                    </a:lnTo>
                    <a:lnTo>
                      <a:pt x="32" y="162"/>
                    </a:lnTo>
                    <a:lnTo>
                      <a:pt x="29" y="157"/>
                    </a:lnTo>
                    <a:lnTo>
                      <a:pt x="26" y="151"/>
                    </a:lnTo>
                    <a:lnTo>
                      <a:pt x="24" y="145"/>
                    </a:lnTo>
                    <a:lnTo>
                      <a:pt x="21" y="140"/>
                    </a:lnTo>
                    <a:lnTo>
                      <a:pt x="19" y="134"/>
                    </a:lnTo>
                    <a:lnTo>
                      <a:pt x="17" y="128"/>
                    </a:lnTo>
                    <a:lnTo>
                      <a:pt x="15" y="123"/>
                    </a:lnTo>
                    <a:lnTo>
                      <a:pt x="13" y="117"/>
                    </a:lnTo>
                    <a:lnTo>
                      <a:pt x="12" y="111"/>
                    </a:lnTo>
                    <a:lnTo>
                      <a:pt x="10" y="105"/>
                    </a:lnTo>
                    <a:lnTo>
                      <a:pt x="10" y="99"/>
                    </a:lnTo>
                    <a:lnTo>
                      <a:pt x="9" y="93"/>
                    </a:lnTo>
                    <a:lnTo>
                      <a:pt x="7" y="87"/>
                    </a:lnTo>
                    <a:lnTo>
                      <a:pt x="6" y="81"/>
                    </a:lnTo>
                    <a:lnTo>
                      <a:pt x="6" y="75"/>
                    </a:lnTo>
                    <a:lnTo>
                      <a:pt x="5" y="69"/>
                    </a:lnTo>
                    <a:lnTo>
                      <a:pt x="4" y="62"/>
                    </a:lnTo>
                    <a:lnTo>
                      <a:pt x="4" y="56"/>
                    </a:lnTo>
                    <a:lnTo>
                      <a:pt x="4" y="50"/>
                    </a:lnTo>
                    <a:lnTo>
                      <a:pt x="3" y="43"/>
                    </a:lnTo>
                    <a:lnTo>
                      <a:pt x="3" y="37"/>
                    </a:lnTo>
                    <a:lnTo>
                      <a:pt x="3" y="31"/>
                    </a:lnTo>
                    <a:lnTo>
                      <a:pt x="3" y="25"/>
                    </a:lnTo>
                    <a:lnTo>
                      <a:pt x="3" y="19"/>
                    </a:lnTo>
                    <a:lnTo>
                      <a:pt x="3" y="13"/>
                    </a:lnTo>
                    <a:lnTo>
                      <a:pt x="4" y="7"/>
                    </a:lnTo>
                    <a:lnTo>
                      <a:pt x="4" y="1"/>
                    </a:lnTo>
                    <a:lnTo>
                      <a:pt x="1" y="0"/>
                    </a:lnTo>
                    <a:lnTo>
                      <a:pt x="1" y="7"/>
                    </a:lnTo>
                    <a:lnTo>
                      <a:pt x="0" y="13"/>
                    </a:lnTo>
                    <a:lnTo>
                      <a:pt x="0" y="19"/>
                    </a:lnTo>
                    <a:lnTo>
                      <a:pt x="0" y="25"/>
                    </a:lnTo>
                    <a:lnTo>
                      <a:pt x="0" y="31"/>
                    </a:lnTo>
                    <a:lnTo>
                      <a:pt x="0" y="37"/>
                    </a:lnTo>
                    <a:lnTo>
                      <a:pt x="0" y="44"/>
                    </a:lnTo>
                    <a:lnTo>
                      <a:pt x="1" y="50"/>
                    </a:lnTo>
                    <a:lnTo>
                      <a:pt x="1" y="56"/>
                    </a:lnTo>
                    <a:lnTo>
                      <a:pt x="1" y="63"/>
                    </a:lnTo>
                    <a:lnTo>
                      <a:pt x="2" y="69"/>
                    </a:lnTo>
                    <a:lnTo>
                      <a:pt x="2" y="75"/>
                    </a:lnTo>
                    <a:lnTo>
                      <a:pt x="3" y="81"/>
                    </a:lnTo>
                    <a:lnTo>
                      <a:pt x="4" y="87"/>
                    </a:lnTo>
                    <a:lnTo>
                      <a:pt x="5" y="93"/>
                    </a:lnTo>
                    <a:lnTo>
                      <a:pt x="6" y="100"/>
                    </a:lnTo>
                    <a:lnTo>
                      <a:pt x="7" y="106"/>
                    </a:lnTo>
                    <a:lnTo>
                      <a:pt x="9" y="112"/>
                    </a:lnTo>
                    <a:lnTo>
                      <a:pt x="10" y="118"/>
                    </a:lnTo>
                    <a:lnTo>
                      <a:pt x="13" y="124"/>
                    </a:lnTo>
                    <a:lnTo>
                      <a:pt x="14" y="130"/>
                    </a:lnTo>
                    <a:lnTo>
                      <a:pt x="17" y="136"/>
                    </a:lnTo>
                    <a:lnTo>
                      <a:pt x="18" y="142"/>
                    </a:lnTo>
                    <a:lnTo>
                      <a:pt x="21" y="147"/>
                    </a:lnTo>
                    <a:lnTo>
                      <a:pt x="23" y="153"/>
                    </a:lnTo>
                    <a:lnTo>
                      <a:pt x="26" y="158"/>
                    </a:lnTo>
                    <a:lnTo>
                      <a:pt x="29" y="164"/>
                    </a:lnTo>
                    <a:lnTo>
                      <a:pt x="32" y="169"/>
                    </a:lnTo>
                    <a:lnTo>
                      <a:pt x="35" y="175"/>
                    </a:lnTo>
                    <a:lnTo>
                      <a:pt x="39" y="180"/>
                    </a:lnTo>
                    <a:lnTo>
                      <a:pt x="42" y="185"/>
                    </a:lnTo>
                    <a:lnTo>
                      <a:pt x="47" y="190"/>
                    </a:lnTo>
                    <a:lnTo>
                      <a:pt x="48" y="191"/>
                    </a:lnTo>
                    <a:lnTo>
                      <a:pt x="47" y="190"/>
                    </a:lnTo>
                    <a:lnTo>
                      <a:pt x="47" y="191"/>
                    </a:lnTo>
                    <a:lnTo>
                      <a:pt x="48" y="191"/>
                    </a:lnTo>
                    <a:lnTo>
                      <a:pt x="48" y="190"/>
                    </a:lnTo>
                    <a:lnTo>
                      <a:pt x="49" y="190"/>
                    </a:lnTo>
                    <a:lnTo>
                      <a:pt x="49" y="189"/>
                    </a:lnTo>
                    <a:lnTo>
                      <a:pt x="49" y="188"/>
                    </a:lnTo>
                    <a:lnTo>
                      <a:pt x="48" y="187"/>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5" name="Freeform 17"/>
              <p:cNvSpPr>
                <a:spLocks/>
              </p:cNvSpPr>
              <p:nvPr/>
            </p:nvSpPr>
            <p:spPr bwMode="auto">
              <a:xfrm>
                <a:off x="2968" y="2539"/>
                <a:ext cx="17" cy="44"/>
              </a:xfrm>
              <a:custGeom>
                <a:avLst/>
                <a:gdLst>
                  <a:gd name="T0" fmla="*/ 15 w 17"/>
                  <a:gd name="T1" fmla="*/ 0 h 44"/>
                  <a:gd name="T2" fmla="*/ 14 w 17"/>
                  <a:gd name="T3" fmla="*/ 1 h 44"/>
                  <a:gd name="T4" fmla="*/ 14 w 17"/>
                  <a:gd name="T5" fmla="*/ 5 h 44"/>
                  <a:gd name="T6" fmla="*/ 14 w 17"/>
                  <a:gd name="T7" fmla="*/ 9 h 44"/>
                  <a:gd name="T8" fmla="*/ 13 w 17"/>
                  <a:gd name="T9" fmla="*/ 13 h 44"/>
                  <a:gd name="T10" fmla="*/ 13 w 17"/>
                  <a:gd name="T11" fmla="*/ 16 h 44"/>
                  <a:gd name="T12" fmla="*/ 13 w 17"/>
                  <a:gd name="T13" fmla="*/ 19 h 44"/>
                  <a:gd name="T14" fmla="*/ 12 w 17"/>
                  <a:gd name="T15" fmla="*/ 22 h 44"/>
                  <a:gd name="T16" fmla="*/ 11 w 17"/>
                  <a:gd name="T17" fmla="*/ 26 h 44"/>
                  <a:gd name="T18" fmla="*/ 11 w 17"/>
                  <a:gd name="T19" fmla="*/ 28 h 44"/>
                  <a:gd name="T20" fmla="*/ 10 w 17"/>
                  <a:gd name="T21" fmla="*/ 31 h 44"/>
                  <a:gd name="T22" fmla="*/ 9 w 17"/>
                  <a:gd name="T23" fmla="*/ 33 h 44"/>
                  <a:gd name="T24" fmla="*/ 8 w 17"/>
                  <a:gd name="T25" fmla="*/ 35 h 44"/>
                  <a:gd name="T26" fmla="*/ 6 w 17"/>
                  <a:gd name="T27" fmla="*/ 36 h 44"/>
                  <a:gd name="T28" fmla="*/ 5 w 17"/>
                  <a:gd name="T29" fmla="*/ 38 h 44"/>
                  <a:gd name="T30" fmla="*/ 4 w 17"/>
                  <a:gd name="T31" fmla="*/ 38 h 44"/>
                  <a:gd name="T32" fmla="*/ 2 w 17"/>
                  <a:gd name="T33" fmla="*/ 39 h 44"/>
                  <a:gd name="T34" fmla="*/ 0 w 17"/>
                  <a:gd name="T35" fmla="*/ 39 h 44"/>
                  <a:gd name="T36" fmla="*/ 0 w 17"/>
                  <a:gd name="T37" fmla="*/ 43 h 44"/>
                  <a:gd name="T38" fmla="*/ 2 w 17"/>
                  <a:gd name="T39" fmla="*/ 42 h 44"/>
                  <a:gd name="T40" fmla="*/ 4 w 17"/>
                  <a:gd name="T41" fmla="*/ 42 h 44"/>
                  <a:gd name="T42" fmla="*/ 6 w 17"/>
                  <a:gd name="T43" fmla="*/ 40 h 44"/>
                  <a:gd name="T44" fmla="*/ 8 w 17"/>
                  <a:gd name="T45" fmla="*/ 39 h 44"/>
                  <a:gd name="T46" fmla="*/ 10 w 17"/>
                  <a:gd name="T47" fmla="*/ 37 h 44"/>
                  <a:gd name="T48" fmla="*/ 11 w 17"/>
                  <a:gd name="T49" fmla="*/ 35 h 44"/>
                  <a:gd name="T50" fmla="*/ 12 w 17"/>
                  <a:gd name="T51" fmla="*/ 32 h 44"/>
                  <a:gd name="T52" fmla="*/ 13 w 17"/>
                  <a:gd name="T53" fmla="*/ 30 h 44"/>
                  <a:gd name="T54" fmla="*/ 14 w 17"/>
                  <a:gd name="T55" fmla="*/ 27 h 44"/>
                  <a:gd name="T56" fmla="*/ 15 w 17"/>
                  <a:gd name="T57" fmla="*/ 24 h 44"/>
                  <a:gd name="T58" fmla="*/ 15 w 17"/>
                  <a:gd name="T59" fmla="*/ 20 h 44"/>
                  <a:gd name="T60" fmla="*/ 16 w 17"/>
                  <a:gd name="T61" fmla="*/ 17 h 44"/>
                  <a:gd name="T62" fmla="*/ 16 w 17"/>
                  <a:gd name="T63" fmla="*/ 13 h 44"/>
                  <a:gd name="T64" fmla="*/ 16 w 17"/>
                  <a:gd name="T65" fmla="*/ 9 h 44"/>
                  <a:gd name="T66" fmla="*/ 16 w 17"/>
                  <a:gd name="T67" fmla="*/ 5 h 44"/>
                  <a:gd name="T68" fmla="*/ 16 w 17"/>
                  <a:gd name="T69" fmla="*/ 1 h 44"/>
                  <a:gd name="T70" fmla="*/ 16 w 17"/>
                  <a:gd name="T71" fmla="*/ 3 h 44"/>
                  <a:gd name="T72" fmla="*/ 16 w 17"/>
                  <a:gd name="T73" fmla="*/ 1 h 44"/>
                  <a:gd name="T74" fmla="*/ 16 w 17"/>
                  <a:gd name="T75" fmla="*/ 1 h 44"/>
                  <a:gd name="T76" fmla="*/ 16 w 17"/>
                  <a:gd name="T77" fmla="*/ 0 h 44"/>
                  <a:gd name="T78" fmla="*/ 15 w 17"/>
                  <a:gd name="T79" fmla="*/ 0 h 44"/>
                  <a:gd name="T80" fmla="*/ 15 w 17"/>
                  <a:gd name="T81" fmla="*/ 0 h 44"/>
                  <a:gd name="T82" fmla="*/ 14 w 17"/>
                  <a:gd name="T83" fmla="*/ 0 h 44"/>
                  <a:gd name="T84" fmla="*/ 14 w 17"/>
                  <a:gd name="T85" fmla="*/ 1 h 44"/>
                  <a:gd name="T86" fmla="*/ 14 w 17"/>
                  <a:gd name="T87" fmla="*/ 1 h 44"/>
                  <a:gd name="T88" fmla="*/ 15 w 17"/>
                  <a:gd name="T89" fmla="*/ 0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
                  <a:gd name="T136" fmla="*/ 0 h 44"/>
                  <a:gd name="T137" fmla="*/ 17 w 17"/>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 h="44">
                    <a:moveTo>
                      <a:pt x="15" y="0"/>
                    </a:moveTo>
                    <a:lnTo>
                      <a:pt x="14" y="1"/>
                    </a:lnTo>
                    <a:lnTo>
                      <a:pt x="14" y="5"/>
                    </a:lnTo>
                    <a:lnTo>
                      <a:pt x="14" y="9"/>
                    </a:lnTo>
                    <a:lnTo>
                      <a:pt x="13" y="13"/>
                    </a:lnTo>
                    <a:lnTo>
                      <a:pt x="13" y="16"/>
                    </a:lnTo>
                    <a:lnTo>
                      <a:pt x="13" y="19"/>
                    </a:lnTo>
                    <a:lnTo>
                      <a:pt x="12" y="22"/>
                    </a:lnTo>
                    <a:lnTo>
                      <a:pt x="11" y="26"/>
                    </a:lnTo>
                    <a:lnTo>
                      <a:pt x="11" y="28"/>
                    </a:lnTo>
                    <a:lnTo>
                      <a:pt x="10" y="31"/>
                    </a:lnTo>
                    <a:lnTo>
                      <a:pt x="9" y="33"/>
                    </a:lnTo>
                    <a:lnTo>
                      <a:pt x="8" y="35"/>
                    </a:lnTo>
                    <a:lnTo>
                      <a:pt x="6" y="36"/>
                    </a:lnTo>
                    <a:lnTo>
                      <a:pt x="5" y="38"/>
                    </a:lnTo>
                    <a:lnTo>
                      <a:pt x="4" y="38"/>
                    </a:lnTo>
                    <a:lnTo>
                      <a:pt x="2" y="39"/>
                    </a:lnTo>
                    <a:lnTo>
                      <a:pt x="0" y="39"/>
                    </a:lnTo>
                    <a:lnTo>
                      <a:pt x="0" y="43"/>
                    </a:lnTo>
                    <a:lnTo>
                      <a:pt x="2" y="42"/>
                    </a:lnTo>
                    <a:lnTo>
                      <a:pt x="4" y="42"/>
                    </a:lnTo>
                    <a:lnTo>
                      <a:pt x="6" y="40"/>
                    </a:lnTo>
                    <a:lnTo>
                      <a:pt x="8" y="39"/>
                    </a:lnTo>
                    <a:lnTo>
                      <a:pt x="10" y="37"/>
                    </a:lnTo>
                    <a:lnTo>
                      <a:pt x="11" y="35"/>
                    </a:lnTo>
                    <a:lnTo>
                      <a:pt x="12" y="32"/>
                    </a:lnTo>
                    <a:lnTo>
                      <a:pt x="13" y="30"/>
                    </a:lnTo>
                    <a:lnTo>
                      <a:pt x="14" y="27"/>
                    </a:lnTo>
                    <a:lnTo>
                      <a:pt x="15" y="24"/>
                    </a:lnTo>
                    <a:lnTo>
                      <a:pt x="15" y="20"/>
                    </a:lnTo>
                    <a:lnTo>
                      <a:pt x="16" y="17"/>
                    </a:lnTo>
                    <a:lnTo>
                      <a:pt x="16" y="13"/>
                    </a:lnTo>
                    <a:lnTo>
                      <a:pt x="16" y="9"/>
                    </a:lnTo>
                    <a:lnTo>
                      <a:pt x="16" y="5"/>
                    </a:lnTo>
                    <a:lnTo>
                      <a:pt x="16" y="1"/>
                    </a:lnTo>
                    <a:lnTo>
                      <a:pt x="16" y="3"/>
                    </a:lnTo>
                    <a:lnTo>
                      <a:pt x="16" y="1"/>
                    </a:lnTo>
                    <a:lnTo>
                      <a:pt x="16" y="0"/>
                    </a:lnTo>
                    <a:lnTo>
                      <a:pt x="15" y="0"/>
                    </a:lnTo>
                    <a:lnTo>
                      <a:pt x="14" y="0"/>
                    </a:lnTo>
                    <a:lnTo>
                      <a:pt x="14" y="1"/>
                    </a:lnTo>
                    <a:lnTo>
                      <a:pt x="15" y="0"/>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6" name="Freeform 18"/>
              <p:cNvSpPr>
                <a:spLocks/>
              </p:cNvSpPr>
              <p:nvPr/>
            </p:nvSpPr>
            <p:spPr bwMode="auto">
              <a:xfrm>
                <a:off x="2987" y="2420"/>
                <a:ext cx="193" cy="117"/>
              </a:xfrm>
              <a:custGeom>
                <a:avLst/>
                <a:gdLst>
                  <a:gd name="T0" fmla="*/ 189 w 193"/>
                  <a:gd name="T1" fmla="*/ 1 h 117"/>
                  <a:gd name="T2" fmla="*/ 177 w 193"/>
                  <a:gd name="T3" fmla="*/ 7 h 117"/>
                  <a:gd name="T4" fmla="*/ 165 w 193"/>
                  <a:gd name="T5" fmla="*/ 15 h 117"/>
                  <a:gd name="T6" fmla="*/ 153 w 193"/>
                  <a:gd name="T7" fmla="*/ 21 h 117"/>
                  <a:gd name="T8" fmla="*/ 141 w 193"/>
                  <a:gd name="T9" fmla="*/ 28 h 117"/>
                  <a:gd name="T10" fmla="*/ 130 w 193"/>
                  <a:gd name="T11" fmla="*/ 36 h 117"/>
                  <a:gd name="T12" fmla="*/ 118 w 193"/>
                  <a:gd name="T13" fmla="*/ 42 h 117"/>
                  <a:gd name="T14" fmla="*/ 106 w 193"/>
                  <a:gd name="T15" fmla="*/ 49 h 117"/>
                  <a:gd name="T16" fmla="*/ 94 w 193"/>
                  <a:gd name="T17" fmla="*/ 55 h 117"/>
                  <a:gd name="T18" fmla="*/ 82 w 193"/>
                  <a:gd name="T19" fmla="*/ 63 h 117"/>
                  <a:gd name="T20" fmla="*/ 71 w 193"/>
                  <a:gd name="T21" fmla="*/ 70 h 117"/>
                  <a:gd name="T22" fmla="*/ 60 w 193"/>
                  <a:gd name="T23" fmla="*/ 77 h 117"/>
                  <a:gd name="T24" fmla="*/ 47 w 193"/>
                  <a:gd name="T25" fmla="*/ 84 h 117"/>
                  <a:gd name="T26" fmla="*/ 35 w 193"/>
                  <a:gd name="T27" fmla="*/ 90 h 117"/>
                  <a:gd name="T28" fmla="*/ 24 w 193"/>
                  <a:gd name="T29" fmla="*/ 98 h 117"/>
                  <a:gd name="T30" fmla="*/ 11 w 193"/>
                  <a:gd name="T31" fmla="*/ 105 h 117"/>
                  <a:gd name="T32" fmla="*/ 0 w 193"/>
                  <a:gd name="T33" fmla="*/ 113 h 117"/>
                  <a:gd name="T34" fmla="*/ 7 w 193"/>
                  <a:gd name="T35" fmla="*/ 112 h 117"/>
                  <a:gd name="T36" fmla="*/ 19 w 193"/>
                  <a:gd name="T37" fmla="*/ 105 h 117"/>
                  <a:gd name="T38" fmla="*/ 31 w 193"/>
                  <a:gd name="T39" fmla="*/ 98 h 117"/>
                  <a:gd name="T40" fmla="*/ 43 w 193"/>
                  <a:gd name="T41" fmla="*/ 90 h 117"/>
                  <a:gd name="T42" fmla="*/ 55 w 193"/>
                  <a:gd name="T43" fmla="*/ 84 h 117"/>
                  <a:gd name="T44" fmla="*/ 67 w 193"/>
                  <a:gd name="T45" fmla="*/ 77 h 117"/>
                  <a:gd name="T46" fmla="*/ 78 w 193"/>
                  <a:gd name="T47" fmla="*/ 69 h 117"/>
                  <a:gd name="T48" fmla="*/ 90 w 193"/>
                  <a:gd name="T49" fmla="*/ 63 h 117"/>
                  <a:gd name="T50" fmla="*/ 102 w 193"/>
                  <a:gd name="T51" fmla="*/ 55 h 117"/>
                  <a:gd name="T52" fmla="*/ 114 w 193"/>
                  <a:gd name="T53" fmla="*/ 49 h 117"/>
                  <a:gd name="T54" fmla="*/ 125 w 193"/>
                  <a:gd name="T55" fmla="*/ 42 h 117"/>
                  <a:gd name="T56" fmla="*/ 137 w 193"/>
                  <a:gd name="T57" fmla="*/ 35 h 117"/>
                  <a:gd name="T58" fmla="*/ 149 w 193"/>
                  <a:gd name="T59" fmla="*/ 28 h 117"/>
                  <a:gd name="T60" fmla="*/ 161 w 193"/>
                  <a:gd name="T61" fmla="*/ 21 h 117"/>
                  <a:gd name="T62" fmla="*/ 173 w 193"/>
                  <a:gd name="T63" fmla="*/ 15 h 117"/>
                  <a:gd name="T64" fmla="*/ 185 w 193"/>
                  <a:gd name="T65" fmla="*/ 7 h 117"/>
                  <a:gd name="T66" fmla="*/ 191 w 193"/>
                  <a:gd name="T67" fmla="*/ 4 h 117"/>
                  <a:gd name="T68" fmla="*/ 192 w 193"/>
                  <a:gd name="T69" fmla="*/ 3 h 117"/>
                  <a:gd name="T70" fmla="*/ 192 w 193"/>
                  <a:gd name="T71" fmla="*/ 1 h 117"/>
                  <a:gd name="T72" fmla="*/ 191 w 193"/>
                  <a:gd name="T73" fmla="*/ 1 h 117"/>
                  <a:gd name="T74" fmla="*/ 190 w 193"/>
                  <a:gd name="T75" fmla="*/ 0 h 117"/>
                  <a:gd name="T76" fmla="*/ 191 w 193"/>
                  <a:gd name="T77" fmla="*/ 0 h 1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3"/>
                  <a:gd name="T118" fmla="*/ 0 h 117"/>
                  <a:gd name="T119" fmla="*/ 193 w 193"/>
                  <a:gd name="T120" fmla="*/ 117 h 1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3" h="117">
                    <a:moveTo>
                      <a:pt x="191" y="0"/>
                    </a:moveTo>
                    <a:lnTo>
                      <a:pt x="189" y="1"/>
                    </a:lnTo>
                    <a:lnTo>
                      <a:pt x="183" y="4"/>
                    </a:lnTo>
                    <a:lnTo>
                      <a:pt x="177" y="7"/>
                    </a:lnTo>
                    <a:lnTo>
                      <a:pt x="171" y="11"/>
                    </a:lnTo>
                    <a:lnTo>
                      <a:pt x="165" y="15"/>
                    </a:lnTo>
                    <a:lnTo>
                      <a:pt x="159" y="18"/>
                    </a:lnTo>
                    <a:lnTo>
                      <a:pt x="153" y="21"/>
                    </a:lnTo>
                    <a:lnTo>
                      <a:pt x="147" y="25"/>
                    </a:lnTo>
                    <a:lnTo>
                      <a:pt x="141" y="28"/>
                    </a:lnTo>
                    <a:lnTo>
                      <a:pt x="136" y="32"/>
                    </a:lnTo>
                    <a:lnTo>
                      <a:pt x="130" y="36"/>
                    </a:lnTo>
                    <a:lnTo>
                      <a:pt x="124" y="39"/>
                    </a:lnTo>
                    <a:lnTo>
                      <a:pt x="118" y="42"/>
                    </a:lnTo>
                    <a:lnTo>
                      <a:pt x="112" y="46"/>
                    </a:lnTo>
                    <a:lnTo>
                      <a:pt x="106" y="49"/>
                    </a:lnTo>
                    <a:lnTo>
                      <a:pt x="100" y="53"/>
                    </a:lnTo>
                    <a:lnTo>
                      <a:pt x="94" y="55"/>
                    </a:lnTo>
                    <a:lnTo>
                      <a:pt x="88" y="59"/>
                    </a:lnTo>
                    <a:lnTo>
                      <a:pt x="82" y="63"/>
                    </a:lnTo>
                    <a:lnTo>
                      <a:pt x="77" y="66"/>
                    </a:lnTo>
                    <a:lnTo>
                      <a:pt x="71" y="70"/>
                    </a:lnTo>
                    <a:lnTo>
                      <a:pt x="65" y="73"/>
                    </a:lnTo>
                    <a:lnTo>
                      <a:pt x="60" y="77"/>
                    </a:lnTo>
                    <a:lnTo>
                      <a:pt x="54" y="80"/>
                    </a:lnTo>
                    <a:lnTo>
                      <a:pt x="47" y="84"/>
                    </a:lnTo>
                    <a:lnTo>
                      <a:pt x="41" y="88"/>
                    </a:lnTo>
                    <a:lnTo>
                      <a:pt x="35" y="90"/>
                    </a:lnTo>
                    <a:lnTo>
                      <a:pt x="30" y="94"/>
                    </a:lnTo>
                    <a:lnTo>
                      <a:pt x="24" y="98"/>
                    </a:lnTo>
                    <a:lnTo>
                      <a:pt x="17" y="102"/>
                    </a:lnTo>
                    <a:lnTo>
                      <a:pt x="11" y="105"/>
                    </a:lnTo>
                    <a:lnTo>
                      <a:pt x="5" y="109"/>
                    </a:lnTo>
                    <a:lnTo>
                      <a:pt x="0" y="113"/>
                    </a:lnTo>
                    <a:lnTo>
                      <a:pt x="1" y="116"/>
                    </a:lnTo>
                    <a:lnTo>
                      <a:pt x="7" y="112"/>
                    </a:lnTo>
                    <a:lnTo>
                      <a:pt x="13" y="109"/>
                    </a:lnTo>
                    <a:lnTo>
                      <a:pt x="19" y="105"/>
                    </a:lnTo>
                    <a:lnTo>
                      <a:pt x="25" y="101"/>
                    </a:lnTo>
                    <a:lnTo>
                      <a:pt x="31" y="98"/>
                    </a:lnTo>
                    <a:lnTo>
                      <a:pt x="37" y="94"/>
                    </a:lnTo>
                    <a:lnTo>
                      <a:pt x="43" y="90"/>
                    </a:lnTo>
                    <a:lnTo>
                      <a:pt x="50" y="87"/>
                    </a:lnTo>
                    <a:lnTo>
                      <a:pt x="55" y="84"/>
                    </a:lnTo>
                    <a:lnTo>
                      <a:pt x="61" y="80"/>
                    </a:lnTo>
                    <a:lnTo>
                      <a:pt x="67" y="77"/>
                    </a:lnTo>
                    <a:lnTo>
                      <a:pt x="73" y="73"/>
                    </a:lnTo>
                    <a:lnTo>
                      <a:pt x="78" y="69"/>
                    </a:lnTo>
                    <a:lnTo>
                      <a:pt x="84" y="66"/>
                    </a:lnTo>
                    <a:lnTo>
                      <a:pt x="90" y="63"/>
                    </a:lnTo>
                    <a:lnTo>
                      <a:pt x="96" y="59"/>
                    </a:lnTo>
                    <a:lnTo>
                      <a:pt x="102" y="55"/>
                    </a:lnTo>
                    <a:lnTo>
                      <a:pt x="108" y="53"/>
                    </a:lnTo>
                    <a:lnTo>
                      <a:pt x="114" y="49"/>
                    </a:lnTo>
                    <a:lnTo>
                      <a:pt x="120" y="45"/>
                    </a:lnTo>
                    <a:lnTo>
                      <a:pt x="125" y="42"/>
                    </a:lnTo>
                    <a:lnTo>
                      <a:pt x="131" y="39"/>
                    </a:lnTo>
                    <a:lnTo>
                      <a:pt x="137" y="35"/>
                    </a:lnTo>
                    <a:lnTo>
                      <a:pt x="143" y="32"/>
                    </a:lnTo>
                    <a:lnTo>
                      <a:pt x="149" y="28"/>
                    </a:lnTo>
                    <a:lnTo>
                      <a:pt x="155" y="25"/>
                    </a:lnTo>
                    <a:lnTo>
                      <a:pt x="161" y="21"/>
                    </a:lnTo>
                    <a:lnTo>
                      <a:pt x="167" y="18"/>
                    </a:lnTo>
                    <a:lnTo>
                      <a:pt x="173" y="15"/>
                    </a:lnTo>
                    <a:lnTo>
                      <a:pt x="179" y="11"/>
                    </a:lnTo>
                    <a:lnTo>
                      <a:pt x="185" y="7"/>
                    </a:lnTo>
                    <a:lnTo>
                      <a:pt x="191" y="4"/>
                    </a:lnTo>
                    <a:lnTo>
                      <a:pt x="192" y="3"/>
                    </a:lnTo>
                    <a:lnTo>
                      <a:pt x="192" y="2"/>
                    </a:lnTo>
                    <a:lnTo>
                      <a:pt x="192" y="1"/>
                    </a:lnTo>
                    <a:lnTo>
                      <a:pt x="191" y="1"/>
                    </a:lnTo>
                    <a:lnTo>
                      <a:pt x="191" y="0"/>
                    </a:lnTo>
                    <a:lnTo>
                      <a:pt x="190" y="0"/>
                    </a:lnTo>
                    <a:lnTo>
                      <a:pt x="189" y="1"/>
                    </a:lnTo>
                    <a:lnTo>
                      <a:pt x="191" y="0"/>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7" name="Freeform 19"/>
              <p:cNvSpPr>
                <a:spLocks/>
              </p:cNvSpPr>
              <p:nvPr/>
            </p:nvSpPr>
            <p:spPr bwMode="auto">
              <a:xfrm>
                <a:off x="3183" y="2277"/>
                <a:ext cx="70" cy="141"/>
              </a:xfrm>
              <a:custGeom>
                <a:avLst/>
                <a:gdLst>
                  <a:gd name="T0" fmla="*/ 66 w 70"/>
                  <a:gd name="T1" fmla="*/ 1 h 141"/>
                  <a:gd name="T2" fmla="*/ 62 w 70"/>
                  <a:gd name="T3" fmla="*/ 10 h 141"/>
                  <a:gd name="T4" fmla="*/ 60 w 70"/>
                  <a:gd name="T5" fmla="*/ 21 h 141"/>
                  <a:gd name="T6" fmla="*/ 57 w 70"/>
                  <a:gd name="T7" fmla="*/ 31 h 141"/>
                  <a:gd name="T8" fmla="*/ 56 w 70"/>
                  <a:gd name="T9" fmla="*/ 42 h 141"/>
                  <a:gd name="T10" fmla="*/ 54 w 70"/>
                  <a:gd name="T11" fmla="*/ 54 h 141"/>
                  <a:gd name="T12" fmla="*/ 53 w 70"/>
                  <a:gd name="T13" fmla="*/ 65 h 141"/>
                  <a:gd name="T14" fmla="*/ 51 w 70"/>
                  <a:gd name="T15" fmla="*/ 76 h 141"/>
                  <a:gd name="T16" fmla="*/ 49 w 70"/>
                  <a:gd name="T17" fmla="*/ 87 h 141"/>
                  <a:gd name="T18" fmla="*/ 47 w 70"/>
                  <a:gd name="T19" fmla="*/ 97 h 141"/>
                  <a:gd name="T20" fmla="*/ 44 w 70"/>
                  <a:gd name="T21" fmla="*/ 106 h 141"/>
                  <a:gd name="T22" fmla="*/ 40 w 70"/>
                  <a:gd name="T23" fmla="*/ 115 h 141"/>
                  <a:gd name="T24" fmla="*/ 35 w 70"/>
                  <a:gd name="T25" fmla="*/ 122 h 141"/>
                  <a:gd name="T26" fmla="*/ 29 w 70"/>
                  <a:gd name="T27" fmla="*/ 128 h 141"/>
                  <a:gd name="T28" fmla="*/ 21 w 70"/>
                  <a:gd name="T29" fmla="*/ 133 h 141"/>
                  <a:gd name="T30" fmla="*/ 11 w 70"/>
                  <a:gd name="T31" fmla="*/ 136 h 141"/>
                  <a:gd name="T32" fmla="*/ 0 w 70"/>
                  <a:gd name="T33" fmla="*/ 136 h 141"/>
                  <a:gd name="T34" fmla="*/ 6 w 70"/>
                  <a:gd name="T35" fmla="*/ 140 h 141"/>
                  <a:gd name="T36" fmla="*/ 17 w 70"/>
                  <a:gd name="T37" fmla="*/ 138 h 141"/>
                  <a:gd name="T38" fmla="*/ 27 w 70"/>
                  <a:gd name="T39" fmla="*/ 134 h 141"/>
                  <a:gd name="T40" fmla="*/ 34 w 70"/>
                  <a:gd name="T41" fmla="*/ 128 h 141"/>
                  <a:gd name="T42" fmla="*/ 41 w 70"/>
                  <a:gd name="T43" fmla="*/ 121 h 141"/>
                  <a:gd name="T44" fmla="*/ 46 w 70"/>
                  <a:gd name="T45" fmla="*/ 113 h 141"/>
                  <a:gd name="T46" fmla="*/ 49 w 70"/>
                  <a:gd name="T47" fmla="*/ 103 h 141"/>
                  <a:gd name="T48" fmla="*/ 52 w 70"/>
                  <a:gd name="T49" fmla="*/ 94 h 141"/>
                  <a:gd name="T50" fmla="*/ 54 w 70"/>
                  <a:gd name="T51" fmla="*/ 83 h 141"/>
                  <a:gd name="T52" fmla="*/ 56 w 70"/>
                  <a:gd name="T53" fmla="*/ 71 h 141"/>
                  <a:gd name="T54" fmla="*/ 57 w 70"/>
                  <a:gd name="T55" fmla="*/ 60 h 141"/>
                  <a:gd name="T56" fmla="*/ 58 w 70"/>
                  <a:gd name="T57" fmla="*/ 49 h 141"/>
                  <a:gd name="T58" fmla="*/ 60 w 70"/>
                  <a:gd name="T59" fmla="*/ 38 h 141"/>
                  <a:gd name="T60" fmla="*/ 61 w 70"/>
                  <a:gd name="T61" fmla="*/ 27 h 141"/>
                  <a:gd name="T62" fmla="*/ 63 w 70"/>
                  <a:gd name="T63" fmla="*/ 16 h 141"/>
                  <a:gd name="T64" fmla="*/ 66 w 70"/>
                  <a:gd name="T65" fmla="*/ 7 h 141"/>
                  <a:gd name="T66" fmla="*/ 66 w 70"/>
                  <a:gd name="T67" fmla="*/ 3 h 141"/>
                  <a:gd name="T68" fmla="*/ 69 w 70"/>
                  <a:gd name="T69" fmla="*/ 2 h 141"/>
                  <a:gd name="T70" fmla="*/ 68 w 70"/>
                  <a:gd name="T71" fmla="*/ 1 h 141"/>
                  <a:gd name="T72" fmla="*/ 67 w 70"/>
                  <a:gd name="T73" fmla="*/ 0 h 141"/>
                  <a:gd name="T74" fmla="*/ 66 w 70"/>
                  <a:gd name="T75" fmla="*/ 0 h 141"/>
                  <a:gd name="T76" fmla="*/ 68 w 70"/>
                  <a:gd name="T77" fmla="*/ 1 h 14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
                  <a:gd name="T118" fmla="*/ 0 h 141"/>
                  <a:gd name="T119" fmla="*/ 70 w 70"/>
                  <a:gd name="T120" fmla="*/ 141 h 14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 h="141">
                    <a:moveTo>
                      <a:pt x="68" y="1"/>
                    </a:moveTo>
                    <a:lnTo>
                      <a:pt x="66" y="1"/>
                    </a:lnTo>
                    <a:lnTo>
                      <a:pt x="64" y="6"/>
                    </a:lnTo>
                    <a:lnTo>
                      <a:pt x="62" y="10"/>
                    </a:lnTo>
                    <a:lnTo>
                      <a:pt x="61" y="15"/>
                    </a:lnTo>
                    <a:lnTo>
                      <a:pt x="60" y="21"/>
                    </a:lnTo>
                    <a:lnTo>
                      <a:pt x="58" y="26"/>
                    </a:lnTo>
                    <a:lnTo>
                      <a:pt x="57" y="31"/>
                    </a:lnTo>
                    <a:lnTo>
                      <a:pt x="56" y="37"/>
                    </a:lnTo>
                    <a:lnTo>
                      <a:pt x="56" y="42"/>
                    </a:lnTo>
                    <a:lnTo>
                      <a:pt x="55" y="48"/>
                    </a:lnTo>
                    <a:lnTo>
                      <a:pt x="54" y="54"/>
                    </a:lnTo>
                    <a:lnTo>
                      <a:pt x="53" y="59"/>
                    </a:lnTo>
                    <a:lnTo>
                      <a:pt x="53" y="65"/>
                    </a:lnTo>
                    <a:lnTo>
                      <a:pt x="52" y="71"/>
                    </a:lnTo>
                    <a:lnTo>
                      <a:pt x="51" y="76"/>
                    </a:lnTo>
                    <a:lnTo>
                      <a:pt x="51" y="82"/>
                    </a:lnTo>
                    <a:lnTo>
                      <a:pt x="49" y="87"/>
                    </a:lnTo>
                    <a:lnTo>
                      <a:pt x="49" y="92"/>
                    </a:lnTo>
                    <a:lnTo>
                      <a:pt x="47" y="97"/>
                    </a:lnTo>
                    <a:lnTo>
                      <a:pt x="46" y="102"/>
                    </a:lnTo>
                    <a:lnTo>
                      <a:pt x="44" y="106"/>
                    </a:lnTo>
                    <a:lnTo>
                      <a:pt x="42" y="111"/>
                    </a:lnTo>
                    <a:lnTo>
                      <a:pt x="40" y="115"/>
                    </a:lnTo>
                    <a:lnTo>
                      <a:pt x="38" y="119"/>
                    </a:lnTo>
                    <a:lnTo>
                      <a:pt x="35" y="122"/>
                    </a:lnTo>
                    <a:lnTo>
                      <a:pt x="32" y="125"/>
                    </a:lnTo>
                    <a:lnTo>
                      <a:pt x="29" y="128"/>
                    </a:lnTo>
                    <a:lnTo>
                      <a:pt x="25" y="130"/>
                    </a:lnTo>
                    <a:lnTo>
                      <a:pt x="21" y="133"/>
                    </a:lnTo>
                    <a:lnTo>
                      <a:pt x="16" y="134"/>
                    </a:lnTo>
                    <a:lnTo>
                      <a:pt x="11" y="136"/>
                    </a:lnTo>
                    <a:lnTo>
                      <a:pt x="6" y="136"/>
                    </a:lnTo>
                    <a:lnTo>
                      <a:pt x="0" y="136"/>
                    </a:lnTo>
                    <a:lnTo>
                      <a:pt x="0" y="140"/>
                    </a:lnTo>
                    <a:lnTo>
                      <a:pt x="6" y="140"/>
                    </a:lnTo>
                    <a:lnTo>
                      <a:pt x="12" y="139"/>
                    </a:lnTo>
                    <a:lnTo>
                      <a:pt x="17" y="138"/>
                    </a:lnTo>
                    <a:lnTo>
                      <a:pt x="22" y="136"/>
                    </a:lnTo>
                    <a:lnTo>
                      <a:pt x="27" y="134"/>
                    </a:lnTo>
                    <a:lnTo>
                      <a:pt x="30" y="131"/>
                    </a:lnTo>
                    <a:lnTo>
                      <a:pt x="34" y="128"/>
                    </a:lnTo>
                    <a:lnTo>
                      <a:pt x="37" y="125"/>
                    </a:lnTo>
                    <a:lnTo>
                      <a:pt x="41" y="121"/>
                    </a:lnTo>
                    <a:lnTo>
                      <a:pt x="43" y="117"/>
                    </a:lnTo>
                    <a:lnTo>
                      <a:pt x="46" y="113"/>
                    </a:lnTo>
                    <a:lnTo>
                      <a:pt x="47" y="108"/>
                    </a:lnTo>
                    <a:lnTo>
                      <a:pt x="49" y="103"/>
                    </a:lnTo>
                    <a:lnTo>
                      <a:pt x="51" y="98"/>
                    </a:lnTo>
                    <a:lnTo>
                      <a:pt x="52" y="94"/>
                    </a:lnTo>
                    <a:lnTo>
                      <a:pt x="53" y="88"/>
                    </a:lnTo>
                    <a:lnTo>
                      <a:pt x="54" y="83"/>
                    </a:lnTo>
                    <a:lnTo>
                      <a:pt x="54" y="77"/>
                    </a:lnTo>
                    <a:lnTo>
                      <a:pt x="56" y="71"/>
                    </a:lnTo>
                    <a:lnTo>
                      <a:pt x="56" y="66"/>
                    </a:lnTo>
                    <a:lnTo>
                      <a:pt x="57" y="60"/>
                    </a:lnTo>
                    <a:lnTo>
                      <a:pt x="58" y="54"/>
                    </a:lnTo>
                    <a:lnTo>
                      <a:pt x="58" y="49"/>
                    </a:lnTo>
                    <a:lnTo>
                      <a:pt x="59" y="43"/>
                    </a:lnTo>
                    <a:lnTo>
                      <a:pt x="60" y="38"/>
                    </a:lnTo>
                    <a:lnTo>
                      <a:pt x="61" y="32"/>
                    </a:lnTo>
                    <a:lnTo>
                      <a:pt x="61" y="27"/>
                    </a:lnTo>
                    <a:lnTo>
                      <a:pt x="63" y="21"/>
                    </a:lnTo>
                    <a:lnTo>
                      <a:pt x="63" y="16"/>
                    </a:lnTo>
                    <a:lnTo>
                      <a:pt x="65" y="12"/>
                    </a:lnTo>
                    <a:lnTo>
                      <a:pt x="66" y="7"/>
                    </a:lnTo>
                    <a:lnTo>
                      <a:pt x="69" y="3"/>
                    </a:lnTo>
                    <a:lnTo>
                      <a:pt x="66" y="3"/>
                    </a:lnTo>
                    <a:lnTo>
                      <a:pt x="69" y="3"/>
                    </a:lnTo>
                    <a:lnTo>
                      <a:pt x="69" y="2"/>
                    </a:lnTo>
                    <a:lnTo>
                      <a:pt x="69" y="1"/>
                    </a:lnTo>
                    <a:lnTo>
                      <a:pt x="68" y="1"/>
                    </a:lnTo>
                    <a:lnTo>
                      <a:pt x="68" y="0"/>
                    </a:lnTo>
                    <a:lnTo>
                      <a:pt x="67" y="0"/>
                    </a:lnTo>
                    <a:lnTo>
                      <a:pt x="66" y="0"/>
                    </a:lnTo>
                    <a:lnTo>
                      <a:pt x="66" y="1"/>
                    </a:lnTo>
                    <a:lnTo>
                      <a:pt x="68" y="1"/>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8" name="Freeform 20"/>
              <p:cNvSpPr>
                <a:spLocks/>
              </p:cNvSpPr>
              <p:nvPr/>
            </p:nvSpPr>
            <p:spPr bwMode="auto">
              <a:xfrm>
                <a:off x="3254" y="2278"/>
                <a:ext cx="61" cy="102"/>
              </a:xfrm>
              <a:custGeom>
                <a:avLst/>
                <a:gdLst>
                  <a:gd name="T0" fmla="*/ 59 w 61"/>
                  <a:gd name="T1" fmla="*/ 97 h 102"/>
                  <a:gd name="T2" fmla="*/ 56 w 61"/>
                  <a:gd name="T3" fmla="*/ 93 h 102"/>
                  <a:gd name="T4" fmla="*/ 52 w 61"/>
                  <a:gd name="T5" fmla="*/ 88 h 102"/>
                  <a:gd name="T6" fmla="*/ 49 w 61"/>
                  <a:gd name="T7" fmla="*/ 82 h 102"/>
                  <a:gd name="T8" fmla="*/ 45 w 61"/>
                  <a:gd name="T9" fmla="*/ 76 h 102"/>
                  <a:gd name="T10" fmla="*/ 42 w 61"/>
                  <a:gd name="T11" fmla="*/ 70 h 102"/>
                  <a:gd name="T12" fmla="*/ 39 w 61"/>
                  <a:gd name="T13" fmla="*/ 64 h 102"/>
                  <a:gd name="T14" fmla="*/ 35 w 61"/>
                  <a:gd name="T15" fmla="*/ 57 h 102"/>
                  <a:gd name="T16" fmla="*/ 32 w 61"/>
                  <a:gd name="T17" fmla="*/ 51 h 102"/>
                  <a:gd name="T18" fmla="*/ 28 w 61"/>
                  <a:gd name="T19" fmla="*/ 44 h 102"/>
                  <a:gd name="T20" fmla="*/ 24 w 61"/>
                  <a:gd name="T21" fmla="*/ 37 h 102"/>
                  <a:gd name="T22" fmla="*/ 21 w 61"/>
                  <a:gd name="T23" fmla="*/ 31 h 102"/>
                  <a:gd name="T24" fmla="*/ 18 w 61"/>
                  <a:gd name="T25" fmla="*/ 24 h 102"/>
                  <a:gd name="T26" fmla="*/ 14 w 61"/>
                  <a:gd name="T27" fmla="*/ 17 h 102"/>
                  <a:gd name="T28" fmla="*/ 10 w 61"/>
                  <a:gd name="T29" fmla="*/ 12 h 102"/>
                  <a:gd name="T30" fmla="*/ 6 w 61"/>
                  <a:gd name="T31" fmla="*/ 6 h 102"/>
                  <a:gd name="T32" fmla="*/ 3 w 61"/>
                  <a:gd name="T33" fmla="*/ 0 h 102"/>
                  <a:gd name="T34" fmla="*/ 2 w 61"/>
                  <a:gd name="T35" fmla="*/ 5 h 102"/>
                  <a:gd name="T36" fmla="*/ 6 w 61"/>
                  <a:gd name="T37" fmla="*/ 11 h 102"/>
                  <a:gd name="T38" fmla="*/ 9 w 61"/>
                  <a:gd name="T39" fmla="*/ 17 h 102"/>
                  <a:gd name="T40" fmla="*/ 13 w 61"/>
                  <a:gd name="T41" fmla="*/ 23 h 102"/>
                  <a:gd name="T42" fmla="*/ 16 w 61"/>
                  <a:gd name="T43" fmla="*/ 29 h 102"/>
                  <a:gd name="T44" fmla="*/ 20 w 61"/>
                  <a:gd name="T45" fmla="*/ 36 h 102"/>
                  <a:gd name="T46" fmla="*/ 23 w 61"/>
                  <a:gd name="T47" fmla="*/ 43 h 102"/>
                  <a:gd name="T48" fmla="*/ 27 w 61"/>
                  <a:gd name="T49" fmla="*/ 49 h 102"/>
                  <a:gd name="T50" fmla="*/ 30 w 61"/>
                  <a:gd name="T51" fmla="*/ 56 h 102"/>
                  <a:gd name="T52" fmla="*/ 34 w 61"/>
                  <a:gd name="T53" fmla="*/ 62 h 102"/>
                  <a:gd name="T54" fmla="*/ 37 w 61"/>
                  <a:gd name="T55" fmla="*/ 69 h 102"/>
                  <a:gd name="T56" fmla="*/ 41 w 61"/>
                  <a:gd name="T57" fmla="*/ 76 h 102"/>
                  <a:gd name="T58" fmla="*/ 44 w 61"/>
                  <a:gd name="T59" fmla="*/ 81 h 102"/>
                  <a:gd name="T60" fmla="*/ 48 w 61"/>
                  <a:gd name="T61" fmla="*/ 87 h 102"/>
                  <a:gd name="T62" fmla="*/ 52 w 61"/>
                  <a:gd name="T63" fmla="*/ 93 h 102"/>
                  <a:gd name="T64" fmla="*/ 55 w 61"/>
                  <a:gd name="T65" fmla="*/ 98 h 102"/>
                  <a:gd name="T66" fmla="*/ 59 w 61"/>
                  <a:gd name="T67" fmla="*/ 97 h 102"/>
                  <a:gd name="T68" fmla="*/ 58 w 61"/>
                  <a:gd name="T69" fmla="*/ 101 h 102"/>
                  <a:gd name="T70" fmla="*/ 59 w 61"/>
                  <a:gd name="T71" fmla="*/ 100 h 102"/>
                  <a:gd name="T72" fmla="*/ 60 w 61"/>
                  <a:gd name="T73" fmla="*/ 99 h 102"/>
                  <a:gd name="T74" fmla="*/ 59 w 61"/>
                  <a:gd name="T75" fmla="*/ 97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
                  <a:gd name="T115" fmla="*/ 0 h 102"/>
                  <a:gd name="T116" fmla="*/ 61 w 61"/>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 h="102">
                    <a:moveTo>
                      <a:pt x="58" y="101"/>
                    </a:moveTo>
                    <a:lnTo>
                      <a:pt x="59" y="97"/>
                    </a:lnTo>
                    <a:lnTo>
                      <a:pt x="57" y="95"/>
                    </a:lnTo>
                    <a:lnTo>
                      <a:pt x="56" y="93"/>
                    </a:lnTo>
                    <a:lnTo>
                      <a:pt x="54" y="90"/>
                    </a:lnTo>
                    <a:lnTo>
                      <a:pt x="52" y="88"/>
                    </a:lnTo>
                    <a:lnTo>
                      <a:pt x="51" y="85"/>
                    </a:lnTo>
                    <a:lnTo>
                      <a:pt x="49" y="82"/>
                    </a:lnTo>
                    <a:lnTo>
                      <a:pt x="47" y="79"/>
                    </a:lnTo>
                    <a:lnTo>
                      <a:pt x="45" y="76"/>
                    </a:lnTo>
                    <a:lnTo>
                      <a:pt x="44" y="73"/>
                    </a:lnTo>
                    <a:lnTo>
                      <a:pt x="42" y="70"/>
                    </a:lnTo>
                    <a:lnTo>
                      <a:pt x="40" y="67"/>
                    </a:lnTo>
                    <a:lnTo>
                      <a:pt x="39" y="64"/>
                    </a:lnTo>
                    <a:lnTo>
                      <a:pt x="37" y="60"/>
                    </a:lnTo>
                    <a:lnTo>
                      <a:pt x="35" y="57"/>
                    </a:lnTo>
                    <a:lnTo>
                      <a:pt x="33" y="54"/>
                    </a:lnTo>
                    <a:lnTo>
                      <a:pt x="32" y="51"/>
                    </a:lnTo>
                    <a:lnTo>
                      <a:pt x="30" y="47"/>
                    </a:lnTo>
                    <a:lnTo>
                      <a:pt x="28" y="44"/>
                    </a:lnTo>
                    <a:lnTo>
                      <a:pt x="26" y="41"/>
                    </a:lnTo>
                    <a:lnTo>
                      <a:pt x="24" y="37"/>
                    </a:lnTo>
                    <a:lnTo>
                      <a:pt x="23" y="34"/>
                    </a:lnTo>
                    <a:lnTo>
                      <a:pt x="21" y="31"/>
                    </a:lnTo>
                    <a:lnTo>
                      <a:pt x="19" y="28"/>
                    </a:lnTo>
                    <a:lnTo>
                      <a:pt x="18" y="24"/>
                    </a:lnTo>
                    <a:lnTo>
                      <a:pt x="16" y="21"/>
                    </a:lnTo>
                    <a:lnTo>
                      <a:pt x="14" y="17"/>
                    </a:lnTo>
                    <a:lnTo>
                      <a:pt x="12" y="15"/>
                    </a:lnTo>
                    <a:lnTo>
                      <a:pt x="10" y="12"/>
                    </a:lnTo>
                    <a:lnTo>
                      <a:pt x="8" y="9"/>
                    </a:lnTo>
                    <a:lnTo>
                      <a:pt x="6" y="6"/>
                    </a:lnTo>
                    <a:lnTo>
                      <a:pt x="4" y="3"/>
                    </a:lnTo>
                    <a:lnTo>
                      <a:pt x="3" y="0"/>
                    </a:lnTo>
                    <a:lnTo>
                      <a:pt x="0" y="2"/>
                    </a:lnTo>
                    <a:lnTo>
                      <a:pt x="2" y="5"/>
                    </a:lnTo>
                    <a:lnTo>
                      <a:pt x="4" y="8"/>
                    </a:lnTo>
                    <a:lnTo>
                      <a:pt x="6" y="11"/>
                    </a:lnTo>
                    <a:lnTo>
                      <a:pt x="8" y="14"/>
                    </a:lnTo>
                    <a:lnTo>
                      <a:pt x="9" y="17"/>
                    </a:lnTo>
                    <a:lnTo>
                      <a:pt x="11" y="20"/>
                    </a:lnTo>
                    <a:lnTo>
                      <a:pt x="13" y="23"/>
                    </a:lnTo>
                    <a:lnTo>
                      <a:pt x="15" y="26"/>
                    </a:lnTo>
                    <a:lnTo>
                      <a:pt x="16" y="29"/>
                    </a:lnTo>
                    <a:lnTo>
                      <a:pt x="18" y="33"/>
                    </a:lnTo>
                    <a:lnTo>
                      <a:pt x="20" y="36"/>
                    </a:lnTo>
                    <a:lnTo>
                      <a:pt x="21" y="39"/>
                    </a:lnTo>
                    <a:lnTo>
                      <a:pt x="23" y="43"/>
                    </a:lnTo>
                    <a:lnTo>
                      <a:pt x="25" y="46"/>
                    </a:lnTo>
                    <a:lnTo>
                      <a:pt x="27" y="49"/>
                    </a:lnTo>
                    <a:lnTo>
                      <a:pt x="28" y="52"/>
                    </a:lnTo>
                    <a:lnTo>
                      <a:pt x="30" y="56"/>
                    </a:lnTo>
                    <a:lnTo>
                      <a:pt x="32" y="60"/>
                    </a:lnTo>
                    <a:lnTo>
                      <a:pt x="34" y="62"/>
                    </a:lnTo>
                    <a:lnTo>
                      <a:pt x="35" y="65"/>
                    </a:lnTo>
                    <a:lnTo>
                      <a:pt x="37" y="69"/>
                    </a:lnTo>
                    <a:lnTo>
                      <a:pt x="39" y="72"/>
                    </a:lnTo>
                    <a:lnTo>
                      <a:pt x="41" y="76"/>
                    </a:lnTo>
                    <a:lnTo>
                      <a:pt x="42" y="78"/>
                    </a:lnTo>
                    <a:lnTo>
                      <a:pt x="44" y="81"/>
                    </a:lnTo>
                    <a:lnTo>
                      <a:pt x="46" y="84"/>
                    </a:lnTo>
                    <a:lnTo>
                      <a:pt x="48" y="87"/>
                    </a:lnTo>
                    <a:lnTo>
                      <a:pt x="49" y="90"/>
                    </a:lnTo>
                    <a:lnTo>
                      <a:pt x="52" y="93"/>
                    </a:lnTo>
                    <a:lnTo>
                      <a:pt x="53" y="95"/>
                    </a:lnTo>
                    <a:lnTo>
                      <a:pt x="55" y="98"/>
                    </a:lnTo>
                    <a:lnTo>
                      <a:pt x="57" y="100"/>
                    </a:lnTo>
                    <a:lnTo>
                      <a:pt x="59" y="97"/>
                    </a:lnTo>
                    <a:lnTo>
                      <a:pt x="57" y="100"/>
                    </a:lnTo>
                    <a:lnTo>
                      <a:pt x="58" y="101"/>
                    </a:lnTo>
                    <a:lnTo>
                      <a:pt x="59" y="100"/>
                    </a:lnTo>
                    <a:lnTo>
                      <a:pt x="60" y="100"/>
                    </a:lnTo>
                    <a:lnTo>
                      <a:pt x="60" y="99"/>
                    </a:lnTo>
                    <a:lnTo>
                      <a:pt x="60" y="98"/>
                    </a:lnTo>
                    <a:lnTo>
                      <a:pt x="59" y="97"/>
                    </a:lnTo>
                    <a:lnTo>
                      <a:pt x="58" y="101"/>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699" name="Freeform 21"/>
              <p:cNvSpPr>
                <a:spLocks/>
              </p:cNvSpPr>
              <p:nvPr/>
            </p:nvSpPr>
            <p:spPr bwMode="auto">
              <a:xfrm>
                <a:off x="3297" y="2380"/>
                <a:ext cx="17" cy="21"/>
              </a:xfrm>
              <a:custGeom>
                <a:avLst/>
                <a:gdLst>
                  <a:gd name="T0" fmla="*/ 5 w 17"/>
                  <a:gd name="T1" fmla="*/ 19 h 21"/>
                  <a:gd name="T2" fmla="*/ 5 w 17"/>
                  <a:gd name="T3" fmla="*/ 17 h 21"/>
                  <a:gd name="T4" fmla="*/ 4 w 17"/>
                  <a:gd name="T5" fmla="*/ 16 h 21"/>
                  <a:gd name="T6" fmla="*/ 3 w 17"/>
                  <a:gd name="T7" fmla="*/ 15 h 21"/>
                  <a:gd name="T8" fmla="*/ 3 w 17"/>
                  <a:gd name="T9" fmla="*/ 14 h 21"/>
                  <a:gd name="T10" fmla="*/ 3 w 17"/>
                  <a:gd name="T11" fmla="*/ 12 h 21"/>
                  <a:gd name="T12" fmla="*/ 2 w 17"/>
                  <a:gd name="T13" fmla="*/ 11 h 21"/>
                  <a:gd name="T14" fmla="*/ 3 w 17"/>
                  <a:gd name="T15" fmla="*/ 10 h 21"/>
                  <a:gd name="T16" fmla="*/ 3 w 17"/>
                  <a:gd name="T17" fmla="*/ 8 h 21"/>
                  <a:gd name="T18" fmla="*/ 4 w 17"/>
                  <a:gd name="T19" fmla="*/ 8 h 21"/>
                  <a:gd name="T20" fmla="*/ 5 w 17"/>
                  <a:gd name="T21" fmla="*/ 6 h 21"/>
                  <a:gd name="T22" fmla="*/ 6 w 17"/>
                  <a:gd name="T23" fmla="*/ 5 h 21"/>
                  <a:gd name="T24" fmla="*/ 7 w 17"/>
                  <a:gd name="T25" fmla="*/ 4 h 21"/>
                  <a:gd name="T26" fmla="*/ 8 w 17"/>
                  <a:gd name="T27" fmla="*/ 4 h 21"/>
                  <a:gd name="T28" fmla="*/ 10 w 17"/>
                  <a:gd name="T29" fmla="*/ 3 h 21"/>
                  <a:gd name="T30" fmla="*/ 11 w 17"/>
                  <a:gd name="T31" fmla="*/ 3 h 21"/>
                  <a:gd name="T32" fmla="*/ 13 w 17"/>
                  <a:gd name="T33" fmla="*/ 3 h 21"/>
                  <a:gd name="T34" fmla="*/ 15 w 17"/>
                  <a:gd name="T35" fmla="*/ 4 h 21"/>
                  <a:gd name="T36" fmla="*/ 16 w 17"/>
                  <a:gd name="T37" fmla="*/ 1 h 21"/>
                  <a:gd name="T38" fmla="*/ 13 w 17"/>
                  <a:gd name="T39" fmla="*/ 0 h 21"/>
                  <a:gd name="T40" fmla="*/ 11 w 17"/>
                  <a:gd name="T41" fmla="*/ 0 h 21"/>
                  <a:gd name="T42" fmla="*/ 9 w 17"/>
                  <a:gd name="T43" fmla="*/ 1 h 21"/>
                  <a:gd name="T44" fmla="*/ 7 w 17"/>
                  <a:gd name="T45" fmla="*/ 1 h 21"/>
                  <a:gd name="T46" fmla="*/ 6 w 17"/>
                  <a:gd name="T47" fmla="*/ 2 h 21"/>
                  <a:gd name="T48" fmla="*/ 4 w 17"/>
                  <a:gd name="T49" fmla="*/ 3 h 21"/>
                  <a:gd name="T50" fmla="*/ 3 w 17"/>
                  <a:gd name="T51" fmla="*/ 4 h 21"/>
                  <a:gd name="T52" fmla="*/ 2 w 17"/>
                  <a:gd name="T53" fmla="*/ 5 h 21"/>
                  <a:gd name="T54" fmla="*/ 1 w 17"/>
                  <a:gd name="T55" fmla="*/ 8 h 21"/>
                  <a:gd name="T56" fmla="*/ 0 w 17"/>
                  <a:gd name="T57" fmla="*/ 9 h 21"/>
                  <a:gd name="T58" fmla="*/ 0 w 17"/>
                  <a:gd name="T59" fmla="*/ 11 h 21"/>
                  <a:gd name="T60" fmla="*/ 0 w 17"/>
                  <a:gd name="T61" fmla="*/ 13 h 21"/>
                  <a:gd name="T62" fmla="*/ 0 w 17"/>
                  <a:gd name="T63" fmla="*/ 15 h 21"/>
                  <a:gd name="T64" fmla="*/ 1 w 17"/>
                  <a:gd name="T65" fmla="*/ 16 h 21"/>
                  <a:gd name="T66" fmla="*/ 2 w 17"/>
                  <a:gd name="T67" fmla="*/ 18 h 21"/>
                  <a:gd name="T68" fmla="*/ 4 w 17"/>
                  <a:gd name="T69" fmla="*/ 19 h 21"/>
                  <a:gd name="T70" fmla="*/ 4 w 17"/>
                  <a:gd name="T71" fmla="*/ 18 h 21"/>
                  <a:gd name="T72" fmla="*/ 4 w 17"/>
                  <a:gd name="T73" fmla="*/ 19 h 21"/>
                  <a:gd name="T74" fmla="*/ 4 w 17"/>
                  <a:gd name="T75" fmla="*/ 20 h 21"/>
                  <a:gd name="T76" fmla="*/ 5 w 17"/>
                  <a:gd name="T77" fmla="*/ 20 h 21"/>
                  <a:gd name="T78" fmla="*/ 5 w 17"/>
                  <a:gd name="T79" fmla="*/ 20 h 21"/>
                  <a:gd name="T80" fmla="*/ 6 w 17"/>
                  <a:gd name="T81" fmla="*/ 19 h 21"/>
                  <a:gd name="T82" fmla="*/ 6 w 17"/>
                  <a:gd name="T83" fmla="*/ 19 h 21"/>
                  <a:gd name="T84" fmla="*/ 6 w 17"/>
                  <a:gd name="T85" fmla="*/ 18 h 21"/>
                  <a:gd name="T86" fmla="*/ 6 w 17"/>
                  <a:gd name="T87" fmla="*/ 18 h 21"/>
                  <a:gd name="T88" fmla="*/ 5 w 17"/>
                  <a:gd name="T89" fmla="*/ 17 h 21"/>
                  <a:gd name="T90" fmla="*/ 5 w 17"/>
                  <a:gd name="T91" fmla="*/ 19 h 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
                  <a:gd name="T139" fmla="*/ 0 h 21"/>
                  <a:gd name="T140" fmla="*/ 17 w 17"/>
                  <a:gd name="T141" fmla="*/ 21 h 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 h="21">
                    <a:moveTo>
                      <a:pt x="5" y="19"/>
                    </a:moveTo>
                    <a:lnTo>
                      <a:pt x="5" y="17"/>
                    </a:lnTo>
                    <a:lnTo>
                      <a:pt x="4" y="16"/>
                    </a:lnTo>
                    <a:lnTo>
                      <a:pt x="3" y="15"/>
                    </a:lnTo>
                    <a:lnTo>
                      <a:pt x="3" y="14"/>
                    </a:lnTo>
                    <a:lnTo>
                      <a:pt x="3" y="12"/>
                    </a:lnTo>
                    <a:lnTo>
                      <a:pt x="2" y="11"/>
                    </a:lnTo>
                    <a:lnTo>
                      <a:pt x="3" y="10"/>
                    </a:lnTo>
                    <a:lnTo>
                      <a:pt x="3" y="8"/>
                    </a:lnTo>
                    <a:lnTo>
                      <a:pt x="4" y="8"/>
                    </a:lnTo>
                    <a:lnTo>
                      <a:pt x="5" y="6"/>
                    </a:lnTo>
                    <a:lnTo>
                      <a:pt x="6" y="5"/>
                    </a:lnTo>
                    <a:lnTo>
                      <a:pt x="7" y="4"/>
                    </a:lnTo>
                    <a:lnTo>
                      <a:pt x="8" y="4"/>
                    </a:lnTo>
                    <a:lnTo>
                      <a:pt x="10" y="3"/>
                    </a:lnTo>
                    <a:lnTo>
                      <a:pt x="11" y="3"/>
                    </a:lnTo>
                    <a:lnTo>
                      <a:pt x="13" y="3"/>
                    </a:lnTo>
                    <a:lnTo>
                      <a:pt x="15" y="4"/>
                    </a:lnTo>
                    <a:lnTo>
                      <a:pt x="16" y="1"/>
                    </a:lnTo>
                    <a:lnTo>
                      <a:pt x="13" y="0"/>
                    </a:lnTo>
                    <a:lnTo>
                      <a:pt x="11" y="0"/>
                    </a:lnTo>
                    <a:lnTo>
                      <a:pt x="9" y="1"/>
                    </a:lnTo>
                    <a:lnTo>
                      <a:pt x="7" y="1"/>
                    </a:lnTo>
                    <a:lnTo>
                      <a:pt x="6" y="2"/>
                    </a:lnTo>
                    <a:lnTo>
                      <a:pt x="4" y="3"/>
                    </a:lnTo>
                    <a:lnTo>
                      <a:pt x="3" y="4"/>
                    </a:lnTo>
                    <a:lnTo>
                      <a:pt x="2" y="5"/>
                    </a:lnTo>
                    <a:lnTo>
                      <a:pt x="1" y="8"/>
                    </a:lnTo>
                    <a:lnTo>
                      <a:pt x="0" y="9"/>
                    </a:lnTo>
                    <a:lnTo>
                      <a:pt x="0" y="11"/>
                    </a:lnTo>
                    <a:lnTo>
                      <a:pt x="0" y="13"/>
                    </a:lnTo>
                    <a:lnTo>
                      <a:pt x="0" y="15"/>
                    </a:lnTo>
                    <a:lnTo>
                      <a:pt x="1" y="16"/>
                    </a:lnTo>
                    <a:lnTo>
                      <a:pt x="2" y="18"/>
                    </a:lnTo>
                    <a:lnTo>
                      <a:pt x="4" y="19"/>
                    </a:lnTo>
                    <a:lnTo>
                      <a:pt x="4" y="18"/>
                    </a:lnTo>
                    <a:lnTo>
                      <a:pt x="4" y="19"/>
                    </a:lnTo>
                    <a:lnTo>
                      <a:pt x="4" y="20"/>
                    </a:lnTo>
                    <a:lnTo>
                      <a:pt x="5" y="20"/>
                    </a:lnTo>
                    <a:lnTo>
                      <a:pt x="6" y="19"/>
                    </a:lnTo>
                    <a:lnTo>
                      <a:pt x="6" y="18"/>
                    </a:lnTo>
                    <a:lnTo>
                      <a:pt x="5" y="17"/>
                    </a:lnTo>
                    <a:lnTo>
                      <a:pt x="5" y="19"/>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0" name="Freeform 22"/>
              <p:cNvSpPr>
                <a:spLocks/>
              </p:cNvSpPr>
              <p:nvPr/>
            </p:nvSpPr>
            <p:spPr bwMode="auto">
              <a:xfrm>
                <a:off x="3224" y="2403"/>
                <a:ext cx="75" cy="93"/>
              </a:xfrm>
              <a:custGeom>
                <a:avLst/>
                <a:gdLst>
                  <a:gd name="T0" fmla="*/ 4 w 75"/>
                  <a:gd name="T1" fmla="*/ 88 h 93"/>
                  <a:gd name="T2" fmla="*/ 8 w 75"/>
                  <a:gd name="T3" fmla="*/ 81 h 93"/>
                  <a:gd name="T4" fmla="*/ 11 w 75"/>
                  <a:gd name="T5" fmla="*/ 75 h 93"/>
                  <a:gd name="T6" fmla="*/ 15 w 75"/>
                  <a:gd name="T7" fmla="*/ 68 h 93"/>
                  <a:gd name="T8" fmla="*/ 20 w 75"/>
                  <a:gd name="T9" fmla="*/ 62 h 93"/>
                  <a:gd name="T10" fmla="*/ 24 w 75"/>
                  <a:gd name="T11" fmla="*/ 57 h 93"/>
                  <a:gd name="T12" fmla="*/ 28 w 75"/>
                  <a:gd name="T13" fmla="*/ 51 h 93"/>
                  <a:gd name="T14" fmla="*/ 33 w 75"/>
                  <a:gd name="T15" fmla="*/ 46 h 93"/>
                  <a:gd name="T16" fmla="*/ 38 w 75"/>
                  <a:gd name="T17" fmla="*/ 41 h 93"/>
                  <a:gd name="T18" fmla="*/ 43 w 75"/>
                  <a:gd name="T19" fmla="*/ 35 h 93"/>
                  <a:gd name="T20" fmla="*/ 48 w 75"/>
                  <a:gd name="T21" fmla="*/ 30 h 93"/>
                  <a:gd name="T22" fmla="*/ 52 w 75"/>
                  <a:gd name="T23" fmla="*/ 25 h 93"/>
                  <a:gd name="T24" fmla="*/ 57 w 75"/>
                  <a:gd name="T25" fmla="*/ 20 h 93"/>
                  <a:gd name="T26" fmla="*/ 63 w 75"/>
                  <a:gd name="T27" fmla="*/ 15 h 93"/>
                  <a:gd name="T28" fmla="*/ 67 w 75"/>
                  <a:gd name="T29" fmla="*/ 10 h 93"/>
                  <a:gd name="T30" fmla="*/ 72 w 75"/>
                  <a:gd name="T31" fmla="*/ 5 h 93"/>
                  <a:gd name="T32" fmla="*/ 72 w 75"/>
                  <a:gd name="T33" fmla="*/ 0 h 93"/>
                  <a:gd name="T34" fmla="*/ 68 w 75"/>
                  <a:gd name="T35" fmla="*/ 4 h 93"/>
                  <a:gd name="T36" fmla="*/ 63 w 75"/>
                  <a:gd name="T37" fmla="*/ 10 h 93"/>
                  <a:gd name="T38" fmla="*/ 57 w 75"/>
                  <a:gd name="T39" fmla="*/ 15 h 93"/>
                  <a:gd name="T40" fmla="*/ 53 w 75"/>
                  <a:gd name="T41" fmla="*/ 20 h 93"/>
                  <a:gd name="T42" fmla="*/ 48 w 75"/>
                  <a:gd name="T43" fmla="*/ 25 h 93"/>
                  <a:gd name="T44" fmla="*/ 43 w 75"/>
                  <a:gd name="T45" fmla="*/ 30 h 93"/>
                  <a:gd name="T46" fmla="*/ 38 w 75"/>
                  <a:gd name="T47" fmla="*/ 35 h 93"/>
                  <a:gd name="T48" fmla="*/ 33 w 75"/>
                  <a:gd name="T49" fmla="*/ 41 h 93"/>
                  <a:gd name="T50" fmla="*/ 28 w 75"/>
                  <a:gd name="T51" fmla="*/ 46 h 93"/>
                  <a:gd name="T52" fmla="*/ 24 w 75"/>
                  <a:gd name="T53" fmla="*/ 51 h 93"/>
                  <a:gd name="T54" fmla="*/ 19 w 75"/>
                  <a:gd name="T55" fmla="*/ 57 h 93"/>
                  <a:gd name="T56" fmla="*/ 15 w 75"/>
                  <a:gd name="T57" fmla="*/ 63 h 93"/>
                  <a:gd name="T58" fmla="*/ 11 w 75"/>
                  <a:gd name="T59" fmla="*/ 69 h 93"/>
                  <a:gd name="T60" fmla="*/ 7 w 75"/>
                  <a:gd name="T61" fmla="*/ 75 h 93"/>
                  <a:gd name="T62" fmla="*/ 3 w 75"/>
                  <a:gd name="T63" fmla="*/ 83 h 93"/>
                  <a:gd name="T64" fmla="*/ 0 w 75"/>
                  <a:gd name="T65" fmla="*/ 90 h 93"/>
                  <a:gd name="T66" fmla="*/ 1 w 75"/>
                  <a:gd name="T67" fmla="*/ 91 h 93"/>
                  <a:gd name="T68" fmla="*/ 2 w 75"/>
                  <a:gd name="T69" fmla="*/ 92 h 93"/>
                  <a:gd name="T70" fmla="*/ 3 w 75"/>
                  <a:gd name="T71" fmla="*/ 91 h 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5"/>
                  <a:gd name="T109" fmla="*/ 0 h 93"/>
                  <a:gd name="T110" fmla="*/ 75 w 75"/>
                  <a:gd name="T111" fmla="*/ 93 h 9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5" h="93">
                    <a:moveTo>
                      <a:pt x="3" y="91"/>
                    </a:moveTo>
                    <a:lnTo>
                      <a:pt x="4" y="88"/>
                    </a:lnTo>
                    <a:lnTo>
                      <a:pt x="6" y="84"/>
                    </a:lnTo>
                    <a:lnTo>
                      <a:pt x="8" y="81"/>
                    </a:lnTo>
                    <a:lnTo>
                      <a:pt x="10" y="78"/>
                    </a:lnTo>
                    <a:lnTo>
                      <a:pt x="11" y="75"/>
                    </a:lnTo>
                    <a:lnTo>
                      <a:pt x="13" y="71"/>
                    </a:lnTo>
                    <a:lnTo>
                      <a:pt x="15" y="68"/>
                    </a:lnTo>
                    <a:lnTo>
                      <a:pt x="18" y="65"/>
                    </a:lnTo>
                    <a:lnTo>
                      <a:pt x="20" y="62"/>
                    </a:lnTo>
                    <a:lnTo>
                      <a:pt x="22" y="59"/>
                    </a:lnTo>
                    <a:lnTo>
                      <a:pt x="24" y="57"/>
                    </a:lnTo>
                    <a:lnTo>
                      <a:pt x="26" y="54"/>
                    </a:lnTo>
                    <a:lnTo>
                      <a:pt x="28" y="51"/>
                    </a:lnTo>
                    <a:lnTo>
                      <a:pt x="31" y="49"/>
                    </a:lnTo>
                    <a:lnTo>
                      <a:pt x="33" y="46"/>
                    </a:lnTo>
                    <a:lnTo>
                      <a:pt x="36" y="43"/>
                    </a:lnTo>
                    <a:lnTo>
                      <a:pt x="38" y="41"/>
                    </a:lnTo>
                    <a:lnTo>
                      <a:pt x="40" y="38"/>
                    </a:lnTo>
                    <a:lnTo>
                      <a:pt x="43" y="35"/>
                    </a:lnTo>
                    <a:lnTo>
                      <a:pt x="45" y="33"/>
                    </a:lnTo>
                    <a:lnTo>
                      <a:pt x="48" y="30"/>
                    </a:lnTo>
                    <a:lnTo>
                      <a:pt x="50" y="28"/>
                    </a:lnTo>
                    <a:lnTo>
                      <a:pt x="52" y="25"/>
                    </a:lnTo>
                    <a:lnTo>
                      <a:pt x="55" y="22"/>
                    </a:lnTo>
                    <a:lnTo>
                      <a:pt x="57" y="20"/>
                    </a:lnTo>
                    <a:lnTo>
                      <a:pt x="60" y="18"/>
                    </a:lnTo>
                    <a:lnTo>
                      <a:pt x="63" y="15"/>
                    </a:lnTo>
                    <a:lnTo>
                      <a:pt x="65" y="13"/>
                    </a:lnTo>
                    <a:lnTo>
                      <a:pt x="67" y="10"/>
                    </a:lnTo>
                    <a:lnTo>
                      <a:pt x="70" y="7"/>
                    </a:lnTo>
                    <a:lnTo>
                      <a:pt x="72" y="5"/>
                    </a:lnTo>
                    <a:lnTo>
                      <a:pt x="74" y="2"/>
                    </a:lnTo>
                    <a:lnTo>
                      <a:pt x="72" y="0"/>
                    </a:lnTo>
                    <a:lnTo>
                      <a:pt x="70" y="2"/>
                    </a:lnTo>
                    <a:lnTo>
                      <a:pt x="68" y="4"/>
                    </a:lnTo>
                    <a:lnTo>
                      <a:pt x="65" y="7"/>
                    </a:lnTo>
                    <a:lnTo>
                      <a:pt x="63" y="10"/>
                    </a:lnTo>
                    <a:lnTo>
                      <a:pt x="60" y="12"/>
                    </a:lnTo>
                    <a:lnTo>
                      <a:pt x="57" y="15"/>
                    </a:lnTo>
                    <a:lnTo>
                      <a:pt x="55" y="17"/>
                    </a:lnTo>
                    <a:lnTo>
                      <a:pt x="53" y="20"/>
                    </a:lnTo>
                    <a:lnTo>
                      <a:pt x="50" y="22"/>
                    </a:lnTo>
                    <a:lnTo>
                      <a:pt x="48" y="25"/>
                    </a:lnTo>
                    <a:lnTo>
                      <a:pt x="45" y="28"/>
                    </a:lnTo>
                    <a:lnTo>
                      <a:pt x="43" y="30"/>
                    </a:lnTo>
                    <a:lnTo>
                      <a:pt x="41" y="33"/>
                    </a:lnTo>
                    <a:lnTo>
                      <a:pt x="38" y="35"/>
                    </a:lnTo>
                    <a:lnTo>
                      <a:pt x="36" y="38"/>
                    </a:lnTo>
                    <a:lnTo>
                      <a:pt x="33" y="41"/>
                    </a:lnTo>
                    <a:lnTo>
                      <a:pt x="31" y="43"/>
                    </a:lnTo>
                    <a:lnTo>
                      <a:pt x="28" y="46"/>
                    </a:lnTo>
                    <a:lnTo>
                      <a:pt x="26" y="49"/>
                    </a:lnTo>
                    <a:lnTo>
                      <a:pt x="24" y="51"/>
                    </a:lnTo>
                    <a:lnTo>
                      <a:pt x="22" y="54"/>
                    </a:lnTo>
                    <a:lnTo>
                      <a:pt x="19" y="57"/>
                    </a:lnTo>
                    <a:lnTo>
                      <a:pt x="17" y="60"/>
                    </a:lnTo>
                    <a:lnTo>
                      <a:pt x="15" y="63"/>
                    </a:lnTo>
                    <a:lnTo>
                      <a:pt x="13" y="66"/>
                    </a:lnTo>
                    <a:lnTo>
                      <a:pt x="11" y="69"/>
                    </a:lnTo>
                    <a:lnTo>
                      <a:pt x="9" y="72"/>
                    </a:lnTo>
                    <a:lnTo>
                      <a:pt x="7" y="75"/>
                    </a:lnTo>
                    <a:lnTo>
                      <a:pt x="5" y="79"/>
                    </a:lnTo>
                    <a:lnTo>
                      <a:pt x="3" y="83"/>
                    </a:lnTo>
                    <a:lnTo>
                      <a:pt x="2" y="85"/>
                    </a:lnTo>
                    <a:lnTo>
                      <a:pt x="0" y="90"/>
                    </a:lnTo>
                    <a:lnTo>
                      <a:pt x="0" y="91"/>
                    </a:lnTo>
                    <a:lnTo>
                      <a:pt x="1" y="91"/>
                    </a:lnTo>
                    <a:lnTo>
                      <a:pt x="1" y="92"/>
                    </a:lnTo>
                    <a:lnTo>
                      <a:pt x="2" y="92"/>
                    </a:lnTo>
                    <a:lnTo>
                      <a:pt x="3" y="92"/>
                    </a:lnTo>
                    <a:lnTo>
                      <a:pt x="3" y="91"/>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1" name="Freeform 23"/>
              <p:cNvSpPr>
                <a:spLocks/>
              </p:cNvSpPr>
              <p:nvPr/>
            </p:nvSpPr>
            <p:spPr bwMode="auto">
              <a:xfrm>
                <a:off x="3180" y="2499"/>
                <a:ext cx="43" cy="159"/>
              </a:xfrm>
              <a:custGeom>
                <a:avLst/>
                <a:gdLst>
                  <a:gd name="T0" fmla="*/ 4 w 43"/>
                  <a:gd name="T1" fmla="*/ 151 h 159"/>
                  <a:gd name="T2" fmla="*/ 6 w 43"/>
                  <a:gd name="T3" fmla="*/ 141 h 159"/>
                  <a:gd name="T4" fmla="*/ 7 w 43"/>
                  <a:gd name="T5" fmla="*/ 131 h 159"/>
                  <a:gd name="T6" fmla="*/ 9 w 43"/>
                  <a:gd name="T7" fmla="*/ 121 h 159"/>
                  <a:gd name="T8" fmla="*/ 11 w 43"/>
                  <a:gd name="T9" fmla="*/ 111 h 159"/>
                  <a:gd name="T10" fmla="*/ 13 w 43"/>
                  <a:gd name="T11" fmla="*/ 102 h 159"/>
                  <a:gd name="T12" fmla="*/ 16 w 43"/>
                  <a:gd name="T13" fmla="*/ 92 h 159"/>
                  <a:gd name="T14" fmla="*/ 18 w 43"/>
                  <a:gd name="T15" fmla="*/ 82 h 159"/>
                  <a:gd name="T16" fmla="*/ 20 w 43"/>
                  <a:gd name="T17" fmla="*/ 73 h 159"/>
                  <a:gd name="T18" fmla="*/ 23 w 43"/>
                  <a:gd name="T19" fmla="*/ 63 h 159"/>
                  <a:gd name="T20" fmla="*/ 25 w 43"/>
                  <a:gd name="T21" fmla="*/ 53 h 159"/>
                  <a:gd name="T22" fmla="*/ 28 w 43"/>
                  <a:gd name="T23" fmla="*/ 44 h 159"/>
                  <a:gd name="T24" fmla="*/ 31 w 43"/>
                  <a:gd name="T25" fmla="*/ 34 h 159"/>
                  <a:gd name="T26" fmla="*/ 34 w 43"/>
                  <a:gd name="T27" fmla="*/ 25 h 159"/>
                  <a:gd name="T28" fmla="*/ 37 w 43"/>
                  <a:gd name="T29" fmla="*/ 16 h 159"/>
                  <a:gd name="T30" fmla="*/ 40 w 43"/>
                  <a:gd name="T31" fmla="*/ 6 h 159"/>
                  <a:gd name="T32" fmla="*/ 39 w 43"/>
                  <a:gd name="T33" fmla="*/ 0 h 159"/>
                  <a:gd name="T34" fmla="*/ 36 w 43"/>
                  <a:gd name="T35" fmla="*/ 10 h 159"/>
                  <a:gd name="T36" fmla="*/ 32 w 43"/>
                  <a:gd name="T37" fmla="*/ 19 h 159"/>
                  <a:gd name="T38" fmla="*/ 29 w 43"/>
                  <a:gd name="T39" fmla="*/ 28 h 159"/>
                  <a:gd name="T40" fmla="*/ 26 w 43"/>
                  <a:gd name="T41" fmla="*/ 38 h 159"/>
                  <a:gd name="T42" fmla="*/ 24 w 43"/>
                  <a:gd name="T43" fmla="*/ 47 h 159"/>
                  <a:gd name="T44" fmla="*/ 22 w 43"/>
                  <a:gd name="T45" fmla="*/ 57 h 159"/>
                  <a:gd name="T46" fmla="*/ 19 w 43"/>
                  <a:gd name="T47" fmla="*/ 66 h 159"/>
                  <a:gd name="T48" fmla="*/ 16 w 43"/>
                  <a:gd name="T49" fmla="*/ 76 h 159"/>
                  <a:gd name="T50" fmla="*/ 14 w 43"/>
                  <a:gd name="T51" fmla="*/ 86 h 159"/>
                  <a:gd name="T52" fmla="*/ 11 w 43"/>
                  <a:gd name="T53" fmla="*/ 96 h 159"/>
                  <a:gd name="T54" fmla="*/ 10 w 43"/>
                  <a:gd name="T55" fmla="*/ 105 h 159"/>
                  <a:gd name="T56" fmla="*/ 7 w 43"/>
                  <a:gd name="T57" fmla="*/ 115 h 159"/>
                  <a:gd name="T58" fmla="*/ 5 w 43"/>
                  <a:gd name="T59" fmla="*/ 125 h 159"/>
                  <a:gd name="T60" fmla="*/ 4 w 43"/>
                  <a:gd name="T61" fmla="*/ 135 h 159"/>
                  <a:gd name="T62" fmla="*/ 2 w 43"/>
                  <a:gd name="T63" fmla="*/ 145 h 159"/>
                  <a:gd name="T64" fmla="*/ 0 w 43"/>
                  <a:gd name="T65" fmla="*/ 156 h 159"/>
                  <a:gd name="T66" fmla="*/ 0 w 43"/>
                  <a:gd name="T67" fmla="*/ 157 h 159"/>
                  <a:gd name="T68" fmla="*/ 1 w 43"/>
                  <a:gd name="T69" fmla="*/ 158 h 159"/>
                  <a:gd name="T70" fmla="*/ 2 w 43"/>
                  <a:gd name="T71" fmla="*/ 158 h 159"/>
                  <a:gd name="T72" fmla="*/ 3 w 43"/>
                  <a:gd name="T73" fmla="*/ 157 h 1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
                  <a:gd name="T112" fmla="*/ 0 h 159"/>
                  <a:gd name="T113" fmla="*/ 43 w 43"/>
                  <a:gd name="T114" fmla="*/ 159 h 15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 h="159">
                    <a:moveTo>
                      <a:pt x="3" y="157"/>
                    </a:moveTo>
                    <a:lnTo>
                      <a:pt x="4" y="151"/>
                    </a:lnTo>
                    <a:lnTo>
                      <a:pt x="5" y="146"/>
                    </a:lnTo>
                    <a:lnTo>
                      <a:pt x="6" y="141"/>
                    </a:lnTo>
                    <a:lnTo>
                      <a:pt x="7" y="136"/>
                    </a:lnTo>
                    <a:lnTo>
                      <a:pt x="7" y="131"/>
                    </a:lnTo>
                    <a:lnTo>
                      <a:pt x="8" y="126"/>
                    </a:lnTo>
                    <a:lnTo>
                      <a:pt x="9" y="121"/>
                    </a:lnTo>
                    <a:lnTo>
                      <a:pt x="10" y="116"/>
                    </a:lnTo>
                    <a:lnTo>
                      <a:pt x="11" y="111"/>
                    </a:lnTo>
                    <a:lnTo>
                      <a:pt x="12" y="106"/>
                    </a:lnTo>
                    <a:lnTo>
                      <a:pt x="13" y="102"/>
                    </a:lnTo>
                    <a:lnTo>
                      <a:pt x="14" y="96"/>
                    </a:lnTo>
                    <a:lnTo>
                      <a:pt x="16" y="92"/>
                    </a:lnTo>
                    <a:lnTo>
                      <a:pt x="17" y="87"/>
                    </a:lnTo>
                    <a:lnTo>
                      <a:pt x="18" y="82"/>
                    </a:lnTo>
                    <a:lnTo>
                      <a:pt x="19" y="77"/>
                    </a:lnTo>
                    <a:lnTo>
                      <a:pt x="20" y="73"/>
                    </a:lnTo>
                    <a:lnTo>
                      <a:pt x="22" y="68"/>
                    </a:lnTo>
                    <a:lnTo>
                      <a:pt x="23" y="63"/>
                    </a:lnTo>
                    <a:lnTo>
                      <a:pt x="24" y="58"/>
                    </a:lnTo>
                    <a:lnTo>
                      <a:pt x="25" y="53"/>
                    </a:lnTo>
                    <a:lnTo>
                      <a:pt x="26" y="48"/>
                    </a:lnTo>
                    <a:lnTo>
                      <a:pt x="28" y="44"/>
                    </a:lnTo>
                    <a:lnTo>
                      <a:pt x="29" y="39"/>
                    </a:lnTo>
                    <a:lnTo>
                      <a:pt x="31" y="34"/>
                    </a:lnTo>
                    <a:lnTo>
                      <a:pt x="32" y="30"/>
                    </a:lnTo>
                    <a:lnTo>
                      <a:pt x="34" y="25"/>
                    </a:lnTo>
                    <a:lnTo>
                      <a:pt x="35" y="20"/>
                    </a:lnTo>
                    <a:lnTo>
                      <a:pt x="37" y="16"/>
                    </a:lnTo>
                    <a:lnTo>
                      <a:pt x="38" y="10"/>
                    </a:lnTo>
                    <a:lnTo>
                      <a:pt x="40" y="6"/>
                    </a:lnTo>
                    <a:lnTo>
                      <a:pt x="42" y="1"/>
                    </a:lnTo>
                    <a:lnTo>
                      <a:pt x="39" y="0"/>
                    </a:lnTo>
                    <a:lnTo>
                      <a:pt x="37" y="4"/>
                    </a:lnTo>
                    <a:lnTo>
                      <a:pt x="36" y="10"/>
                    </a:lnTo>
                    <a:lnTo>
                      <a:pt x="34" y="14"/>
                    </a:lnTo>
                    <a:lnTo>
                      <a:pt x="32" y="19"/>
                    </a:lnTo>
                    <a:lnTo>
                      <a:pt x="31" y="24"/>
                    </a:lnTo>
                    <a:lnTo>
                      <a:pt x="29" y="28"/>
                    </a:lnTo>
                    <a:lnTo>
                      <a:pt x="28" y="33"/>
                    </a:lnTo>
                    <a:lnTo>
                      <a:pt x="26" y="38"/>
                    </a:lnTo>
                    <a:lnTo>
                      <a:pt x="25" y="42"/>
                    </a:lnTo>
                    <a:lnTo>
                      <a:pt x="24" y="47"/>
                    </a:lnTo>
                    <a:lnTo>
                      <a:pt x="23" y="52"/>
                    </a:lnTo>
                    <a:lnTo>
                      <a:pt x="22" y="57"/>
                    </a:lnTo>
                    <a:lnTo>
                      <a:pt x="20" y="62"/>
                    </a:lnTo>
                    <a:lnTo>
                      <a:pt x="19" y="66"/>
                    </a:lnTo>
                    <a:lnTo>
                      <a:pt x="17" y="71"/>
                    </a:lnTo>
                    <a:lnTo>
                      <a:pt x="16" y="76"/>
                    </a:lnTo>
                    <a:lnTo>
                      <a:pt x="15" y="81"/>
                    </a:lnTo>
                    <a:lnTo>
                      <a:pt x="14" y="86"/>
                    </a:lnTo>
                    <a:lnTo>
                      <a:pt x="13" y="90"/>
                    </a:lnTo>
                    <a:lnTo>
                      <a:pt x="11" y="96"/>
                    </a:lnTo>
                    <a:lnTo>
                      <a:pt x="11" y="101"/>
                    </a:lnTo>
                    <a:lnTo>
                      <a:pt x="10" y="105"/>
                    </a:lnTo>
                    <a:lnTo>
                      <a:pt x="8" y="110"/>
                    </a:lnTo>
                    <a:lnTo>
                      <a:pt x="7" y="115"/>
                    </a:lnTo>
                    <a:lnTo>
                      <a:pt x="7" y="120"/>
                    </a:lnTo>
                    <a:lnTo>
                      <a:pt x="5" y="125"/>
                    </a:lnTo>
                    <a:lnTo>
                      <a:pt x="4" y="130"/>
                    </a:lnTo>
                    <a:lnTo>
                      <a:pt x="4" y="135"/>
                    </a:lnTo>
                    <a:lnTo>
                      <a:pt x="2" y="140"/>
                    </a:lnTo>
                    <a:lnTo>
                      <a:pt x="2" y="145"/>
                    </a:lnTo>
                    <a:lnTo>
                      <a:pt x="1" y="151"/>
                    </a:lnTo>
                    <a:lnTo>
                      <a:pt x="0" y="156"/>
                    </a:lnTo>
                    <a:lnTo>
                      <a:pt x="0" y="157"/>
                    </a:lnTo>
                    <a:lnTo>
                      <a:pt x="1" y="158"/>
                    </a:lnTo>
                    <a:lnTo>
                      <a:pt x="2" y="158"/>
                    </a:lnTo>
                    <a:lnTo>
                      <a:pt x="3" y="157"/>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2" name="Freeform 24"/>
              <p:cNvSpPr>
                <a:spLocks/>
              </p:cNvSpPr>
              <p:nvPr/>
            </p:nvSpPr>
            <p:spPr bwMode="auto">
              <a:xfrm>
                <a:off x="3178" y="2661"/>
                <a:ext cx="7" cy="28"/>
              </a:xfrm>
              <a:custGeom>
                <a:avLst/>
                <a:gdLst>
                  <a:gd name="T0" fmla="*/ 5 w 7"/>
                  <a:gd name="T1" fmla="*/ 24 h 28"/>
                  <a:gd name="T2" fmla="*/ 5 w 7"/>
                  <a:gd name="T3" fmla="*/ 23 h 28"/>
                  <a:gd name="T4" fmla="*/ 4 w 7"/>
                  <a:gd name="T5" fmla="*/ 23 h 28"/>
                  <a:gd name="T6" fmla="*/ 3 w 7"/>
                  <a:gd name="T7" fmla="*/ 21 h 28"/>
                  <a:gd name="T8" fmla="*/ 3 w 7"/>
                  <a:gd name="T9" fmla="*/ 20 h 28"/>
                  <a:gd name="T10" fmla="*/ 2 w 7"/>
                  <a:gd name="T11" fmla="*/ 19 h 28"/>
                  <a:gd name="T12" fmla="*/ 2 w 7"/>
                  <a:gd name="T13" fmla="*/ 18 h 28"/>
                  <a:gd name="T14" fmla="*/ 2 w 7"/>
                  <a:gd name="T15" fmla="*/ 16 h 28"/>
                  <a:gd name="T16" fmla="*/ 2 w 7"/>
                  <a:gd name="T17" fmla="*/ 14 h 28"/>
                  <a:gd name="T18" fmla="*/ 2 w 7"/>
                  <a:gd name="T19" fmla="*/ 13 h 28"/>
                  <a:gd name="T20" fmla="*/ 2 w 7"/>
                  <a:gd name="T21" fmla="*/ 11 h 28"/>
                  <a:gd name="T22" fmla="*/ 2 w 7"/>
                  <a:gd name="T23" fmla="*/ 9 h 28"/>
                  <a:gd name="T24" fmla="*/ 2 w 7"/>
                  <a:gd name="T25" fmla="*/ 7 h 28"/>
                  <a:gd name="T26" fmla="*/ 2 w 7"/>
                  <a:gd name="T27" fmla="*/ 5 h 28"/>
                  <a:gd name="T28" fmla="*/ 2 w 7"/>
                  <a:gd name="T29" fmla="*/ 4 h 28"/>
                  <a:gd name="T30" fmla="*/ 2 w 7"/>
                  <a:gd name="T31" fmla="*/ 2 h 28"/>
                  <a:gd name="T32" fmla="*/ 2 w 7"/>
                  <a:gd name="T33" fmla="*/ 1 h 28"/>
                  <a:gd name="T34" fmla="*/ 1 w 7"/>
                  <a:gd name="T35" fmla="*/ 0 h 28"/>
                  <a:gd name="T36" fmla="*/ 0 w 7"/>
                  <a:gd name="T37" fmla="*/ 1 h 28"/>
                  <a:gd name="T38" fmla="*/ 0 w 7"/>
                  <a:gd name="T39" fmla="*/ 3 h 28"/>
                  <a:gd name="T40" fmla="*/ 0 w 7"/>
                  <a:gd name="T41" fmla="*/ 5 h 28"/>
                  <a:gd name="T42" fmla="*/ 0 w 7"/>
                  <a:gd name="T43" fmla="*/ 6 h 28"/>
                  <a:gd name="T44" fmla="*/ 0 w 7"/>
                  <a:gd name="T45" fmla="*/ 8 h 28"/>
                  <a:gd name="T46" fmla="*/ 0 w 7"/>
                  <a:gd name="T47" fmla="*/ 11 h 28"/>
                  <a:gd name="T48" fmla="*/ 0 w 7"/>
                  <a:gd name="T49" fmla="*/ 13 h 28"/>
                  <a:gd name="T50" fmla="*/ 0 w 7"/>
                  <a:gd name="T51" fmla="*/ 14 h 28"/>
                  <a:gd name="T52" fmla="*/ 0 w 7"/>
                  <a:gd name="T53" fmla="*/ 16 h 28"/>
                  <a:gd name="T54" fmla="*/ 0 w 7"/>
                  <a:gd name="T55" fmla="*/ 18 h 28"/>
                  <a:gd name="T56" fmla="*/ 1 w 7"/>
                  <a:gd name="T57" fmla="*/ 20 h 28"/>
                  <a:gd name="T58" fmla="*/ 1 w 7"/>
                  <a:gd name="T59" fmla="*/ 22 h 28"/>
                  <a:gd name="T60" fmla="*/ 2 w 7"/>
                  <a:gd name="T61" fmla="*/ 23 h 28"/>
                  <a:gd name="T62" fmla="*/ 3 w 7"/>
                  <a:gd name="T63" fmla="*/ 25 h 28"/>
                  <a:gd name="T64" fmla="*/ 4 w 7"/>
                  <a:gd name="T65" fmla="*/ 26 h 28"/>
                  <a:gd name="T66" fmla="*/ 5 w 7"/>
                  <a:gd name="T67" fmla="*/ 27 h 28"/>
                  <a:gd name="T68" fmla="*/ 5 w 7"/>
                  <a:gd name="T69" fmla="*/ 27 h 28"/>
                  <a:gd name="T70" fmla="*/ 6 w 7"/>
                  <a:gd name="T71" fmla="*/ 27 h 28"/>
                  <a:gd name="T72" fmla="*/ 6 w 7"/>
                  <a:gd name="T73" fmla="*/ 26 h 28"/>
                  <a:gd name="T74" fmla="*/ 6 w 7"/>
                  <a:gd name="T75" fmla="*/ 26 h 28"/>
                  <a:gd name="T76" fmla="*/ 6 w 7"/>
                  <a:gd name="T77" fmla="*/ 25 h 28"/>
                  <a:gd name="T78" fmla="*/ 6 w 7"/>
                  <a:gd name="T79" fmla="*/ 24 h 28"/>
                  <a:gd name="T80" fmla="*/ 5 w 7"/>
                  <a:gd name="T81" fmla="*/ 24 h 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
                  <a:gd name="T124" fmla="*/ 0 h 28"/>
                  <a:gd name="T125" fmla="*/ 7 w 7"/>
                  <a:gd name="T126" fmla="*/ 28 h 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 h="28">
                    <a:moveTo>
                      <a:pt x="5" y="24"/>
                    </a:moveTo>
                    <a:lnTo>
                      <a:pt x="5" y="23"/>
                    </a:lnTo>
                    <a:lnTo>
                      <a:pt x="4" y="23"/>
                    </a:lnTo>
                    <a:lnTo>
                      <a:pt x="3" y="21"/>
                    </a:lnTo>
                    <a:lnTo>
                      <a:pt x="3" y="20"/>
                    </a:lnTo>
                    <a:lnTo>
                      <a:pt x="2" y="19"/>
                    </a:lnTo>
                    <a:lnTo>
                      <a:pt x="2" y="18"/>
                    </a:lnTo>
                    <a:lnTo>
                      <a:pt x="2" y="16"/>
                    </a:lnTo>
                    <a:lnTo>
                      <a:pt x="2" y="14"/>
                    </a:lnTo>
                    <a:lnTo>
                      <a:pt x="2" y="13"/>
                    </a:lnTo>
                    <a:lnTo>
                      <a:pt x="2" y="11"/>
                    </a:lnTo>
                    <a:lnTo>
                      <a:pt x="2" y="9"/>
                    </a:lnTo>
                    <a:lnTo>
                      <a:pt x="2" y="7"/>
                    </a:lnTo>
                    <a:lnTo>
                      <a:pt x="2" y="5"/>
                    </a:lnTo>
                    <a:lnTo>
                      <a:pt x="2" y="4"/>
                    </a:lnTo>
                    <a:lnTo>
                      <a:pt x="2" y="2"/>
                    </a:lnTo>
                    <a:lnTo>
                      <a:pt x="2" y="1"/>
                    </a:lnTo>
                    <a:lnTo>
                      <a:pt x="1" y="0"/>
                    </a:lnTo>
                    <a:lnTo>
                      <a:pt x="0" y="1"/>
                    </a:lnTo>
                    <a:lnTo>
                      <a:pt x="0" y="3"/>
                    </a:lnTo>
                    <a:lnTo>
                      <a:pt x="0" y="5"/>
                    </a:lnTo>
                    <a:lnTo>
                      <a:pt x="0" y="6"/>
                    </a:lnTo>
                    <a:lnTo>
                      <a:pt x="0" y="8"/>
                    </a:lnTo>
                    <a:lnTo>
                      <a:pt x="0" y="11"/>
                    </a:lnTo>
                    <a:lnTo>
                      <a:pt x="0" y="13"/>
                    </a:lnTo>
                    <a:lnTo>
                      <a:pt x="0" y="14"/>
                    </a:lnTo>
                    <a:lnTo>
                      <a:pt x="0" y="16"/>
                    </a:lnTo>
                    <a:lnTo>
                      <a:pt x="0" y="18"/>
                    </a:lnTo>
                    <a:lnTo>
                      <a:pt x="1" y="20"/>
                    </a:lnTo>
                    <a:lnTo>
                      <a:pt x="1" y="22"/>
                    </a:lnTo>
                    <a:lnTo>
                      <a:pt x="2" y="23"/>
                    </a:lnTo>
                    <a:lnTo>
                      <a:pt x="3" y="25"/>
                    </a:lnTo>
                    <a:lnTo>
                      <a:pt x="4" y="26"/>
                    </a:lnTo>
                    <a:lnTo>
                      <a:pt x="5" y="27"/>
                    </a:lnTo>
                    <a:lnTo>
                      <a:pt x="6" y="27"/>
                    </a:lnTo>
                    <a:lnTo>
                      <a:pt x="6" y="26"/>
                    </a:lnTo>
                    <a:lnTo>
                      <a:pt x="6" y="25"/>
                    </a:lnTo>
                    <a:lnTo>
                      <a:pt x="6" y="24"/>
                    </a:lnTo>
                    <a:lnTo>
                      <a:pt x="5" y="24"/>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3" name="Freeform 25"/>
              <p:cNvSpPr>
                <a:spLocks/>
              </p:cNvSpPr>
              <p:nvPr/>
            </p:nvSpPr>
            <p:spPr bwMode="auto">
              <a:xfrm>
                <a:off x="3188" y="2690"/>
                <a:ext cx="187" cy="21"/>
              </a:xfrm>
              <a:custGeom>
                <a:avLst/>
                <a:gdLst>
                  <a:gd name="T0" fmla="*/ 184 w 187"/>
                  <a:gd name="T1" fmla="*/ 6 h 21"/>
                  <a:gd name="T2" fmla="*/ 170 w 187"/>
                  <a:gd name="T3" fmla="*/ 9 h 21"/>
                  <a:gd name="T4" fmla="*/ 157 w 187"/>
                  <a:gd name="T5" fmla="*/ 12 h 21"/>
                  <a:gd name="T6" fmla="*/ 143 w 187"/>
                  <a:gd name="T7" fmla="*/ 14 h 21"/>
                  <a:gd name="T8" fmla="*/ 132 w 187"/>
                  <a:gd name="T9" fmla="*/ 15 h 21"/>
                  <a:gd name="T10" fmla="*/ 120 w 187"/>
                  <a:gd name="T11" fmla="*/ 16 h 21"/>
                  <a:gd name="T12" fmla="*/ 108 w 187"/>
                  <a:gd name="T13" fmla="*/ 17 h 21"/>
                  <a:gd name="T14" fmla="*/ 97 w 187"/>
                  <a:gd name="T15" fmla="*/ 17 h 21"/>
                  <a:gd name="T16" fmla="*/ 86 w 187"/>
                  <a:gd name="T17" fmla="*/ 16 h 21"/>
                  <a:gd name="T18" fmla="*/ 76 w 187"/>
                  <a:gd name="T19" fmla="*/ 16 h 21"/>
                  <a:gd name="T20" fmla="*/ 65 w 187"/>
                  <a:gd name="T21" fmla="*/ 15 h 21"/>
                  <a:gd name="T22" fmla="*/ 55 w 187"/>
                  <a:gd name="T23" fmla="*/ 13 h 21"/>
                  <a:gd name="T24" fmla="*/ 45 w 187"/>
                  <a:gd name="T25" fmla="*/ 11 h 21"/>
                  <a:gd name="T26" fmla="*/ 34 w 187"/>
                  <a:gd name="T27" fmla="*/ 9 h 21"/>
                  <a:gd name="T28" fmla="*/ 23 w 187"/>
                  <a:gd name="T29" fmla="*/ 6 h 21"/>
                  <a:gd name="T30" fmla="*/ 13 w 187"/>
                  <a:gd name="T31" fmla="*/ 4 h 21"/>
                  <a:gd name="T32" fmla="*/ 1 w 187"/>
                  <a:gd name="T33" fmla="*/ 0 h 21"/>
                  <a:gd name="T34" fmla="*/ 5 w 187"/>
                  <a:gd name="T35" fmla="*/ 5 h 21"/>
                  <a:gd name="T36" fmla="*/ 17 w 187"/>
                  <a:gd name="T37" fmla="*/ 8 h 21"/>
                  <a:gd name="T38" fmla="*/ 28 w 187"/>
                  <a:gd name="T39" fmla="*/ 11 h 21"/>
                  <a:gd name="T40" fmla="*/ 39 w 187"/>
                  <a:gd name="T41" fmla="*/ 13 h 21"/>
                  <a:gd name="T42" fmla="*/ 49 w 187"/>
                  <a:gd name="T43" fmla="*/ 15 h 21"/>
                  <a:gd name="T44" fmla="*/ 60 w 187"/>
                  <a:gd name="T45" fmla="*/ 17 h 21"/>
                  <a:gd name="T46" fmla="*/ 70 w 187"/>
                  <a:gd name="T47" fmla="*/ 18 h 21"/>
                  <a:gd name="T48" fmla="*/ 81 w 187"/>
                  <a:gd name="T49" fmla="*/ 19 h 21"/>
                  <a:gd name="T50" fmla="*/ 92 w 187"/>
                  <a:gd name="T51" fmla="*/ 20 h 21"/>
                  <a:gd name="T52" fmla="*/ 103 w 187"/>
                  <a:gd name="T53" fmla="*/ 20 h 21"/>
                  <a:gd name="T54" fmla="*/ 114 w 187"/>
                  <a:gd name="T55" fmla="*/ 20 h 21"/>
                  <a:gd name="T56" fmla="*/ 126 w 187"/>
                  <a:gd name="T57" fmla="*/ 19 h 21"/>
                  <a:gd name="T58" fmla="*/ 138 w 187"/>
                  <a:gd name="T59" fmla="*/ 18 h 21"/>
                  <a:gd name="T60" fmla="*/ 150 w 187"/>
                  <a:gd name="T61" fmla="*/ 16 h 21"/>
                  <a:gd name="T62" fmla="*/ 163 w 187"/>
                  <a:gd name="T63" fmla="*/ 14 h 21"/>
                  <a:gd name="T64" fmla="*/ 177 w 187"/>
                  <a:gd name="T65" fmla="*/ 11 h 21"/>
                  <a:gd name="T66" fmla="*/ 185 w 187"/>
                  <a:gd name="T67" fmla="*/ 9 h 21"/>
                  <a:gd name="T68" fmla="*/ 186 w 187"/>
                  <a:gd name="T69" fmla="*/ 8 h 21"/>
                  <a:gd name="T70" fmla="*/ 185 w 187"/>
                  <a:gd name="T71" fmla="*/ 7 h 21"/>
                  <a:gd name="T72" fmla="*/ 184 w 187"/>
                  <a:gd name="T73" fmla="*/ 6 h 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7"/>
                  <a:gd name="T112" fmla="*/ 0 h 21"/>
                  <a:gd name="T113" fmla="*/ 187 w 187"/>
                  <a:gd name="T114" fmla="*/ 21 h 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7" h="21">
                    <a:moveTo>
                      <a:pt x="185" y="6"/>
                    </a:moveTo>
                    <a:lnTo>
                      <a:pt x="184" y="6"/>
                    </a:lnTo>
                    <a:lnTo>
                      <a:pt x="177" y="8"/>
                    </a:lnTo>
                    <a:lnTo>
                      <a:pt x="170" y="9"/>
                    </a:lnTo>
                    <a:lnTo>
                      <a:pt x="163" y="11"/>
                    </a:lnTo>
                    <a:lnTo>
                      <a:pt x="157" y="12"/>
                    </a:lnTo>
                    <a:lnTo>
                      <a:pt x="149" y="13"/>
                    </a:lnTo>
                    <a:lnTo>
                      <a:pt x="143" y="14"/>
                    </a:lnTo>
                    <a:lnTo>
                      <a:pt x="138" y="15"/>
                    </a:lnTo>
                    <a:lnTo>
                      <a:pt x="132" y="15"/>
                    </a:lnTo>
                    <a:lnTo>
                      <a:pt x="125" y="16"/>
                    </a:lnTo>
                    <a:lnTo>
                      <a:pt x="120" y="16"/>
                    </a:lnTo>
                    <a:lnTo>
                      <a:pt x="114" y="16"/>
                    </a:lnTo>
                    <a:lnTo>
                      <a:pt x="108" y="17"/>
                    </a:lnTo>
                    <a:lnTo>
                      <a:pt x="103" y="17"/>
                    </a:lnTo>
                    <a:lnTo>
                      <a:pt x="97" y="17"/>
                    </a:lnTo>
                    <a:lnTo>
                      <a:pt x="92" y="17"/>
                    </a:lnTo>
                    <a:lnTo>
                      <a:pt x="86" y="16"/>
                    </a:lnTo>
                    <a:lnTo>
                      <a:pt x="81" y="16"/>
                    </a:lnTo>
                    <a:lnTo>
                      <a:pt x="76" y="16"/>
                    </a:lnTo>
                    <a:lnTo>
                      <a:pt x="70" y="15"/>
                    </a:lnTo>
                    <a:lnTo>
                      <a:pt x="65" y="15"/>
                    </a:lnTo>
                    <a:lnTo>
                      <a:pt x="60" y="14"/>
                    </a:lnTo>
                    <a:lnTo>
                      <a:pt x="55" y="13"/>
                    </a:lnTo>
                    <a:lnTo>
                      <a:pt x="50" y="12"/>
                    </a:lnTo>
                    <a:lnTo>
                      <a:pt x="45" y="11"/>
                    </a:lnTo>
                    <a:lnTo>
                      <a:pt x="39" y="11"/>
                    </a:lnTo>
                    <a:lnTo>
                      <a:pt x="34" y="9"/>
                    </a:lnTo>
                    <a:lnTo>
                      <a:pt x="29" y="8"/>
                    </a:lnTo>
                    <a:lnTo>
                      <a:pt x="23" y="6"/>
                    </a:lnTo>
                    <a:lnTo>
                      <a:pt x="18" y="5"/>
                    </a:lnTo>
                    <a:lnTo>
                      <a:pt x="13" y="4"/>
                    </a:lnTo>
                    <a:lnTo>
                      <a:pt x="7" y="2"/>
                    </a:lnTo>
                    <a:lnTo>
                      <a:pt x="1" y="0"/>
                    </a:lnTo>
                    <a:lnTo>
                      <a:pt x="0" y="3"/>
                    </a:lnTo>
                    <a:lnTo>
                      <a:pt x="5" y="5"/>
                    </a:lnTo>
                    <a:lnTo>
                      <a:pt x="11" y="6"/>
                    </a:lnTo>
                    <a:lnTo>
                      <a:pt x="17" y="8"/>
                    </a:lnTo>
                    <a:lnTo>
                      <a:pt x="23" y="9"/>
                    </a:lnTo>
                    <a:lnTo>
                      <a:pt x="28" y="11"/>
                    </a:lnTo>
                    <a:lnTo>
                      <a:pt x="33" y="12"/>
                    </a:lnTo>
                    <a:lnTo>
                      <a:pt x="39" y="13"/>
                    </a:lnTo>
                    <a:lnTo>
                      <a:pt x="44" y="14"/>
                    </a:lnTo>
                    <a:lnTo>
                      <a:pt x="49" y="15"/>
                    </a:lnTo>
                    <a:lnTo>
                      <a:pt x="54" y="16"/>
                    </a:lnTo>
                    <a:lnTo>
                      <a:pt x="60" y="17"/>
                    </a:lnTo>
                    <a:lnTo>
                      <a:pt x="64" y="18"/>
                    </a:lnTo>
                    <a:lnTo>
                      <a:pt x="70" y="18"/>
                    </a:lnTo>
                    <a:lnTo>
                      <a:pt x="76" y="19"/>
                    </a:lnTo>
                    <a:lnTo>
                      <a:pt x="81" y="19"/>
                    </a:lnTo>
                    <a:lnTo>
                      <a:pt x="86" y="20"/>
                    </a:lnTo>
                    <a:lnTo>
                      <a:pt x="92" y="20"/>
                    </a:lnTo>
                    <a:lnTo>
                      <a:pt x="97" y="20"/>
                    </a:lnTo>
                    <a:lnTo>
                      <a:pt x="103" y="20"/>
                    </a:lnTo>
                    <a:lnTo>
                      <a:pt x="108" y="20"/>
                    </a:lnTo>
                    <a:lnTo>
                      <a:pt x="114" y="20"/>
                    </a:lnTo>
                    <a:lnTo>
                      <a:pt x="120" y="19"/>
                    </a:lnTo>
                    <a:lnTo>
                      <a:pt x="126" y="19"/>
                    </a:lnTo>
                    <a:lnTo>
                      <a:pt x="132" y="18"/>
                    </a:lnTo>
                    <a:lnTo>
                      <a:pt x="138" y="18"/>
                    </a:lnTo>
                    <a:lnTo>
                      <a:pt x="144" y="17"/>
                    </a:lnTo>
                    <a:lnTo>
                      <a:pt x="150" y="16"/>
                    </a:lnTo>
                    <a:lnTo>
                      <a:pt x="157" y="15"/>
                    </a:lnTo>
                    <a:lnTo>
                      <a:pt x="163" y="14"/>
                    </a:lnTo>
                    <a:lnTo>
                      <a:pt x="171" y="13"/>
                    </a:lnTo>
                    <a:lnTo>
                      <a:pt x="177" y="11"/>
                    </a:lnTo>
                    <a:lnTo>
                      <a:pt x="185" y="10"/>
                    </a:lnTo>
                    <a:lnTo>
                      <a:pt x="185" y="9"/>
                    </a:lnTo>
                    <a:lnTo>
                      <a:pt x="186" y="9"/>
                    </a:lnTo>
                    <a:lnTo>
                      <a:pt x="186" y="8"/>
                    </a:lnTo>
                    <a:lnTo>
                      <a:pt x="185" y="7"/>
                    </a:lnTo>
                    <a:lnTo>
                      <a:pt x="185" y="6"/>
                    </a:lnTo>
                    <a:lnTo>
                      <a:pt x="184" y="6"/>
                    </a:lnTo>
                    <a:lnTo>
                      <a:pt x="185" y="6"/>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4" name="Freeform 26"/>
              <p:cNvSpPr>
                <a:spLocks/>
              </p:cNvSpPr>
              <p:nvPr/>
            </p:nvSpPr>
            <p:spPr bwMode="auto">
              <a:xfrm>
                <a:off x="3373" y="2673"/>
                <a:ext cx="14" cy="25"/>
              </a:xfrm>
              <a:custGeom>
                <a:avLst/>
                <a:gdLst>
                  <a:gd name="T0" fmla="*/ 0 w 14"/>
                  <a:gd name="T1" fmla="*/ 2 h 25"/>
                  <a:gd name="T2" fmla="*/ 0 w 14"/>
                  <a:gd name="T3" fmla="*/ 3 h 25"/>
                  <a:gd name="T4" fmla="*/ 3 w 14"/>
                  <a:gd name="T5" fmla="*/ 4 h 25"/>
                  <a:gd name="T6" fmla="*/ 5 w 14"/>
                  <a:gd name="T7" fmla="*/ 6 h 25"/>
                  <a:gd name="T8" fmla="*/ 7 w 14"/>
                  <a:gd name="T9" fmla="*/ 7 h 25"/>
                  <a:gd name="T10" fmla="*/ 8 w 14"/>
                  <a:gd name="T11" fmla="*/ 8 h 25"/>
                  <a:gd name="T12" fmla="*/ 9 w 14"/>
                  <a:gd name="T13" fmla="*/ 10 h 25"/>
                  <a:gd name="T14" fmla="*/ 10 w 14"/>
                  <a:gd name="T15" fmla="*/ 11 h 25"/>
                  <a:gd name="T16" fmla="*/ 10 w 14"/>
                  <a:gd name="T17" fmla="*/ 12 h 25"/>
                  <a:gd name="T18" fmla="*/ 10 w 14"/>
                  <a:gd name="T19" fmla="*/ 14 h 25"/>
                  <a:gd name="T20" fmla="*/ 10 w 14"/>
                  <a:gd name="T21" fmla="*/ 15 h 25"/>
                  <a:gd name="T22" fmla="*/ 10 w 14"/>
                  <a:gd name="T23" fmla="*/ 16 h 25"/>
                  <a:gd name="T24" fmla="*/ 10 w 14"/>
                  <a:gd name="T25" fmla="*/ 17 h 25"/>
                  <a:gd name="T26" fmla="*/ 9 w 14"/>
                  <a:gd name="T27" fmla="*/ 18 h 25"/>
                  <a:gd name="T28" fmla="*/ 8 w 14"/>
                  <a:gd name="T29" fmla="*/ 19 h 25"/>
                  <a:gd name="T30" fmla="*/ 7 w 14"/>
                  <a:gd name="T31" fmla="*/ 20 h 25"/>
                  <a:gd name="T32" fmla="*/ 5 w 14"/>
                  <a:gd name="T33" fmla="*/ 20 h 25"/>
                  <a:gd name="T34" fmla="*/ 4 w 14"/>
                  <a:gd name="T35" fmla="*/ 20 h 25"/>
                  <a:gd name="T36" fmla="*/ 4 w 14"/>
                  <a:gd name="T37" fmla="*/ 24 h 25"/>
                  <a:gd name="T38" fmla="*/ 6 w 14"/>
                  <a:gd name="T39" fmla="*/ 23 h 25"/>
                  <a:gd name="T40" fmla="*/ 8 w 14"/>
                  <a:gd name="T41" fmla="*/ 22 h 25"/>
                  <a:gd name="T42" fmla="*/ 9 w 14"/>
                  <a:gd name="T43" fmla="*/ 22 h 25"/>
                  <a:gd name="T44" fmla="*/ 10 w 14"/>
                  <a:gd name="T45" fmla="*/ 20 h 25"/>
                  <a:gd name="T46" fmla="*/ 12 w 14"/>
                  <a:gd name="T47" fmla="*/ 19 h 25"/>
                  <a:gd name="T48" fmla="*/ 12 w 14"/>
                  <a:gd name="T49" fmla="*/ 17 h 25"/>
                  <a:gd name="T50" fmla="*/ 13 w 14"/>
                  <a:gd name="T51" fmla="*/ 15 h 25"/>
                  <a:gd name="T52" fmla="*/ 13 w 14"/>
                  <a:gd name="T53" fmla="*/ 14 h 25"/>
                  <a:gd name="T54" fmla="*/ 13 w 14"/>
                  <a:gd name="T55" fmla="*/ 12 h 25"/>
                  <a:gd name="T56" fmla="*/ 12 w 14"/>
                  <a:gd name="T57" fmla="*/ 10 h 25"/>
                  <a:gd name="T58" fmla="*/ 11 w 14"/>
                  <a:gd name="T59" fmla="*/ 8 h 25"/>
                  <a:gd name="T60" fmla="*/ 10 w 14"/>
                  <a:gd name="T61" fmla="*/ 6 h 25"/>
                  <a:gd name="T62" fmla="*/ 8 w 14"/>
                  <a:gd name="T63" fmla="*/ 4 h 25"/>
                  <a:gd name="T64" fmla="*/ 6 w 14"/>
                  <a:gd name="T65" fmla="*/ 3 h 25"/>
                  <a:gd name="T66" fmla="*/ 4 w 14"/>
                  <a:gd name="T67" fmla="*/ 1 h 25"/>
                  <a:gd name="T68" fmla="*/ 1 w 14"/>
                  <a:gd name="T69" fmla="*/ 0 h 25"/>
                  <a:gd name="T70" fmla="*/ 2 w 14"/>
                  <a:gd name="T71" fmla="*/ 1 h 25"/>
                  <a:gd name="T72" fmla="*/ 1 w 14"/>
                  <a:gd name="T73" fmla="*/ 0 h 25"/>
                  <a:gd name="T74" fmla="*/ 1 w 14"/>
                  <a:gd name="T75" fmla="*/ 0 h 25"/>
                  <a:gd name="T76" fmla="*/ 0 w 14"/>
                  <a:gd name="T77" fmla="*/ 0 h 25"/>
                  <a:gd name="T78" fmla="*/ 0 w 14"/>
                  <a:gd name="T79" fmla="*/ 1 h 25"/>
                  <a:gd name="T80" fmla="*/ 0 w 14"/>
                  <a:gd name="T81" fmla="*/ 2 h 25"/>
                  <a:gd name="T82" fmla="*/ 0 w 14"/>
                  <a:gd name="T83" fmla="*/ 2 h 25"/>
                  <a:gd name="T84" fmla="*/ 0 w 14"/>
                  <a:gd name="T85" fmla="*/ 3 h 25"/>
                  <a:gd name="T86" fmla="*/ 0 w 14"/>
                  <a:gd name="T87" fmla="*/ 2 h 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
                  <a:gd name="T133" fmla="*/ 0 h 25"/>
                  <a:gd name="T134" fmla="*/ 14 w 14"/>
                  <a:gd name="T135" fmla="*/ 25 h 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 h="25">
                    <a:moveTo>
                      <a:pt x="0" y="2"/>
                    </a:moveTo>
                    <a:lnTo>
                      <a:pt x="0" y="3"/>
                    </a:lnTo>
                    <a:lnTo>
                      <a:pt x="3" y="4"/>
                    </a:lnTo>
                    <a:lnTo>
                      <a:pt x="5" y="6"/>
                    </a:lnTo>
                    <a:lnTo>
                      <a:pt x="7" y="7"/>
                    </a:lnTo>
                    <a:lnTo>
                      <a:pt x="8" y="8"/>
                    </a:lnTo>
                    <a:lnTo>
                      <a:pt x="9" y="10"/>
                    </a:lnTo>
                    <a:lnTo>
                      <a:pt x="10" y="11"/>
                    </a:lnTo>
                    <a:lnTo>
                      <a:pt x="10" y="12"/>
                    </a:lnTo>
                    <a:lnTo>
                      <a:pt x="10" y="14"/>
                    </a:lnTo>
                    <a:lnTo>
                      <a:pt x="10" y="15"/>
                    </a:lnTo>
                    <a:lnTo>
                      <a:pt x="10" y="16"/>
                    </a:lnTo>
                    <a:lnTo>
                      <a:pt x="10" y="17"/>
                    </a:lnTo>
                    <a:lnTo>
                      <a:pt x="9" y="18"/>
                    </a:lnTo>
                    <a:lnTo>
                      <a:pt x="8" y="19"/>
                    </a:lnTo>
                    <a:lnTo>
                      <a:pt x="7" y="20"/>
                    </a:lnTo>
                    <a:lnTo>
                      <a:pt x="5" y="20"/>
                    </a:lnTo>
                    <a:lnTo>
                      <a:pt x="4" y="20"/>
                    </a:lnTo>
                    <a:lnTo>
                      <a:pt x="4" y="24"/>
                    </a:lnTo>
                    <a:lnTo>
                      <a:pt x="6" y="23"/>
                    </a:lnTo>
                    <a:lnTo>
                      <a:pt x="8" y="22"/>
                    </a:lnTo>
                    <a:lnTo>
                      <a:pt x="9" y="22"/>
                    </a:lnTo>
                    <a:lnTo>
                      <a:pt x="10" y="20"/>
                    </a:lnTo>
                    <a:lnTo>
                      <a:pt x="12" y="19"/>
                    </a:lnTo>
                    <a:lnTo>
                      <a:pt x="12" y="17"/>
                    </a:lnTo>
                    <a:lnTo>
                      <a:pt x="13" y="15"/>
                    </a:lnTo>
                    <a:lnTo>
                      <a:pt x="13" y="14"/>
                    </a:lnTo>
                    <a:lnTo>
                      <a:pt x="13" y="12"/>
                    </a:lnTo>
                    <a:lnTo>
                      <a:pt x="12" y="10"/>
                    </a:lnTo>
                    <a:lnTo>
                      <a:pt x="11" y="8"/>
                    </a:lnTo>
                    <a:lnTo>
                      <a:pt x="10" y="6"/>
                    </a:lnTo>
                    <a:lnTo>
                      <a:pt x="8" y="4"/>
                    </a:lnTo>
                    <a:lnTo>
                      <a:pt x="6" y="3"/>
                    </a:lnTo>
                    <a:lnTo>
                      <a:pt x="4" y="1"/>
                    </a:lnTo>
                    <a:lnTo>
                      <a:pt x="1" y="0"/>
                    </a:lnTo>
                    <a:lnTo>
                      <a:pt x="2" y="1"/>
                    </a:lnTo>
                    <a:lnTo>
                      <a:pt x="1" y="0"/>
                    </a:lnTo>
                    <a:lnTo>
                      <a:pt x="0" y="0"/>
                    </a:lnTo>
                    <a:lnTo>
                      <a:pt x="0" y="1"/>
                    </a:lnTo>
                    <a:lnTo>
                      <a:pt x="0" y="2"/>
                    </a:lnTo>
                    <a:lnTo>
                      <a:pt x="0" y="3"/>
                    </a:lnTo>
                    <a:lnTo>
                      <a:pt x="0" y="2"/>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5" name="Freeform 27"/>
              <p:cNvSpPr>
                <a:spLocks/>
              </p:cNvSpPr>
              <p:nvPr/>
            </p:nvSpPr>
            <p:spPr bwMode="auto">
              <a:xfrm>
                <a:off x="3352" y="2652"/>
                <a:ext cx="19" cy="19"/>
              </a:xfrm>
              <a:custGeom>
                <a:avLst/>
                <a:gdLst>
                  <a:gd name="T0" fmla="*/ 0 w 19"/>
                  <a:gd name="T1" fmla="*/ 2 h 19"/>
                  <a:gd name="T2" fmla="*/ 0 w 19"/>
                  <a:gd name="T3" fmla="*/ 2 h 19"/>
                  <a:gd name="T4" fmla="*/ 1 w 19"/>
                  <a:gd name="T5" fmla="*/ 4 h 19"/>
                  <a:gd name="T6" fmla="*/ 2 w 19"/>
                  <a:gd name="T7" fmla="*/ 6 h 19"/>
                  <a:gd name="T8" fmla="*/ 3 w 19"/>
                  <a:gd name="T9" fmla="*/ 7 h 19"/>
                  <a:gd name="T10" fmla="*/ 4 w 19"/>
                  <a:gd name="T11" fmla="*/ 9 h 19"/>
                  <a:gd name="T12" fmla="*/ 5 w 19"/>
                  <a:gd name="T13" fmla="*/ 10 h 19"/>
                  <a:gd name="T14" fmla="*/ 6 w 19"/>
                  <a:gd name="T15" fmla="*/ 11 h 19"/>
                  <a:gd name="T16" fmla="*/ 7 w 19"/>
                  <a:gd name="T17" fmla="*/ 12 h 19"/>
                  <a:gd name="T18" fmla="*/ 8 w 19"/>
                  <a:gd name="T19" fmla="*/ 12 h 19"/>
                  <a:gd name="T20" fmla="*/ 9 w 19"/>
                  <a:gd name="T21" fmla="*/ 13 h 19"/>
                  <a:gd name="T22" fmla="*/ 10 w 19"/>
                  <a:gd name="T23" fmla="*/ 14 h 19"/>
                  <a:gd name="T24" fmla="*/ 11 w 19"/>
                  <a:gd name="T25" fmla="*/ 15 h 19"/>
                  <a:gd name="T26" fmla="*/ 12 w 19"/>
                  <a:gd name="T27" fmla="*/ 15 h 19"/>
                  <a:gd name="T28" fmla="*/ 13 w 19"/>
                  <a:gd name="T29" fmla="*/ 16 h 19"/>
                  <a:gd name="T30" fmla="*/ 14 w 19"/>
                  <a:gd name="T31" fmla="*/ 16 h 19"/>
                  <a:gd name="T32" fmla="*/ 15 w 19"/>
                  <a:gd name="T33" fmla="*/ 17 h 19"/>
                  <a:gd name="T34" fmla="*/ 16 w 19"/>
                  <a:gd name="T35" fmla="*/ 18 h 19"/>
                  <a:gd name="T36" fmla="*/ 18 w 19"/>
                  <a:gd name="T37" fmla="*/ 16 h 19"/>
                  <a:gd name="T38" fmla="*/ 17 w 19"/>
                  <a:gd name="T39" fmla="*/ 15 h 19"/>
                  <a:gd name="T40" fmla="*/ 16 w 19"/>
                  <a:gd name="T41" fmla="*/ 14 h 19"/>
                  <a:gd name="T42" fmla="*/ 15 w 19"/>
                  <a:gd name="T43" fmla="*/ 13 h 19"/>
                  <a:gd name="T44" fmla="*/ 14 w 19"/>
                  <a:gd name="T45" fmla="*/ 13 h 19"/>
                  <a:gd name="T46" fmla="*/ 13 w 19"/>
                  <a:gd name="T47" fmla="*/ 12 h 19"/>
                  <a:gd name="T48" fmla="*/ 12 w 19"/>
                  <a:gd name="T49" fmla="*/ 11 h 19"/>
                  <a:gd name="T50" fmla="*/ 11 w 19"/>
                  <a:gd name="T51" fmla="*/ 10 h 19"/>
                  <a:gd name="T52" fmla="*/ 9 w 19"/>
                  <a:gd name="T53" fmla="*/ 10 h 19"/>
                  <a:gd name="T54" fmla="*/ 9 w 19"/>
                  <a:gd name="T55" fmla="*/ 9 h 19"/>
                  <a:gd name="T56" fmla="*/ 8 w 19"/>
                  <a:gd name="T57" fmla="*/ 9 h 19"/>
                  <a:gd name="T58" fmla="*/ 7 w 19"/>
                  <a:gd name="T59" fmla="*/ 8 h 19"/>
                  <a:gd name="T60" fmla="*/ 6 w 19"/>
                  <a:gd name="T61" fmla="*/ 6 h 19"/>
                  <a:gd name="T62" fmla="*/ 5 w 19"/>
                  <a:gd name="T63" fmla="*/ 5 h 19"/>
                  <a:gd name="T64" fmla="*/ 4 w 19"/>
                  <a:gd name="T65" fmla="*/ 4 h 19"/>
                  <a:gd name="T66" fmla="*/ 3 w 19"/>
                  <a:gd name="T67" fmla="*/ 3 h 19"/>
                  <a:gd name="T68" fmla="*/ 3 w 19"/>
                  <a:gd name="T69" fmla="*/ 1 h 19"/>
                  <a:gd name="T70" fmla="*/ 2 w 19"/>
                  <a:gd name="T71" fmla="*/ 1 h 19"/>
                  <a:gd name="T72" fmla="*/ 2 w 19"/>
                  <a:gd name="T73" fmla="*/ 0 h 19"/>
                  <a:gd name="T74" fmla="*/ 1 w 19"/>
                  <a:gd name="T75" fmla="*/ 0 h 19"/>
                  <a:gd name="T76" fmla="*/ 1 w 19"/>
                  <a:gd name="T77" fmla="*/ 1 h 19"/>
                  <a:gd name="T78" fmla="*/ 0 w 19"/>
                  <a:gd name="T79" fmla="*/ 1 h 19"/>
                  <a:gd name="T80" fmla="*/ 0 w 19"/>
                  <a:gd name="T81" fmla="*/ 2 h 19"/>
                  <a:gd name="T82" fmla="*/ 0 w 19"/>
                  <a:gd name="T83" fmla="*/ 2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
                  <a:gd name="T127" fmla="*/ 0 h 19"/>
                  <a:gd name="T128" fmla="*/ 19 w 19"/>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 h="19">
                    <a:moveTo>
                      <a:pt x="0" y="2"/>
                    </a:moveTo>
                    <a:lnTo>
                      <a:pt x="0" y="2"/>
                    </a:lnTo>
                    <a:lnTo>
                      <a:pt x="1" y="4"/>
                    </a:lnTo>
                    <a:lnTo>
                      <a:pt x="2" y="6"/>
                    </a:lnTo>
                    <a:lnTo>
                      <a:pt x="3" y="7"/>
                    </a:lnTo>
                    <a:lnTo>
                      <a:pt x="4" y="9"/>
                    </a:lnTo>
                    <a:lnTo>
                      <a:pt x="5" y="10"/>
                    </a:lnTo>
                    <a:lnTo>
                      <a:pt x="6" y="11"/>
                    </a:lnTo>
                    <a:lnTo>
                      <a:pt x="7" y="12"/>
                    </a:lnTo>
                    <a:lnTo>
                      <a:pt x="8" y="12"/>
                    </a:lnTo>
                    <a:lnTo>
                      <a:pt x="9" y="13"/>
                    </a:lnTo>
                    <a:lnTo>
                      <a:pt x="10" y="14"/>
                    </a:lnTo>
                    <a:lnTo>
                      <a:pt x="11" y="15"/>
                    </a:lnTo>
                    <a:lnTo>
                      <a:pt x="12" y="15"/>
                    </a:lnTo>
                    <a:lnTo>
                      <a:pt x="13" y="16"/>
                    </a:lnTo>
                    <a:lnTo>
                      <a:pt x="14" y="16"/>
                    </a:lnTo>
                    <a:lnTo>
                      <a:pt x="15" y="17"/>
                    </a:lnTo>
                    <a:lnTo>
                      <a:pt x="16" y="18"/>
                    </a:lnTo>
                    <a:lnTo>
                      <a:pt x="18" y="16"/>
                    </a:lnTo>
                    <a:lnTo>
                      <a:pt x="17" y="15"/>
                    </a:lnTo>
                    <a:lnTo>
                      <a:pt x="16" y="14"/>
                    </a:lnTo>
                    <a:lnTo>
                      <a:pt x="15" y="13"/>
                    </a:lnTo>
                    <a:lnTo>
                      <a:pt x="14" y="13"/>
                    </a:lnTo>
                    <a:lnTo>
                      <a:pt x="13" y="12"/>
                    </a:lnTo>
                    <a:lnTo>
                      <a:pt x="12" y="11"/>
                    </a:lnTo>
                    <a:lnTo>
                      <a:pt x="11" y="10"/>
                    </a:lnTo>
                    <a:lnTo>
                      <a:pt x="9" y="10"/>
                    </a:lnTo>
                    <a:lnTo>
                      <a:pt x="9" y="9"/>
                    </a:lnTo>
                    <a:lnTo>
                      <a:pt x="8" y="9"/>
                    </a:lnTo>
                    <a:lnTo>
                      <a:pt x="7" y="8"/>
                    </a:lnTo>
                    <a:lnTo>
                      <a:pt x="6" y="6"/>
                    </a:lnTo>
                    <a:lnTo>
                      <a:pt x="5" y="5"/>
                    </a:lnTo>
                    <a:lnTo>
                      <a:pt x="4" y="4"/>
                    </a:lnTo>
                    <a:lnTo>
                      <a:pt x="3" y="3"/>
                    </a:lnTo>
                    <a:lnTo>
                      <a:pt x="3" y="1"/>
                    </a:lnTo>
                    <a:lnTo>
                      <a:pt x="2" y="1"/>
                    </a:lnTo>
                    <a:lnTo>
                      <a:pt x="2" y="0"/>
                    </a:lnTo>
                    <a:lnTo>
                      <a:pt x="1" y="0"/>
                    </a:lnTo>
                    <a:lnTo>
                      <a:pt x="1" y="1"/>
                    </a:lnTo>
                    <a:lnTo>
                      <a:pt x="0" y="1"/>
                    </a:lnTo>
                    <a:lnTo>
                      <a:pt x="0" y="2"/>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6" name="Freeform 28"/>
              <p:cNvSpPr>
                <a:spLocks/>
              </p:cNvSpPr>
              <p:nvPr/>
            </p:nvSpPr>
            <p:spPr bwMode="auto">
              <a:xfrm>
                <a:off x="3341" y="2435"/>
                <a:ext cx="32" cy="215"/>
              </a:xfrm>
              <a:custGeom>
                <a:avLst/>
                <a:gdLst>
                  <a:gd name="T0" fmla="*/ 28 w 32"/>
                  <a:gd name="T1" fmla="*/ 1 h 215"/>
                  <a:gd name="T2" fmla="*/ 25 w 32"/>
                  <a:gd name="T3" fmla="*/ 13 h 215"/>
                  <a:gd name="T4" fmla="*/ 20 w 32"/>
                  <a:gd name="T5" fmla="*/ 25 h 215"/>
                  <a:gd name="T6" fmla="*/ 17 w 32"/>
                  <a:gd name="T7" fmla="*/ 37 h 215"/>
                  <a:gd name="T8" fmla="*/ 14 w 32"/>
                  <a:gd name="T9" fmla="*/ 49 h 215"/>
                  <a:gd name="T10" fmla="*/ 11 w 32"/>
                  <a:gd name="T11" fmla="*/ 63 h 215"/>
                  <a:gd name="T12" fmla="*/ 8 w 32"/>
                  <a:gd name="T13" fmla="*/ 76 h 215"/>
                  <a:gd name="T14" fmla="*/ 5 w 32"/>
                  <a:gd name="T15" fmla="*/ 90 h 215"/>
                  <a:gd name="T16" fmla="*/ 3 w 32"/>
                  <a:gd name="T17" fmla="*/ 104 h 215"/>
                  <a:gd name="T18" fmla="*/ 2 w 32"/>
                  <a:gd name="T19" fmla="*/ 118 h 215"/>
                  <a:gd name="T20" fmla="*/ 1 w 32"/>
                  <a:gd name="T21" fmla="*/ 132 h 215"/>
                  <a:gd name="T22" fmla="*/ 0 w 32"/>
                  <a:gd name="T23" fmla="*/ 146 h 215"/>
                  <a:gd name="T24" fmla="*/ 1 w 32"/>
                  <a:gd name="T25" fmla="*/ 160 h 215"/>
                  <a:gd name="T26" fmla="*/ 1 w 32"/>
                  <a:gd name="T27" fmla="*/ 174 h 215"/>
                  <a:gd name="T28" fmla="*/ 3 w 32"/>
                  <a:gd name="T29" fmla="*/ 188 h 215"/>
                  <a:gd name="T30" fmla="*/ 5 w 32"/>
                  <a:gd name="T31" fmla="*/ 201 h 215"/>
                  <a:gd name="T32" fmla="*/ 9 w 32"/>
                  <a:gd name="T33" fmla="*/ 214 h 215"/>
                  <a:gd name="T34" fmla="*/ 10 w 32"/>
                  <a:gd name="T35" fmla="*/ 207 h 215"/>
                  <a:gd name="T36" fmla="*/ 7 w 32"/>
                  <a:gd name="T37" fmla="*/ 193 h 215"/>
                  <a:gd name="T38" fmla="*/ 5 w 32"/>
                  <a:gd name="T39" fmla="*/ 180 h 215"/>
                  <a:gd name="T40" fmla="*/ 4 w 32"/>
                  <a:gd name="T41" fmla="*/ 167 h 215"/>
                  <a:gd name="T42" fmla="*/ 3 w 32"/>
                  <a:gd name="T43" fmla="*/ 153 h 215"/>
                  <a:gd name="T44" fmla="*/ 3 w 32"/>
                  <a:gd name="T45" fmla="*/ 140 h 215"/>
                  <a:gd name="T46" fmla="*/ 4 w 32"/>
                  <a:gd name="T47" fmla="*/ 126 h 215"/>
                  <a:gd name="T48" fmla="*/ 5 w 32"/>
                  <a:gd name="T49" fmla="*/ 111 h 215"/>
                  <a:gd name="T50" fmla="*/ 8 w 32"/>
                  <a:gd name="T51" fmla="*/ 98 h 215"/>
                  <a:gd name="T52" fmla="*/ 9 w 32"/>
                  <a:gd name="T53" fmla="*/ 84 h 215"/>
                  <a:gd name="T54" fmla="*/ 12 w 32"/>
                  <a:gd name="T55" fmla="*/ 70 h 215"/>
                  <a:gd name="T56" fmla="*/ 15 w 32"/>
                  <a:gd name="T57" fmla="*/ 57 h 215"/>
                  <a:gd name="T58" fmla="*/ 18 w 32"/>
                  <a:gd name="T59" fmla="*/ 44 h 215"/>
                  <a:gd name="T60" fmla="*/ 22 w 32"/>
                  <a:gd name="T61" fmla="*/ 31 h 215"/>
                  <a:gd name="T62" fmla="*/ 25 w 32"/>
                  <a:gd name="T63" fmla="*/ 19 h 215"/>
                  <a:gd name="T64" fmla="*/ 29 w 32"/>
                  <a:gd name="T65" fmla="*/ 8 h 215"/>
                  <a:gd name="T66" fmla="*/ 29 w 32"/>
                  <a:gd name="T67" fmla="*/ 4 h 215"/>
                  <a:gd name="T68" fmla="*/ 31 w 32"/>
                  <a:gd name="T69" fmla="*/ 1 h 215"/>
                  <a:gd name="T70" fmla="*/ 30 w 32"/>
                  <a:gd name="T71" fmla="*/ 0 h 215"/>
                  <a:gd name="T72" fmla="*/ 29 w 32"/>
                  <a:gd name="T73" fmla="*/ 0 h 215"/>
                  <a:gd name="T74" fmla="*/ 29 w 32"/>
                  <a:gd name="T75" fmla="*/ 0 h 2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215"/>
                  <a:gd name="T116" fmla="*/ 32 w 32"/>
                  <a:gd name="T117" fmla="*/ 215 h 2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215">
                    <a:moveTo>
                      <a:pt x="29" y="0"/>
                    </a:moveTo>
                    <a:lnTo>
                      <a:pt x="28" y="1"/>
                    </a:lnTo>
                    <a:lnTo>
                      <a:pt x="26" y="7"/>
                    </a:lnTo>
                    <a:lnTo>
                      <a:pt x="25" y="13"/>
                    </a:lnTo>
                    <a:lnTo>
                      <a:pt x="22" y="19"/>
                    </a:lnTo>
                    <a:lnTo>
                      <a:pt x="20" y="25"/>
                    </a:lnTo>
                    <a:lnTo>
                      <a:pt x="19" y="31"/>
                    </a:lnTo>
                    <a:lnTo>
                      <a:pt x="17" y="37"/>
                    </a:lnTo>
                    <a:lnTo>
                      <a:pt x="15" y="43"/>
                    </a:lnTo>
                    <a:lnTo>
                      <a:pt x="14" y="49"/>
                    </a:lnTo>
                    <a:lnTo>
                      <a:pt x="12" y="56"/>
                    </a:lnTo>
                    <a:lnTo>
                      <a:pt x="11" y="63"/>
                    </a:lnTo>
                    <a:lnTo>
                      <a:pt x="9" y="70"/>
                    </a:lnTo>
                    <a:lnTo>
                      <a:pt x="8" y="76"/>
                    </a:lnTo>
                    <a:lnTo>
                      <a:pt x="6" y="83"/>
                    </a:lnTo>
                    <a:lnTo>
                      <a:pt x="5" y="90"/>
                    </a:lnTo>
                    <a:lnTo>
                      <a:pt x="4" y="97"/>
                    </a:lnTo>
                    <a:lnTo>
                      <a:pt x="3" y="104"/>
                    </a:lnTo>
                    <a:lnTo>
                      <a:pt x="2" y="111"/>
                    </a:lnTo>
                    <a:lnTo>
                      <a:pt x="2" y="118"/>
                    </a:lnTo>
                    <a:lnTo>
                      <a:pt x="1" y="125"/>
                    </a:lnTo>
                    <a:lnTo>
                      <a:pt x="1" y="132"/>
                    </a:lnTo>
                    <a:lnTo>
                      <a:pt x="1" y="139"/>
                    </a:lnTo>
                    <a:lnTo>
                      <a:pt x="0" y="146"/>
                    </a:lnTo>
                    <a:lnTo>
                      <a:pt x="0" y="153"/>
                    </a:lnTo>
                    <a:lnTo>
                      <a:pt x="1" y="160"/>
                    </a:lnTo>
                    <a:lnTo>
                      <a:pt x="1" y="167"/>
                    </a:lnTo>
                    <a:lnTo>
                      <a:pt x="1" y="174"/>
                    </a:lnTo>
                    <a:lnTo>
                      <a:pt x="2" y="181"/>
                    </a:lnTo>
                    <a:lnTo>
                      <a:pt x="3" y="188"/>
                    </a:lnTo>
                    <a:lnTo>
                      <a:pt x="4" y="195"/>
                    </a:lnTo>
                    <a:lnTo>
                      <a:pt x="5" y="201"/>
                    </a:lnTo>
                    <a:lnTo>
                      <a:pt x="7" y="207"/>
                    </a:lnTo>
                    <a:lnTo>
                      <a:pt x="9" y="214"/>
                    </a:lnTo>
                    <a:lnTo>
                      <a:pt x="12" y="213"/>
                    </a:lnTo>
                    <a:lnTo>
                      <a:pt x="10" y="207"/>
                    </a:lnTo>
                    <a:lnTo>
                      <a:pt x="8" y="200"/>
                    </a:lnTo>
                    <a:lnTo>
                      <a:pt x="7" y="193"/>
                    </a:lnTo>
                    <a:lnTo>
                      <a:pt x="6" y="187"/>
                    </a:lnTo>
                    <a:lnTo>
                      <a:pt x="5" y="180"/>
                    </a:lnTo>
                    <a:lnTo>
                      <a:pt x="4" y="174"/>
                    </a:lnTo>
                    <a:lnTo>
                      <a:pt x="4" y="167"/>
                    </a:lnTo>
                    <a:lnTo>
                      <a:pt x="3" y="160"/>
                    </a:lnTo>
                    <a:lnTo>
                      <a:pt x="3" y="153"/>
                    </a:lnTo>
                    <a:lnTo>
                      <a:pt x="3" y="146"/>
                    </a:lnTo>
                    <a:lnTo>
                      <a:pt x="3" y="140"/>
                    </a:lnTo>
                    <a:lnTo>
                      <a:pt x="4" y="132"/>
                    </a:lnTo>
                    <a:lnTo>
                      <a:pt x="4" y="126"/>
                    </a:lnTo>
                    <a:lnTo>
                      <a:pt x="5" y="119"/>
                    </a:lnTo>
                    <a:lnTo>
                      <a:pt x="5" y="111"/>
                    </a:lnTo>
                    <a:lnTo>
                      <a:pt x="6" y="105"/>
                    </a:lnTo>
                    <a:lnTo>
                      <a:pt x="8" y="98"/>
                    </a:lnTo>
                    <a:lnTo>
                      <a:pt x="8" y="91"/>
                    </a:lnTo>
                    <a:lnTo>
                      <a:pt x="9" y="84"/>
                    </a:lnTo>
                    <a:lnTo>
                      <a:pt x="11" y="77"/>
                    </a:lnTo>
                    <a:lnTo>
                      <a:pt x="12" y="70"/>
                    </a:lnTo>
                    <a:lnTo>
                      <a:pt x="13" y="64"/>
                    </a:lnTo>
                    <a:lnTo>
                      <a:pt x="15" y="57"/>
                    </a:lnTo>
                    <a:lnTo>
                      <a:pt x="17" y="51"/>
                    </a:lnTo>
                    <a:lnTo>
                      <a:pt x="18" y="44"/>
                    </a:lnTo>
                    <a:lnTo>
                      <a:pt x="20" y="38"/>
                    </a:lnTo>
                    <a:lnTo>
                      <a:pt x="22" y="31"/>
                    </a:lnTo>
                    <a:lnTo>
                      <a:pt x="23" y="25"/>
                    </a:lnTo>
                    <a:lnTo>
                      <a:pt x="25" y="19"/>
                    </a:lnTo>
                    <a:lnTo>
                      <a:pt x="27" y="13"/>
                    </a:lnTo>
                    <a:lnTo>
                      <a:pt x="29" y="8"/>
                    </a:lnTo>
                    <a:lnTo>
                      <a:pt x="31" y="2"/>
                    </a:lnTo>
                    <a:lnTo>
                      <a:pt x="29" y="4"/>
                    </a:lnTo>
                    <a:lnTo>
                      <a:pt x="31" y="2"/>
                    </a:lnTo>
                    <a:lnTo>
                      <a:pt x="31" y="1"/>
                    </a:lnTo>
                    <a:lnTo>
                      <a:pt x="30" y="1"/>
                    </a:lnTo>
                    <a:lnTo>
                      <a:pt x="30" y="0"/>
                    </a:lnTo>
                    <a:lnTo>
                      <a:pt x="29" y="0"/>
                    </a:lnTo>
                    <a:lnTo>
                      <a:pt x="28" y="1"/>
                    </a:lnTo>
                    <a:lnTo>
                      <a:pt x="29" y="0"/>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7" name="Freeform 29"/>
              <p:cNvSpPr>
                <a:spLocks/>
              </p:cNvSpPr>
              <p:nvPr/>
            </p:nvSpPr>
            <p:spPr bwMode="auto">
              <a:xfrm>
                <a:off x="3376" y="2379"/>
                <a:ext cx="18" cy="55"/>
              </a:xfrm>
              <a:custGeom>
                <a:avLst/>
                <a:gdLst>
                  <a:gd name="T0" fmla="*/ 13 w 18"/>
                  <a:gd name="T1" fmla="*/ 2 h 55"/>
                  <a:gd name="T2" fmla="*/ 13 w 18"/>
                  <a:gd name="T3" fmla="*/ 3 h 55"/>
                  <a:gd name="T4" fmla="*/ 14 w 18"/>
                  <a:gd name="T5" fmla="*/ 6 h 55"/>
                  <a:gd name="T6" fmla="*/ 14 w 18"/>
                  <a:gd name="T7" fmla="*/ 9 h 55"/>
                  <a:gd name="T8" fmla="*/ 14 w 18"/>
                  <a:gd name="T9" fmla="*/ 12 h 55"/>
                  <a:gd name="T10" fmla="*/ 14 w 18"/>
                  <a:gd name="T11" fmla="*/ 17 h 55"/>
                  <a:gd name="T12" fmla="*/ 13 w 18"/>
                  <a:gd name="T13" fmla="*/ 20 h 55"/>
                  <a:gd name="T14" fmla="*/ 13 w 18"/>
                  <a:gd name="T15" fmla="*/ 24 h 55"/>
                  <a:gd name="T16" fmla="*/ 12 w 18"/>
                  <a:gd name="T17" fmla="*/ 28 h 55"/>
                  <a:gd name="T18" fmla="*/ 11 w 18"/>
                  <a:gd name="T19" fmla="*/ 32 h 55"/>
                  <a:gd name="T20" fmla="*/ 10 w 18"/>
                  <a:gd name="T21" fmla="*/ 36 h 55"/>
                  <a:gd name="T22" fmla="*/ 9 w 18"/>
                  <a:gd name="T23" fmla="*/ 39 h 55"/>
                  <a:gd name="T24" fmla="*/ 7 w 18"/>
                  <a:gd name="T25" fmla="*/ 43 h 55"/>
                  <a:gd name="T26" fmla="*/ 6 w 18"/>
                  <a:gd name="T27" fmla="*/ 45 h 55"/>
                  <a:gd name="T28" fmla="*/ 4 w 18"/>
                  <a:gd name="T29" fmla="*/ 47 h 55"/>
                  <a:gd name="T30" fmla="*/ 3 w 18"/>
                  <a:gd name="T31" fmla="*/ 49 h 55"/>
                  <a:gd name="T32" fmla="*/ 2 w 18"/>
                  <a:gd name="T33" fmla="*/ 50 h 55"/>
                  <a:gd name="T34" fmla="*/ 0 w 18"/>
                  <a:gd name="T35" fmla="*/ 51 h 55"/>
                  <a:gd name="T36" fmla="*/ 0 w 18"/>
                  <a:gd name="T37" fmla="*/ 54 h 55"/>
                  <a:gd name="T38" fmla="*/ 2 w 18"/>
                  <a:gd name="T39" fmla="*/ 53 h 55"/>
                  <a:gd name="T40" fmla="*/ 4 w 18"/>
                  <a:gd name="T41" fmla="*/ 52 h 55"/>
                  <a:gd name="T42" fmla="*/ 6 w 18"/>
                  <a:gd name="T43" fmla="*/ 50 h 55"/>
                  <a:gd name="T44" fmla="*/ 8 w 18"/>
                  <a:gd name="T45" fmla="*/ 48 h 55"/>
                  <a:gd name="T46" fmla="*/ 10 w 18"/>
                  <a:gd name="T47" fmla="*/ 44 h 55"/>
                  <a:gd name="T48" fmla="*/ 11 w 18"/>
                  <a:gd name="T49" fmla="*/ 41 h 55"/>
                  <a:gd name="T50" fmla="*/ 12 w 18"/>
                  <a:gd name="T51" fmla="*/ 37 h 55"/>
                  <a:gd name="T52" fmla="*/ 13 w 18"/>
                  <a:gd name="T53" fmla="*/ 33 h 55"/>
                  <a:gd name="T54" fmla="*/ 15 w 18"/>
                  <a:gd name="T55" fmla="*/ 29 h 55"/>
                  <a:gd name="T56" fmla="*/ 15 w 18"/>
                  <a:gd name="T57" fmla="*/ 25 h 55"/>
                  <a:gd name="T58" fmla="*/ 16 w 18"/>
                  <a:gd name="T59" fmla="*/ 21 h 55"/>
                  <a:gd name="T60" fmla="*/ 16 w 18"/>
                  <a:gd name="T61" fmla="*/ 17 h 55"/>
                  <a:gd name="T62" fmla="*/ 17 w 18"/>
                  <a:gd name="T63" fmla="*/ 12 h 55"/>
                  <a:gd name="T64" fmla="*/ 17 w 18"/>
                  <a:gd name="T65" fmla="*/ 8 h 55"/>
                  <a:gd name="T66" fmla="*/ 16 w 18"/>
                  <a:gd name="T67" fmla="*/ 5 h 55"/>
                  <a:gd name="T68" fmla="*/ 16 w 18"/>
                  <a:gd name="T69" fmla="*/ 1 h 55"/>
                  <a:gd name="T70" fmla="*/ 16 w 18"/>
                  <a:gd name="T71" fmla="*/ 2 h 55"/>
                  <a:gd name="T72" fmla="*/ 16 w 18"/>
                  <a:gd name="T73" fmla="*/ 1 h 55"/>
                  <a:gd name="T74" fmla="*/ 15 w 18"/>
                  <a:gd name="T75" fmla="*/ 1 h 55"/>
                  <a:gd name="T76" fmla="*/ 15 w 18"/>
                  <a:gd name="T77" fmla="*/ 1 h 55"/>
                  <a:gd name="T78" fmla="*/ 15 w 18"/>
                  <a:gd name="T79" fmla="*/ 0 h 55"/>
                  <a:gd name="T80" fmla="*/ 14 w 18"/>
                  <a:gd name="T81" fmla="*/ 1 h 55"/>
                  <a:gd name="T82" fmla="*/ 14 w 18"/>
                  <a:gd name="T83" fmla="*/ 1 h 55"/>
                  <a:gd name="T84" fmla="*/ 13 w 18"/>
                  <a:gd name="T85" fmla="*/ 1 h 55"/>
                  <a:gd name="T86" fmla="*/ 13 w 18"/>
                  <a:gd name="T87" fmla="*/ 2 h 55"/>
                  <a:gd name="T88" fmla="*/ 13 w 18"/>
                  <a:gd name="T89" fmla="*/ 3 h 55"/>
                  <a:gd name="T90" fmla="*/ 13 w 18"/>
                  <a:gd name="T91" fmla="*/ 2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
                  <a:gd name="T139" fmla="*/ 0 h 55"/>
                  <a:gd name="T140" fmla="*/ 18 w 18"/>
                  <a:gd name="T141" fmla="*/ 55 h 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 h="55">
                    <a:moveTo>
                      <a:pt x="13" y="2"/>
                    </a:moveTo>
                    <a:lnTo>
                      <a:pt x="13" y="3"/>
                    </a:lnTo>
                    <a:lnTo>
                      <a:pt x="14" y="6"/>
                    </a:lnTo>
                    <a:lnTo>
                      <a:pt x="14" y="9"/>
                    </a:lnTo>
                    <a:lnTo>
                      <a:pt x="14" y="12"/>
                    </a:lnTo>
                    <a:lnTo>
                      <a:pt x="14" y="17"/>
                    </a:lnTo>
                    <a:lnTo>
                      <a:pt x="13" y="20"/>
                    </a:lnTo>
                    <a:lnTo>
                      <a:pt x="13" y="24"/>
                    </a:lnTo>
                    <a:lnTo>
                      <a:pt x="12" y="28"/>
                    </a:lnTo>
                    <a:lnTo>
                      <a:pt x="11" y="32"/>
                    </a:lnTo>
                    <a:lnTo>
                      <a:pt x="10" y="36"/>
                    </a:lnTo>
                    <a:lnTo>
                      <a:pt x="9" y="39"/>
                    </a:lnTo>
                    <a:lnTo>
                      <a:pt x="7" y="43"/>
                    </a:lnTo>
                    <a:lnTo>
                      <a:pt x="6" y="45"/>
                    </a:lnTo>
                    <a:lnTo>
                      <a:pt x="4" y="47"/>
                    </a:lnTo>
                    <a:lnTo>
                      <a:pt x="3" y="49"/>
                    </a:lnTo>
                    <a:lnTo>
                      <a:pt x="2" y="50"/>
                    </a:lnTo>
                    <a:lnTo>
                      <a:pt x="0" y="51"/>
                    </a:lnTo>
                    <a:lnTo>
                      <a:pt x="0" y="54"/>
                    </a:lnTo>
                    <a:lnTo>
                      <a:pt x="2" y="53"/>
                    </a:lnTo>
                    <a:lnTo>
                      <a:pt x="4" y="52"/>
                    </a:lnTo>
                    <a:lnTo>
                      <a:pt x="6" y="50"/>
                    </a:lnTo>
                    <a:lnTo>
                      <a:pt x="8" y="48"/>
                    </a:lnTo>
                    <a:lnTo>
                      <a:pt x="10" y="44"/>
                    </a:lnTo>
                    <a:lnTo>
                      <a:pt x="11" y="41"/>
                    </a:lnTo>
                    <a:lnTo>
                      <a:pt x="12" y="37"/>
                    </a:lnTo>
                    <a:lnTo>
                      <a:pt x="13" y="33"/>
                    </a:lnTo>
                    <a:lnTo>
                      <a:pt x="15" y="29"/>
                    </a:lnTo>
                    <a:lnTo>
                      <a:pt x="15" y="25"/>
                    </a:lnTo>
                    <a:lnTo>
                      <a:pt x="16" y="21"/>
                    </a:lnTo>
                    <a:lnTo>
                      <a:pt x="16" y="17"/>
                    </a:lnTo>
                    <a:lnTo>
                      <a:pt x="17" y="12"/>
                    </a:lnTo>
                    <a:lnTo>
                      <a:pt x="17" y="8"/>
                    </a:lnTo>
                    <a:lnTo>
                      <a:pt x="16" y="5"/>
                    </a:lnTo>
                    <a:lnTo>
                      <a:pt x="16" y="1"/>
                    </a:lnTo>
                    <a:lnTo>
                      <a:pt x="16" y="2"/>
                    </a:lnTo>
                    <a:lnTo>
                      <a:pt x="16" y="1"/>
                    </a:lnTo>
                    <a:lnTo>
                      <a:pt x="15" y="1"/>
                    </a:lnTo>
                    <a:lnTo>
                      <a:pt x="15" y="0"/>
                    </a:lnTo>
                    <a:lnTo>
                      <a:pt x="14" y="1"/>
                    </a:lnTo>
                    <a:lnTo>
                      <a:pt x="13" y="1"/>
                    </a:lnTo>
                    <a:lnTo>
                      <a:pt x="13" y="2"/>
                    </a:lnTo>
                    <a:lnTo>
                      <a:pt x="13" y="3"/>
                    </a:lnTo>
                    <a:lnTo>
                      <a:pt x="13" y="2"/>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sp>
            <p:nvSpPr>
              <p:cNvPr id="71708" name="Freeform 30"/>
              <p:cNvSpPr>
                <a:spLocks/>
              </p:cNvSpPr>
              <p:nvPr/>
            </p:nvSpPr>
            <p:spPr bwMode="auto">
              <a:xfrm>
                <a:off x="3278" y="2208"/>
                <a:ext cx="114" cy="168"/>
              </a:xfrm>
              <a:custGeom>
                <a:avLst/>
                <a:gdLst>
                  <a:gd name="T0" fmla="*/ 2 w 114"/>
                  <a:gd name="T1" fmla="*/ 7 h 168"/>
                  <a:gd name="T2" fmla="*/ 7 w 114"/>
                  <a:gd name="T3" fmla="*/ 16 h 168"/>
                  <a:gd name="T4" fmla="*/ 14 w 114"/>
                  <a:gd name="T5" fmla="*/ 25 h 168"/>
                  <a:gd name="T6" fmla="*/ 20 w 114"/>
                  <a:gd name="T7" fmla="*/ 35 h 168"/>
                  <a:gd name="T8" fmla="*/ 29 w 114"/>
                  <a:gd name="T9" fmla="*/ 45 h 168"/>
                  <a:gd name="T10" fmla="*/ 37 w 114"/>
                  <a:gd name="T11" fmla="*/ 55 h 168"/>
                  <a:gd name="T12" fmla="*/ 46 w 114"/>
                  <a:gd name="T13" fmla="*/ 66 h 168"/>
                  <a:gd name="T14" fmla="*/ 55 w 114"/>
                  <a:gd name="T15" fmla="*/ 76 h 168"/>
                  <a:gd name="T16" fmla="*/ 64 w 114"/>
                  <a:gd name="T17" fmla="*/ 88 h 168"/>
                  <a:gd name="T18" fmla="*/ 73 w 114"/>
                  <a:gd name="T19" fmla="*/ 99 h 168"/>
                  <a:gd name="T20" fmla="*/ 82 w 114"/>
                  <a:gd name="T21" fmla="*/ 110 h 168"/>
                  <a:gd name="T22" fmla="*/ 89 w 114"/>
                  <a:gd name="T23" fmla="*/ 121 h 168"/>
                  <a:gd name="T24" fmla="*/ 96 w 114"/>
                  <a:gd name="T25" fmla="*/ 131 h 168"/>
                  <a:gd name="T26" fmla="*/ 102 w 114"/>
                  <a:gd name="T27" fmla="*/ 143 h 168"/>
                  <a:gd name="T28" fmla="*/ 106 w 114"/>
                  <a:gd name="T29" fmla="*/ 153 h 168"/>
                  <a:gd name="T30" fmla="*/ 108 w 114"/>
                  <a:gd name="T31" fmla="*/ 163 h 168"/>
                  <a:gd name="T32" fmla="*/ 113 w 114"/>
                  <a:gd name="T33" fmla="*/ 167 h 168"/>
                  <a:gd name="T34" fmla="*/ 111 w 114"/>
                  <a:gd name="T35" fmla="*/ 157 h 168"/>
                  <a:gd name="T36" fmla="*/ 107 w 114"/>
                  <a:gd name="T37" fmla="*/ 146 h 168"/>
                  <a:gd name="T38" fmla="*/ 102 w 114"/>
                  <a:gd name="T39" fmla="*/ 135 h 168"/>
                  <a:gd name="T40" fmla="*/ 95 w 114"/>
                  <a:gd name="T41" fmla="*/ 124 h 168"/>
                  <a:gd name="T42" fmla="*/ 88 w 114"/>
                  <a:gd name="T43" fmla="*/ 114 h 168"/>
                  <a:gd name="T44" fmla="*/ 80 w 114"/>
                  <a:gd name="T45" fmla="*/ 102 h 168"/>
                  <a:gd name="T46" fmla="*/ 71 w 114"/>
                  <a:gd name="T47" fmla="*/ 91 h 168"/>
                  <a:gd name="T48" fmla="*/ 62 w 114"/>
                  <a:gd name="T49" fmla="*/ 79 h 168"/>
                  <a:gd name="T50" fmla="*/ 53 w 114"/>
                  <a:gd name="T51" fmla="*/ 69 h 168"/>
                  <a:gd name="T52" fmla="*/ 44 w 114"/>
                  <a:gd name="T53" fmla="*/ 58 h 168"/>
                  <a:gd name="T54" fmla="*/ 35 w 114"/>
                  <a:gd name="T55" fmla="*/ 48 h 168"/>
                  <a:gd name="T56" fmla="*/ 27 w 114"/>
                  <a:gd name="T57" fmla="*/ 37 h 168"/>
                  <a:gd name="T58" fmla="*/ 20 w 114"/>
                  <a:gd name="T59" fmla="*/ 27 h 168"/>
                  <a:gd name="T60" fmla="*/ 12 w 114"/>
                  <a:gd name="T61" fmla="*/ 18 h 168"/>
                  <a:gd name="T62" fmla="*/ 7 w 114"/>
                  <a:gd name="T63" fmla="*/ 10 h 168"/>
                  <a:gd name="T64" fmla="*/ 3 w 114"/>
                  <a:gd name="T65" fmla="*/ 1 h 168"/>
                  <a:gd name="T66" fmla="*/ 2 w 114"/>
                  <a:gd name="T67" fmla="*/ 0 h 168"/>
                  <a:gd name="T68" fmla="*/ 1 w 114"/>
                  <a:gd name="T69" fmla="*/ 1 h 168"/>
                  <a:gd name="T70" fmla="*/ 0 w 114"/>
                  <a:gd name="T71" fmla="*/ 1 h 168"/>
                  <a:gd name="T72" fmla="*/ 0 w 114"/>
                  <a:gd name="T73" fmla="*/ 3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4"/>
                  <a:gd name="T112" fmla="*/ 0 h 168"/>
                  <a:gd name="T113" fmla="*/ 114 w 114"/>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4" h="168">
                    <a:moveTo>
                      <a:pt x="0" y="3"/>
                    </a:moveTo>
                    <a:lnTo>
                      <a:pt x="2" y="7"/>
                    </a:lnTo>
                    <a:lnTo>
                      <a:pt x="5" y="11"/>
                    </a:lnTo>
                    <a:lnTo>
                      <a:pt x="7" y="16"/>
                    </a:lnTo>
                    <a:lnTo>
                      <a:pt x="10" y="20"/>
                    </a:lnTo>
                    <a:lnTo>
                      <a:pt x="14" y="25"/>
                    </a:lnTo>
                    <a:lnTo>
                      <a:pt x="17" y="30"/>
                    </a:lnTo>
                    <a:lnTo>
                      <a:pt x="20" y="35"/>
                    </a:lnTo>
                    <a:lnTo>
                      <a:pt x="25" y="40"/>
                    </a:lnTo>
                    <a:lnTo>
                      <a:pt x="29" y="45"/>
                    </a:lnTo>
                    <a:lnTo>
                      <a:pt x="33" y="50"/>
                    </a:lnTo>
                    <a:lnTo>
                      <a:pt x="37" y="55"/>
                    </a:lnTo>
                    <a:lnTo>
                      <a:pt x="42" y="61"/>
                    </a:lnTo>
                    <a:lnTo>
                      <a:pt x="46" y="66"/>
                    </a:lnTo>
                    <a:lnTo>
                      <a:pt x="51" y="71"/>
                    </a:lnTo>
                    <a:lnTo>
                      <a:pt x="55" y="76"/>
                    </a:lnTo>
                    <a:lnTo>
                      <a:pt x="60" y="82"/>
                    </a:lnTo>
                    <a:lnTo>
                      <a:pt x="64" y="88"/>
                    </a:lnTo>
                    <a:lnTo>
                      <a:pt x="69" y="94"/>
                    </a:lnTo>
                    <a:lnTo>
                      <a:pt x="73" y="99"/>
                    </a:lnTo>
                    <a:lnTo>
                      <a:pt x="77" y="105"/>
                    </a:lnTo>
                    <a:lnTo>
                      <a:pt x="82" y="110"/>
                    </a:lnTo>
                    <a:lnTo>
                      <a:pt x="86" y="116"/>
                    </a:lnTo>
                    <a:lnTo>
                      <a:pt x="89" y="121"/>
                    </a:lnTo>
                    <a:lnTo>
                      <a:pt x="93" y="126"/>
                    </a:lnTo>
                    <a:lnTo>
                      <a:pt x="96" y="131"/>
                    </a:lnTo>
                    <a:lnTo>
                      <a:pt x="99" y="137"/>
                    </a:lnTo>
                    <a:lnTo>
                      <a:pt x="102" y="143"/>
                    </a:lnTo>
                    <a:lnTo>
                      <a:pt x="104" y="148"/>
                    </a:lnTo>
                    <a:lnTo>
                      <a:pt x="106" y="153"/>
                    </a:lnTo>
                    <a:lnTo>
                      <a:pt x="108" y="158"/>
                    </a:lnTo>
                    <a:lnTo>
                      <a:pt x="108" y="163"/>
                    </a:lnTo>
                    <a:lnTo>
                      <a:pt x="110" y="167"/>
                    </a:lnTo>
                    <a:lnTo>
                      <a:pt x="113" y="167"/>
                    </a:lnTo>
                    <a:lnTo>
                      <a:pt x="112" y="162"/>
                    </a:lnTo>
                    <a:lnTo>
                      <a:pt x="111" y="157"/>
                    </a:lnTo>
                    <a:lnTo>
                      <a:pt x="109" y="151"/>
                    </a:lnTo>
                    <a:lnTo>
                      <a:pt x="107" y="146"/>
                    </a:lnTo>
                    <a:lnTo>
                      <a:pt x="105" y="140"/>
                    </a:lnTo>
                    <a:lnTo>
                      <a:pt x="102" y="135"/>
                    </a:lnTo>
                    <a:lnTo>
                      <a:pt x="99" y="130"/>
                    </a:lnTo>
                    <a:lnTo>
                      <a:pt x="95" y="124"/>
                    </a:lnTo>
                    <a:lnTo>
                      <a:pt x="92" y="119"/>
                    </a:lnTo>
                    <a:lnTo>
                      <a:pt x="88" y="114"/>
                    </a:lnTo>
                    <a:lnTo>
                      <a:pt x="84" y="108"/>
                    </a:lnTo>
                    <a:lnTo>
                      <a:pt x="80" y="102"/>
                    </a:lnTo>
                    <a:lnTo>
                      <a:pt x="76" y="96"/>
                    </a:lnTo>
                    <a:lnTo>
                      <a:pt x="71" y="91"/>
                    </a:lnTo>
                    <a:lnTo>
                      <a:pt x="67" y="85"/>
                    </a:lnTo>
                    <a:lnTo>
                      <a:pt x="62" y="79"/>
                    </a:lnTo>
                    <a:lnTo>
                      <a:pt x="58" y="74"/>
                    </a:lnTo>
                    <a:lnTo>
                      <a:pt x="53" y="69"/>
                    </a:lnTo>
                    <a:lnTo>
                      <a:pt x="48" y="64"/>
                    </a:lnTo>
                    <a:lnTo>
                      <a:pt x="44" y="58"/>
                    </a:lnTo>
                    <a:lnTo>
                      <a:pt x="40" y="53"/>
                    </a:lnTo>
                    <a:lnTo>
                      <a:pt x="35" y="48"/>
                    </a:lnTo>
                    <a:lnTo>
                      <a:pt x="31" y="42"/>
                    </a:lnTo>
                    <a:lnTo>
                      <a:pt x="27" y="37"/>
                    </a:lnTo>
                    <a:lnTo>
                      <a:pt x="23" y="32"/>
                    </a:lnTo>
                    <a:lnTo>
                      <a:pt x="20" y="27"/>
                    </a:lnTo>
                    <a:lnTo>
                      <a:pt x="16" y="23"/>
                    </a:lnTo>
                    <a:lnTo>
                      <a:pt x="12" y="18"/>
                    </a:lnTo>
                    <a:lnTo>
                      <a:pt x="10" y="14"/>
                    </a:lnTo>
                    <a:lnTo>
                      <a:pt x="7" y="10"/>
                    </a:lnTo>
                    <a:lnTo>
                      <a:pt x="5" y="5"/>
                    </a:lnTo>
                    <a:lnTo>
                      <a:pt x="3" y="1"/>
                    </a:lnTo>
                    <a:lnTo>
                      <a:pt x="2" y="0"/>
                    </a:lnTo>
                    <a:lnTo>
                      <a:pt x="1" y="0"/>
                    </a:lnTo>
                    <a:lnTo>
                      <a:pt x="1" y="1"/>
                    </a:lnTo>
                    <a:lnTo>
                      <a:pt x="0" y="1"/>
                    </a:lnTo>
                    <a:lnTo>
                      <a:pt x="0" y="2"/>
                    </a:lnTo>
                    <a:lnTo>
                      <a:pt x="0" y="3"/>
                    </a:lnTo>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a:lstStyle/>
              <a:p>
                <a:endParaRPr lang="en-US" sz="1350"/>
              </a:p>
            </p:txBody>
          </p:sp>
        </p:grpSp>
      </p:grpSp>
    </p:spTree>
    <p:extLst>
      <p:ext uri="{BB962C8B-B14F-4D97-AF65-F5344CB8AC3E}">
        <p14:creationId xmlns:p14="http://schemas.microsoft.com/office/powerpoint/2010/main" val="25646540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Example</a:t>
            </a:r>
          </a:p>
        </p:txBody>
      </p:sp>
      <p:sp>
        <p:nvSpPr>
          <p:cNvPr id="73731" name="Rectangle 3"/>
          <p:cNvSpPr>
            <a:spLocks noGrp="1" noChangeArrowheads="1"/>
          </p:cNvSpPr>
          <p:nvPr>
            <p:ph idx="1"/>
          </p:nvPr>
        </p:nvSpPr>
        <p:spPr>
          <a:xfrm>
            <a:off x="457200" y="1200151"/>
            <a:ext cx="5358809" cy="3394472"/>
          </a:xfrm>
          <a:noFill/>
        </p:spPr>
        <p:txBody>
          <a:bodyPr vert="horz" lIns="67866" tIns="33338" rIns="67866" bIns="33338" rtlCol="0">
            <a:normAutofit fontScale="70000" lnSpcReduction="20000"/>
          </a:bodyPr>
          <a:lstStyle/>
          <a:p>
            <a:pPr marL="0" indent="0" algn="l">
              <a:buNone/>
            </a:pPr>
            <a:r>
              <a:rPr lang="en-US" altLang="en-US" dirty="0">
                <a:solidFill>
                  <a:schemeClr val="tx1"/>
                </a:solidFill>
              </a:rPr>
              <a:t>Times are tough for </a:t>
            </a:r>
            <a:r>
              <a:rPr lang="en-US" altLang="en-US" dirty="0" err="1">
                <a:solidFill>
                  <a:schemeClr val="tx1"/>
                </a:solidFill>
              </a:rPr>
              <a:t>Microdyne</a:t>
            </a:r>
            <a:r>
              <a:rPr lang="en-US" altLang="en-US" dirty="0">
                <a:solidFill>
                  <a:schemeClr val="tx1"/>
                </a:solidFill>
              </a:rPr>
              <a:t>.  If it engages in a new, year long promotional campaign costing $10 million, its annual after-tax cash flow over the next five years will be only $100,000.  If it does not undertake the campaign, it expects its after-tax cash flow to be minus $3 million annually for the same period.  Assuming that the company has decided to stay in its chosen  business, is this campaign worthwhile when the discount rate is 10 %.  Why or why not?</a:t>
            </a:r>
          </a:p>
        </p:txBody>
      </p:sp>
    </p:spTree>
    <p:extLst>
      <p:ext uri="{BB962C8B-B14F-4D97-AF65-F5344CB8AC3E}">
        <p14:creationId xmlns:p14="http://schemas.microsoft.com/office/powerpoint/2010/main" val="40965933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Solution</a:t>
            </a:r>
          </a:p>
        </p:txBody>
      </p:sp>
    </p:spTree>
    <p:extLst>
      <p:ext uri="{BB962C8B-B14F-4D97-AF65-F5344CB8AC3E}">
        <p14:creationId xmlns:p14="http://schemas.microsoft.com/office/powerpoint/2010/main" val="372127073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of Costs</a:t>
            </a:r>
          </a:p>
        </p:txBody>
      </p:sp>
      <p:sp>
        <p:nvSpPr>
          <p:cNvPr id="77826" name="Rectangle 2"/>
          <p:cNvSpPr>
            <a:spLocks noGrp="1" noChangeArrowheads="1"/>
          </p:cNvSpPr>
          <p:nvPr>
            <p:ph idx="1"/>
          </p:nvPr>
        </p:nvSpPr>
        <p:spPr>
          <a:xfrm>
            <a:off x="457200" y="1200151"/>
            <a:ext cx="5358809" cy="3394472"/>
          </a:xfrm>
          <a:noFill/>
        </p:spPr>
        <p:txBody>
          <a:bodyPr vert="horz" lIns="67866" tIns="33338" rIns="67866" bIns="33338" rtlCol="0">
            <a:normAutofit fontScale="77500" lnSpcReduction="20000"/>
          </a:bodyPr>
          <a:lstStyle/>
          <a:p>
            <a:pPr marL="214313" indent="-214313" algn="l"/>
            <a:r>
              <a:rPr lang="en-US" altLang="en-US" sz="3300" dirty="0">
                <a:solidFill>
                  <a:schemeClr val="tx1"/>
                </a:solidFill>
              </a:rPr>
              <a:t>Sunk Costs: </a:t>
            </a:r>
            <a:r>
              <a:rPr lang="en-US" altLang="en-US" sz="2600" dirty="0">
                <a:solidFill>
                  <a:schemeClr val="tx1"/>
                </a:solidFill>
              </a:rPr>
              <a:t>Not relevant for present decision</a:t>
            </a:r>
          </a:p>
          <a:p>
            <a:pPr marL="214313" indent="-214313" algn="l"/>
            <a:endParaRPr lang="en-US" altLang="en-US" dirty="0">
              <a:solidFill>
                <a:schemeClr val="tx1"/>
              </a:solidFill>
            </a:endParaRPr>
          </a:p>
          <a:p>
            <a:pPr marL="214313" indent="-214313" algn="l"/>
            <a:r>
              <a:rPr lang="en-US" altLang="en-US" sz="3400" dirty="0">
                <a:solidFill>
                  <a:schemeClr val="tx1"/>
                </a:solidFill>
              </a:rPr>
              <a:t>Test marketing costs</a:t>
            </a:r>
          </a:p>
          <a:p>
            <a:pPr marL="214313" indent="-214313" algn="l"/>
            <a:endParaRPr lang="en-US" altLang="en-US" sz="2600" dirty="0">
              <a:solidFill>
                <a:schemeClr val="tx1"/>
              </a:solidFill>
            </a:endParaRPr>
          </a:p>
          <a:p>
            <a:pPr marL="214313" indent="-214313" algn="l"/>
            <a:r>
              <a:rPr lang="en-US" altLang="en-US" sz="3300" dirty="0">
                <a:solidFill>
                  <a:schemeClr val="tx1"/>
                </a:solidFill>
              </a:rPr>
              <a:t>Erosion Costs:  </a:t>
            </a:r>
            <a:r>
              <a:rPr lang="en-US" altLang="en-US" sz="2600" dirty="0">
                <a:solidFill>
                  <a:schemeClr val="tx1"/>
                </a:solidFill>
              </a:rPr>
              <a:t>Cash flow transferred to a new project from sales and customers of other products of the firm. </a:t>
            </a:r>
          </a:p>
          <a:p>
            <a:pPr marL="214313" indent="-214313" algn="l"/>
            <a:endParaRPr lang="en-US" altLang="en-US" sz="2600" dirty="0">
              <a:solidFill>
                <a:schemeClr val="tx1"/>
              </a:solidFill>
            </a:endParaRPr>
          </a:p>
          <a:p>
            <a:pPr marL="214313" indent="-214313" algn="l"/>
            <a:r>
              <a:rPr lang="en-US" altLang="en-US" sz="3300" dirty="0">
                <a:solidFill>
                  <a:schemeClr val="tx1"/>
                </a:solidFill>
              </a:rPr>
              <a:t>Opportunity Costs: </a:t>
            </a:r>
            <a:r>
              <a:rPr lang="en-US" altLang="en-US" sz="2600" dirty="0">
                <a:solidFill>
                  <a:schemeClr val="tx1"/>
                </a:solidFill>
              </a:rPr>
              <a:t>Lost revenues from alternative uses of the asset</a:t>
            </a:r>
          </a:p>
          <a:p>
            <a:pPr marL="214313" indent="-214313" algn="l"/>
            <a:endParaRPr lang="en-US" altLang="en-US" dirty="0"/>
          </a:p>
          <a:p>
            <a:pPr marL="214313" indent="-214313" algn="l"/>
            <a:endParaRPr lang="en-US" altLang="en-US" dirty="0"/>
          </a:p>
        </p:txBody>
      </p:sp>
    </p:spTree>
    <p:extLst>
      <p:ext uri="{BB962C8B-B14F-4D97-AF65-F5344CB8AC3E}">
        <p14:creationId xmlns:p14="http://schemas.microsoft.com/office/powerpoint/2010/main" val="9738303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Flows</a:t>
            </a:r>
          </a:p>
        </p:txBody>
      </p:sp>
      <p:sp>
        <p:nvSpPr>
          <p:cNvPr id="79874" name="Rectangle 2"/>
          <p:cNvSpPr>
            <a:spLocks noGrp="1" noChangeArrowheads="1"/>
          </p:cNvSpPr>
          <p:nvPr>
            <p:ph idx="1"/>
          </p:nvPr>
        </p:nvSpPr>
        <p:spPr>
          <a:xfrm>
            <a:off x="457200" y="1200151"/>
            <a:ext cx="5358809" cy="3394472"/>
          </a:xfrm>
          <a:noFill/>
        </p:spPr>
        <p:txBody>
          <a:bodyPr vert="horz" lIns="67866" tIns="33338" rIns="67866" bIns="33338" rtlCol="0">
            <a:normAutofit fontScale="62500" lnSpcReduction="20000"/>
          </a:bodyPr>
          <a:lstStyle/>
          <a:p>
            <a:pPr marL="214313" indent="-214313" algn="l"/>
            <a:r>
              <a:rPr lang="en-US" altLang="en-US" sz="3400" dirty="0">
                <a:solidFill>
                  <a:schemeClr val="tx1"/>
                </a:solidFill>
              </a:rPr>
              <a:t>Depreciation :  </a:t>
            </a:r>
            <a:r>
              <a:rPr lang="en-US" altLang="en-US" sz="2900" dirty="0">
                <a:solidFill>
                  <a:schemeClr val="tx1"/>
                </a:solidFill>
              </a:rPr>
              <a:t>It is a non-cash expense.  Add depreciation back to income after tax to calculate the investment’s after-tax cash flow. (ATCF)</a:t>
            </a:r>
          </a:p>
          <a:p>
            <a:pPr marL="214313" indent="-214313" algn="l"/>
            <a:endParaRPr lang="en-US" altLang="en-US" dirty="0">
              <a:solidFill>
                <a:schemeClr val="tx1"/>
              </a:solidFill>
            </a:endParaRPr>
          </a:p>
          <a:p>
            <a:pPr marL="0" indent="0" algn="l">
              <a:buNone/>
            </a:pPr>
            <a:r>
              <a:rPr lang="en-US" altLang="en-US" dirty="0">
                <a:solidFill>
                  <a:schemeClr val="tx1"/>
                </a:solidFill>
              </a:rPr>
              <a:t>ATCF  = (Revenue - Costs - </a:t>
            </a:r>
            <a:r>
              <a:rPr lang="en-US" altLang="en-US" dirty="0" err="1">
                <a:solidFill>
                  <a:schemeClr val="tx1"/>
                </a:solidFill>
              </a:rPr>
              <a:t>Deprec</a:t>
            </a:r>
            <a:r>
              <a:rPr lang="en-US" altLang="en-US" dirty="0">
                <a:solidFill>
                  <a:schemeClr val="tx1"/>
                </a:solidFill>
              </a:rPr>
              <a:t>.) (1-Tax)  + D</a:t>
            </a:r>
          </a:p>
          <a:p>
            <a:pPr marL="214313" indent="-214313" algn="l"/>
            <a:endParaRPr lang="en-US" altLang="en-US" dirty="0">
              <a:solidFill>
                <a:schemeClr val="tx1"/>
              </a:solidFill>
            </a:endParaRPr>
          </a:p>
          <a:p>
            <a:pPr marL="0" indent="0" algn="l">
              <a:buNone/>
            </a:pPr>
            <a:r>
              <a:rPr lang="en-US" altLang="en-US" dirty="0">
                <a:solidFill>
                  <a:schemeClr val="tx1"/>
                </a:solidFill>
              </a:rPr>
              <a:t>            = (R - C) (1 - Tax)  +  D (Tax)</a:t>
            </a:r>
          </a:p>
          <a:p>
            <a:pPr marL="214313" indent="-214313" algn="l"/>
            <a:endParaRPr lang="en-US" altLang="en-US" dirty="0">
              <a:solidFill>
                <a:schemeClr val="tx1"/>
              </a:solidFill>
            </a:endParaRPr>
          </a:p>
          <a:p>
            <a:pPr marL="214313" indent="-214313" algn="l"/>
            <a:r>
              <a:rPr lang="en-US" altLang="en-US" sz="3400" dirty="0">
                <a:solidFill>
                  <a:schemeClr val="tx1"/>
                </a:solidFill>
              </a:rPr>
              <a:t>Working Capital: </a:t>
            </a:r>
            <a:r>
              <a:rPr lang="en-US" altLang="en-US" sz="2900" dirty="0">
                <a:solidFill>
                  <a:schemeClr val="tx1"/>
                </a:solidFill>
              </a:rPr>
              <a:t>Changes in the that are the result of an investment decision are relevant to the decision.   At the end of project life, working capital would be treated as cash inflows.</a:t>
            </a:r>
          </a:p>
          <a:p>
            <a:pPr marL="214313" indent="-214313" algn="l"/>
            <a:endParaRPr lang="en-US" altLang="en-US" dirty="0"/>
          </a:p>
          <a:p>
            <a:pPr marL="214313" indent="-214313" algn="l"/>
            <a:endParaRPr lang="en-US" altLang="en-US" dirty="0"/>
          </a:p>
          <a:p>
            <a:pPr marL="214313" indent="-214313" algn="l"/>
            <a:endParaRPr lang="en-US" altLang="en-US" dirty="0"/>
          </a:p>
        </p:txBody>
      </p:sp>
    </p:spTree>
    <p:extLst>
      <p:ext uri="{BB962C8B-B14F-4D97-AF65-F5344CB8AC3E}">
        <p14:creationId xmlns:p14="http://schemas.microsoft.com/office/powerpoint/2010/main" val="100955777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0"/>
            <a:ext cx="5358810" cy="1063229"/>
          </a:xfrm>
        </p:spPr>
        <p:txBody>
          <a:bodyPr/>
          <a:lstStyle/>
          <a:p>
            <a:r>
              <a:rPr lang="en-US" altLang="en-US" sz="2600" b="1" dirty="0">
                <a:latin typeface="Book Antiqua" panose="02040602050305030304" pitchFamily="18" charset="0"/>
              </a:rPr>
              <a:t>Factors to Consider While Making Cash Flow Estimates</a:t>
            </a:r>
          </a:p>
        </p:txBody>
      </p:sp>
      <p:sp>
        <p:nvSpPr>
          <p:cNvPr id="81923" name="Rectangle 3"/>
          <p:cNvSpPr>
            <a:spLocks noGrp="1" noChangeArrowheads="1"/>
          </p:cNvSpPr>
          <p:nvPr>
            <p:ph idx="1"/>
          </p:nvPr>
        </p:nvSpPr>
        <p:spPr>
          <a:xfrm>
            <a:off x="457200" y="1200150"/>
            <a:ext cx="5358809" cy="3943349"/>
          </a:xfrm>
        </p:spPr>
        <p:txBody>
          <a:bodyPr>
            <a:normAutofit lnSpcReduction="10000"/>
          </a:bodyPr>
          <a:lstStyle/>
          <a:p>
            <a:pPr marL="0" indent="0" algn="l">
              <a:buNone/>
            </a:pPr>
            <a:r>
              <a:rPr lang="en-US" altLang="en-US" sz="1800" u="sng" dirty="0">
                <a:solidFill>
                  <a:schemeClr val="tx1"/>
                </a:solidFill>
              </a:rPr>
              <a:t>Items	</a:t>
            </a:r>
            <a:r>
              <a:rPr lang="en-US" altLang="en-US" sz="1800" u="sng" dirty="0"/>
              <a:t>	</a:t>
            </a:r>
            <a:r>
              <a:rPr lang="en-US" altLang="en-US" sz="1800" u="sng" dirty="0">
                <a:solidFill>
                  <a:schemeClr val="tx1"/>
                </a:solidFill>
              </a:rPr>
              <a:t>Factors to Consider</a:t>
            </a:r>
            <a:r>
              <a:rPr lang="en-US" altLang="en-US" sz="1800" dirty="0">
                <a:solidFill>
                  <a:schemeClr val="tx1"/>
                </a:solidFill>
              </a:rPr>
              <a:t> </a:t>
            </a:r>
          </a:p>
          <a:p>
            <a:pPr marL="0" indent="0" algn="l">
              <a:buNone/>
            </a:pPr>
            <a:r>
              <a:rPr lang="en-US" altLang="en-US" sz="1400" dirty="0">
                <a:solidFill>
                  <a:schemeClr val="tx1"/>
                </a:solidFill>
              </a:rPr>
              <a:t>Price, Volume	Competition from existing products</a:t>
            </a:r>
          </a:p>
          <a:p>
            <a:pPr marL="0" indent="0" algn="l">
              <a:buNone/>
            </a:pPr>
            <a:r>
              <a:rPr lang="en-US" altLang="en-US" sz="1400" dirty="0">
                <a:solidFill>
                  <a:schemeClr val="tx1"/>
                </a:solidFill>
              </a:rPr>
              <a:t>		Competition from technological advances</a:t>
            </a:r>
          </a:p>
          <a:p>
            <a:pPr marL="0" indent="0" algn="l">
              <a:buNone/>
            </a:pPr>
            <a:r>
              <a:rPr lang="en-US" altLang="en-US" sz="1400" dirty="0">
                <a:solidFill>
                  <a:schemeClr val="tx1"/>
                </a:solidFill>
              </a:rPr>
              <a:t>		Values to customer</a:t>
            </a:r>
          </a:p>
          <a:p>
            <a:pPr marL="0" indent="0" algn="l">
              <a:buNone/>
            </a:pPr>
            <a:endParaRPr lang="en-US" altLang="en-US" sz="1400" dirty="0">
              <a:solidFill>
                <a:schemeClr val="tx1"/>
              </a:solidFill>
            </a:endParaRPr>
          </a:p>
          <a:p>
            <a:pPr marL="0" indent="0" algn="l">
              <a:buNone/>
            </a:pPr>
            <a:r>
              <a:rPr lang="en-US" altLang="en-US" sz="1400" dirty="0">
                <a:solidFill>
                  <a:schemeClr val="tx1"/>
                </a:solidFill>
              </a:rPr>
              <a:t>Variable costs	Labor, Material, Energy</a:t>
            </a:r>
          </a:p>
          <a:p>
            <a:pPr marL="0" indent="0" algn="l">
              <a:buNone/>
            </a:pPr>
            <a:endParaRPr lang="en-US" altLang="en-US" sz="1400" dirty="0">
              <a:solidFill>
                <a:schemeClr val="tx1"/>
              </a:solidFill>
            </a:endParaRPr>
          </a:p>
          <a:p>
            <a:pPr marL="0" indent="0" algn="l">
              <a:buNone/>
            </a:pPr>
            <a:r>
              <a:rPr lang="en-US" altLang="en-US" sz="1400" dirty="0">
                <a:solidFill>
                  <a:schemeClr val="tx1"/>
                </a:solidFill>
              </a:rPr>
              <a:t>Fixed costs		Marketing (sales, advertising)</a:t>
            </a:r>
          </a:p>
          <a:p>
            <a:pPr marL="0" indent="0" algn="l">
              <a:buNone/>
            </a:pPr>
            <a:r>
              <a:rPr lang="en-US" altLang="en-US" sz="1400" dirty="0">
                <a:solidFill>
                  <a:schemeClr val="tx1"/>
                </a:solidFill>
              </a:rPr>
              <a:t>		Information Technology</a:t>
            </a:r>
          </a:p>
          <a:p>
            <a:pPr marL="0" indent="0" algn="l">
              <a:buNone/>
            </a:pPr>
            <a:r>
              <a:rPr lang="en-US" altLang="en-US" sz="1400" dirty="0">
                <a:solidFill>
                  <a:schemeClr val="tx1"/>
                </a:solidFill>
              </a:rPr>
              <a:t>		Accounting Management</a:t>
            </a:r>
          </a:p>
          <a:p>
            <a:pPr marL="0" indent="0" algn="l">
              <a:buNone/>
            </a:pPr>
            <a:endParaRPr lang="en-US" altLang="en-US" sz="1400" dirty="0">
              <a:solidFill>
                <a:schemeClr val="tx1"/>
              </a:solidFill>
            </a:endParaRPr>
          </a:p>
          <a:p>
            <a:pPr marL="0" indent="0" algn="l">
              <a:buNone/>
            </a:pPr>
            <a:r>
              <a:rPr lang="en-US" altLang="en-US" sz="1400" dirty="0">
                <a:solidFill>
                  <a:schemeClr val="tx1"/>
                </a:solidFill>
              </a:rPr>
              <a:t>Capital expenditure	Property, Plant &amp; Equipment</a:t>
            </a:r>
          </a:p>
          <a:p>
            <a:pPr marL="0" indent="0" algn="l">
              <a:buNone/>
            </a:pPr>
            <a:endParaRPr lang="en-US" altLang="en-US" sz="1400" dirty="0">
              <a:solidFill>
                <a:schemeClr val="tx1"/>
              </a:solidFill>
            </a:endParaRPr>
          </a:p>
          <a:p>
            <a:pPr marL="0" indent="0" algn="l">
              <a:buNone/>
            </a:pPr>
            <a:r>
              <a:rPr lang="en-US" altLang="en-US" sz="1400" dirty="0">
                <a:solidFill>
                  <a:schemeClr val="tx1"/>
                </a:solidFill>
              </a:rPr>
              <a:t>Working Capital	Inventory</a:t>
            </a:r>
          </a:p>
          <a:p>
            <a:pPr marL="0" indent="0" algn="l">
              <a:buNone/>
            </a:pPr>
            <a:r>
              <a:rPr lang="en-US" altLang="en-US" sz="1400" dirty="0">
                <a:solidFill>
                  <a:schemeClr val="tx1"/>
                </a:solidFill>
              </a:rPr>
              <a:t>		Accounts receivable</a:t>
            </a:r>
          </a:p>
          <a:p>
            <a:pPr marL="0" indent="0" algn="l">
              <a:buNone/>
            </a:pPr>
            <a:r>
              <a:rPr lang="en-US" altLang="en-US" sz="1400" dirty="0">
                <a:solidFill>
                  <a:schemeClr val="tx1"/>
                </a:solidFill>
              </a:rPr>
              <a:t>		Accounts payable</a:t>
            </a:r>
          </a:p>
        </p:txBody>
      </p:sp>
    </p:spTree>
    <p:extLst>
      <p:ext uri="{BB962C8B-B14F-4D97-AF65-F5344CB8AC3E}">
        <p14:creationId xmlns:p14="http://schemas.microsoft.com/office/powerpoint/2010/main" val="3519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0BD84956-5734-4EEC-9AB4-98D4C5426802}" type="slidenum">
              <a:rPr lang="en-US" altLang="en-US" sz="1050" b="0">
                <a:solidFill>
                  <a:schemeClr val="tx1"/>
                </a:solidFill>
                <a:latin typeface="Times New Roman" panose="02020603050405020304" pitchFamily="18" charset="0"/>
              </a:rPr>
              <a:pPr>
                <a:lnSpc>
                  <a:spcPct val="100000"/>
                </a:lnSpc>
                <a:spcBef>
                  <a:spcPct val="0"/>
                </a:spcBef>
                <a:buSzTx/>
                <a:buFontTx/>
                <a:buNone/>
              </a:pPr>
              <a:t>4</a:t>
            </a:fld>
            <a:endParaRPr lang="en-US" altLang="en-US" sz="1050" b="0">
              <a:solidFill>
                <a:schemeClr val="tx1"/>
              </a:solidFill>
              <a:latin typeface="Times New Roman" panose="02020603050405020304" pitchFamily="18" charset="0"/>
            </a:endParaRPr>
          </a:p>
        </p:txBody>
      </p:sp>
      <p:sp>
        <p:nvSpPr>
          <p:cNvPr id="10243" name="Text Box 2"/>
          <p:cNvSpPr txBox="1">
            <a:spLocks noChangeArrowheads="1"/>
          </p:cNvSpPr>
          <p:nvPr/>
        </p:nvSpPr>
        <p:spPr bwMode="auto">
          <a:xfrm>
            <a:off x="2448509" y="264331"/>
            <a:ext cx="4223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i="1" dirty="0">
                <a:solidFill>
                  <a:schemeClr val="tx2"/>
                </a:solidFill>
                <a:latin typeface="Times New Roman" panose="02020603050405020304" pitchFamily="18" charset="0"/>
              </a:rPr>
              <a:t>The Value Creation Process</a:t>
            </a:r>
          </a:p>
        </p:txBody>
      </p:sp>
      <p:sp>
        <p:nvSpPr>
          <p:cNvPr id="10244" name="Rectangle 3"/>
          <p:cNvSpPr>
            <a:spLocks noChangeArrowheads="1"/>
          </p:cNvSpPr>
          <p:nvPr/>
        </p:nvSpPr>
        <p:spPr bwMode="auto">
          <a:xfrm>
            <a:off x="3028950" y="914400"/>
            <a:ext cx="2819400" cy="685800"/>
          </a:xfrm>
          <a:prstGeom prst="rect">
            <a:avLst/>
          </a:prstGeom>
          <a:solidFill>
            <a:schemeClr val="bg1"/>
          </a:solidFill>
          <a:ln w="9525">
            <a:solidFill>
              <a:schemeClr val="accent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Financial Markets</a:t>
            </a:r>
          </a:p>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(Stockholders and</a:t>
            </a:r>
          </a:p>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Bondholders)</a:t>
            </a:r>
          </a:p>
        </p:txBody>
      </p:sp>
      <p:sp>
        <p:nvSpPr>
          <p:cNvPr id="10245" name="Rectangle 4"/>
          <p:cNvSpPr>
            <a:spLocks noChangeArrowheads="1"/>
          </p:cNvSpPr>
          <p:nvPr/>
        </p:nvSpPr>
        <p:spPr bwMode="auto">
          <a:xfrm>
            <a:off x="3200400" y="2057401"/>
            <a:ext cx="2438400" cy="642938"/>
          </a:xfrm>
          <a:prstGeom prst="rect">
            <a:avLst/>
          </a:prstGeom>
          <a:solidFill>
            <a:schemeClr val="bg1"/>
          </a:solidFill>
          <a:ln w="9525">
            <a:solidFill>
              <a:schemeClr val="accent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Corporation</a:t>
            </a:r>
            <a:endParaRPr lang="en-US" altLang="en-US" sz="1800" b="0" i="1">
              <a:solidFill>
                <a:schemeClr val="accent1"/>
              </a:solidFill>
              <a:latin typeface="Times New Roman" panose="02020603050405020304" pitchFamily="18" charset="0"/>
            </a:endParaRPr>
          </a:p>
        </p:txBody>
      </p:sp>
      <p:sp>
        <p:nvSpPr>
          <p:cNvPr id="10246" name="Rectangle 5"/>
          <p:cNvSpPr>
            <a:spLocks noChangeArrowheads="1"/>
          </p:cNvSpPr>
          <p:nvPr/>
        </p:nvSpPr>
        <p:spPr bwMode="auto">
          <a:xfrm>
            <a:off x="1752600" y="3300413"/>
            <a:ext cx="2362200" cy="600075"/>
          </a:xfrm>
          <a:prstGeom prst="rect">
            <a:avLst/>
          </a:prstGeom>
          <a:solidFill>
            <a:schemeClr val="bg1"/>
          </a:solidFill>
          <a:ln w="9525">
            <a:solidFill>
              <a:schemeClr val="accent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Factor Market</a:t>
            </a:r>
          </a:p>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(Land, Labor, and</a:t>
            </a:r>
          </a:p>
          <a:p>
            <a:pPr algn="ctr">
              <a:lnSpc>
                <a:spcPct val="100000"/>
              </a:lnSpc>
              <a:spcBef>
                <a:spcPct val="0"/>
              </a:spcBef>
              <a:buSzTx/>
              <a:buFontTx/>
              <a:buNone/>
            </a:pPr>
            <a:r>
              <a:rPr lang="en-US" altLang="en-US" sz="1050" b="0">
                <a:solidFill>
                  <a:schemeClr val="accent1"/>
                </a:solidFill>
                <a:latin typeface="Times New Roman" panose="02020603050405020304" pitchFamily="18" charset="0"/>
              </a:rPr>
              <a:t>Physical Capital)</a:t>
            </a:r>
          </a:p>
        </p:txBody>
      </p:sp>
      <p:sp>
        <p:nvSpPr>
          <p:cNvPr id="10247" name="Rectangle 6"/>
          <p:cNvSpPr>
            <a:spLocks noChangeArrowheads="1"/>
          </p:cNvSpPr>
          <p:nvPr/>
        </p:nvSpPr>
        <p:spPr bwMode="auto">
          <a:xfrm>
            <a:off x="5181600" y="3300413"/>
            <a:ext cx="2286000" cy="600075"/>
          </a:xfrm>
          <a:prstGeom prst="rect">
            <a:avLst/>
          </a:prstGeom>
          <a:solidFill>
            <a:schemeClr val="bg1"/>
          </a:solidFill>
          <a:ln w="9525">
            <a:solidFill>
              <a:schemeClr val="accent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dirty="0">
                <a:solidFill>
                  <a:schemeClr val="accent1"/>
                </a:solidFill>
                <a:latin typeface="Times New Roman" panose="02020603050405020304" pitchFamily="18" charset="0"/>
              </a:rPr>
              <a:t>Product Market</a:t>
            </a:r>
          </a:p>
          <a:p>
            <a:pPr algn="ctr">
              <a:lnSpc>
                <a:spcPct val="100000"/>
              </a:lnSpc>
              <a:spcBef>
                <a:spcPct val="0"/>
              </a:spcBef>
              <a:buSzTx/>
              <a:buFontTx/>
              <a:buNone/>
            </a:pPr>
            <a:r>
              <a:rPr lang="en-US" altLang="en-US" sz="1050" b="0" dirty="0">
                <a:solidFill>
                  <a:schemeClr val="accent1"/>
                </a:solidFill>
                <a:latin typeface="Times New Roman" panose="02020603050405020304" pitchFamily="18" charset="0"/>
              </a:rPr>
              <a:t>(Customers)</a:t>
            </a:r>
          </a:p>
        </p:txBody>
      </p:sp>
      <p:sp>
        <p:nvSpPr>
          <p:cNvPr id="10248" name="WordArt 7"/>
          <p:cNvSpPr>
            <a:spLocks noChangeArrowheads="1" noChangeShapeType="1" noTextEdit="1"/>
          </p:cNvSpPr>
          <p:nvPr/>
        </p:nvSpPr>
        <p:spPr bwMode="auto">
          <a:xfrm>
            <a:off x="6858000" y="2828926"/>
            <a:ext cx="571500" cy="128588"/>
          </a:xfrm>
          <a:prstGeom prst="rect">
            <a:avLst/>
          </a:prstGeom>
        </p:spPr>
        <p:txBody>
          <a:bodyPr wrap="none" fromWordArt="1">
            <a:prstTxWarp prst="textPlain">
              <a:avLst>
                <a:gd name="adj" fmla="val 50000"/>
              </a:avLst>
            </a:prstTxWarp>
          </a:bodyPr>
          <a:lstStyle/>
          <a:p>
            <a:pPr algn="ctr"/>
            <a:r>
              <a:rPr lang="en-US" sz="1350" i="1" kern="10" dirty="0">
                <a:ln w="9525">
                  <a:solidFill>
                    <a:srgbClr val="000000"/>
                  </a:solidFill>
                  <a:round/>
                  <a:headEnd/>
                  <a:tailEnd/>
                </a:ln>
                <a:cs typeface="Arial" panose="020B0604020202020204" pitchFamily="34" charset="0"/>
              </a:rPr>
              <a:t>Profits</a:t>
            </a:r>
          </a:p>
        </p:txBody>
      </p:sp>
      <p:sp>
        <p:nvSpPr>
          <p:cNvPr id="10249" name="WordArt 8"/>
          <p:cNvSpPr>
            <a:spLocks noChangeArrowheads="1" noChangeShapeType="1" noTextEdit="1"/>
          </p:cNvSpPr>
          <p:nvPr/>
        </p:nvSpPr>
        <p:spPr bwMode="auto">
          <a:xfrm>
            <a:off x="1371600" y="2786063"/>
            <a:ext cx="971550" cy="257175"/>
          </a:xfrm>
          <a:prstGeom prst="rect">
            <a:avLst/>
          </a:prstGeom>
        </p:spPr>
        <p:txBody>
          <a:bodyPr wrap="none" fromWordArt="1">
            <a:prstTxWarp prst="textPlain">
              <a:avLst>
                <a:gd name="adj" fmla="val 50000"/>
              </a:avLst>
            </a:prstTxWarp>
          </a:bodyPr>
          <a:lstStyle/>
          <a:p>
            <a:pPr algn="ctr"/>
            <a:r>
              <a:rPr lang="en-US" sz="1350" i="1" kern="10" dirty="0">
                <a:ln w="9525">
                  <a:solidFill>
                    <a:srgbClr val="000000"/>
                  </a:solidFill>
                  <a:round/>
                  <a:headEnd/>
                  <a:tailEnd/>
                </a:ln>
                <a:cs typeface="Arial" panose="020B0604020202020204" pitchFamily="34" charset="0"/>
              </a:rPr>
              <a:t>Investment</a:t>
            </a:r>
          </a:p>
          <a:p>
            <a:pPr algn="ctr"/>
            <a:r>
              <a:rPr lang="en-US" sz="1350" i="1" kern="10" dirty="0">
                <a:ln w="9525">
                  <a:solidFill>
                    <a:srgbClr val="000000"/>
                  </a:solidFill>
                  <a:round/>
                  <a:headEnd/>
                  <a:tailEnd/>
                </a:ln>
                <a:cs typeface="Arial" panose="020B0604020202020204" pitchFamily="34" charset="0"/>
              </a:rPr>
              <a:t> Decision</a:t>
            </a:r>
          </a:p>
        </p:txBody>
      </p:sp>
      <p:sp>
        <p:nvSpPr>
          <p:cNvPr id="10250" name="WordArt 9"/>
          <p:cNvSpPr>
            <a:spLocks noChangeArrowheads="1" noChangeShapeType="1" noTextEdit="1"/>
          </p:cNvSpPr>
          <p:nvPr/>
        </p:nvSpPr>
        <p:spPr bwMode="auto">
          <a:xfrm>
            <a:off x="3226582" y="4188365"/>
            <a:ext cx="2667000" cy="485775"/>
          </a:xfrm>
          <a:prstGeom prst="rect">
            <a:avLst/>
          </a:prstGeom>
        </p:spPr>
        <p:txBody>
          <a:bodyPr wrap="none" fromWordArt="1">
            <a:prstTxWarp prst="textPlain">
              <a:avLst>
                <a:gd name="adj" fmla="val 48591"/>
              </a:avLst>
            </a:prstTxWarp>
          </a:bodyPr>
          <a:lstStyle/>
          <a:p>
            <a:pPr algn="ctr"/>
            <a:r>
              <a:rPr lang="en-US" sz="1350" i="1" kern="10" dirty="0">
                <a:ln w="9525">
                  <a:solidFill>
                    <a:srgbClr val="000000"/>
                  </a:solidFill>
                  <a:round/>
                  <a:headEnd/>
                  <a:tailEnd/>
                </a:ln>
                <a:solidFill>
                  <a:srgbClr val="FFFFFF"/>
                </a:solidFill>
                <a:cs typeface="Arial" panose="020B0604020202020204" pitchFamily="34" charset="0"/>
              </a:rPr>
              <a:t>Products or Services</a:t>
            </a:r>
          </a:p>
        </p:txBody>
      </p:sp>
      <p:sp>
        <p:nvSpPr>
          <p:cNvPr id="10251" name="WordArt 10"/>
          <p:cNvSpPr>
            <a:spLocks noChangeArrowheads="1" noChangeShapeType="1" noTextEdit="1"/>
          </p:cNvSpPr>
          <p:nvPr/>
        </p:nvSpPr>
        <p:spPr bwMode="auto">
          <a:xfrm>
            <a:off x="6172200" y="1757363"/>
            <a:ext cx="1057275" cy="257175"/>
          </a:xfrm>
          <a:prstGeom prst="rect">
            <a:avLst/>
          </a:prstGeom>
        </p:spPr>
        <p:txBody>
          <a:bodyPr wrap="none" fromWordArt="1">
            <a:prstTxWarp prst="textPlain">
              <a:avLst>
                <a:gd name="adj" fmla="val 50000"/>
              </a:avLst>
            </a:prstTxWarp>
          </a:bodyPr>
          <a:lstStyle/>
          <a:p>
            <a:pPr algn="ctr"/>
            <a:r>
              <a:rPr lang="en-US" sz="1350" i="1" kern="10">
                <a:ln w="9525">
                  <a:solidFill>
                    <a:srgbClr val="000000"/>
                  </a:solidFill>
                  <a:round/>
                  <a:headEnd/>
                  <a:tailEnd/>
                </a:ln>
                <a:cs typeface="Arial" panose="020B0604020202020204" pitchFamily="34" charset="0"/>
              </a:rPr>
              <a:t>Dividends </a:t>
            </a:r>
          </a:p>
          <a:p>
            <a:pPr algn="ctr"/>
            <a:r>
              <a:rPr lang="en-US" sz="1350" i="1" kern="10">
                <a:ln w="9525">
                  <a:solidFill>
                    <a:srgbClr val="000000"/>
                  </a:solidFill>
                  <a:round/>
                  <a:headEnd/>
                  <a:tailEnd/>
                </a:ln>
                <a:cs typeface="Arial" panose="020B0604020202020204" pitchFamily="34" charset="0"/>
              </a:rPr>
              <a:t>and Interest</a:t>
            </a:r>
          </a:p>
        </p:txBody>
      </p:sp>
      <p:sp>
        <p:nvSpPr>
          <p:cNvPr id="10252" name="Line 11"/>
          <p:cNvSpPr>
            <a:spLocks noChangeShapeType="1"/>
          </p:cNvSpPr>
          <p:nvPr/>
        </p:nvSpPr>
        <p:spPr bwMode="auto">
          <a:xfrm>
            <a:off x="4114800" y="3557588"/>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3" name="Line 12"/>
          <p:cNvSpPr>
            <a:spLocks noChangeShapeType="1"/>
          </p:cNvSpPr>
          <p:nvPr/>
        </p:nvSpPr>
        <p:spPr bwMode="auto">
          <a:xfrm flipV="1">
            <a:off x="6324600" y="2314576"/>
            <a:ext cx="0" cy="985838"/>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4" name="Line 13"/>
          <p:cNvSpPr>
            <a:spLocks noChangeShapeType="1"/>
          </p:cNvSpPr>
          <p:nvPr/>
        </p:nvSpPr>
        <p:spPr bwMode="auto">
          <a:xfrm flipH="1">
            <a:off x="5638800" y="2314575"/>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5" name="Line 14"/>
          <p:cNvSpPr>
            <a:spLocks noChangeShapeType="1"/>
          </p:cNvSpPr>
          <p:nvPr/>
        </p:nvSpPr>
        <p:spPr bwMode="auto">
          <a:xfrm flipV="1">
            <a:off x="4876800" y="1628776"/>
            <a:ext cx="0" cy="42862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6" name="Line 15"/>
          <p:cNvSpPr>
            <a:spLocks noChangeShapeType="1"/>
          </p:cNvSpPr>
          <p:nvPr/>
        </p:nvSpPr>
        <p:spPr bwMode="auto">
          <a:xfrm>
            <a:off x="3810000" y="1628776"/>
            <a:ext cx="0" cy="42862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7" name="Line 16"/>
          <p:cNvSpPr>
            <a:spLocks noChangeShapeType="1"/>
          </p:cNvSpPr>
          <p:nvPr/>
        </p:nvSpPr>
        <p:spPr bwMode="auto">
          <a:xfrm flipH="1">
            <a:off x="2590800" y="2314575"/>
            <a:ext cx="609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8" name="Line 17"/>
          <p:cNvSpPr>
            <a:spLocks noChangeShapeType="1"/>
          </p:cNvSpPr>
          <p:nvPr/>
        </p:nvSpPr>
        <p:spPr bwMode="auto">
          <a:xfrm>
            <a:off x="2590800" y="2314576"/>
            <a:ext cx="0" cy="98583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0259" name="WordArt 18"/>
          <p:cNvSpPr>
            <a:spLocks noChangeArrowheads="1" noChangeShapeType="1" noTextEdit="1"/>
          </p:cNvSpPr>
          <p:nvPr/>
        </p:nvSpPr>
        <p:spPr bwMode="auto">
          <a:xfrm>
            <a:off x="1676400" y="1757363"/>
            <a:ext cx="895350" cy="257175"/>
          </a:xfrm>
          <a:prstGeom prst="rect">
            <a:avLst/>
          </a:prstGeom>
        </p:spPr>
        <p:txBody>
          <a:bodyPr wrap="none" fromWordArt="1">
            <a:prstTxWarp prst="textPlain">
              <a:avLst>
                <a:gd name="adj" fmla="val 50000"/>
              </a:avLst>
            </a:prstTxWarp>
          </a:bodyPr>
          <a:lstStyle/>
          <a:p>
            <a:pPr algn="ctr"/>
            <a:r>
              <a:rPr lang="en-US" sz="1350" i="1" kern="10">
                <a:ln w="9525">
                  <a:solidFill>
                    <a:srgbClr val="000000"/>
                  </a:solidFill>
                  <a:round/>
                  <a:headEnd/>
                  <a:tailEnd/>
                </a:ln>
                <a:cs typeface="Arial" panose="020B0604020202020204" pitchFamily="34" charset="0"/>
              </a:rPr>
              <a:t>Financing</a:t>
            </a:r>
          </a:p>
          <a:p>
            <a:pPr algn="ctr"/>
            <a:r>
              <a:rPr lang="en-US" sz="1350" i="1" kern="10">
                <a:ln w="9525">
                  <a:solidFill>
                    <a:srgbClr val="000000"/>
                  </a:solidFill>
                  <a:round/>
                  <a:headEnd/>
                  <a:tailEnd/>
                </a:ln>
                <a:cs typeface="Arial" panose="020B0604020202020204" pitchFamily="34" charset="0"/>
              </a:rPr>
              <a:t>Decision</a:t>
            </a:r>
          </a:p>
        </p:txBody>
      </p:sp>
    </p:spTree>
    <p:extLst>
      <p:ext uri="{BB962C8B-B14F-4D97-AF65-F5344CB8AC3E}">
        <p14:creationId xmlns:p14="http://schemas.microsoft.com/office/powerpoint/2010/main" val="107505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6" name="Text Box 17"/>
          <p:cNvSpPr txBox="1">
            <a:spLocks noChangeArrowheads="1"/>
          </p:cNvSpPr>
          <p:nvPr/>
        </p:nvSpPr>
        <p:spPr bwMode="auto">
          <a:xfrm>
            <a:off x="3637200" y="4685392"/>
            <a:ext cx="131445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Cost of Capital</a:t>
            </a:r>
          </a:p>
        </p:txBody>
      </p:sp>
      <p:sp>
        <p:nvSpPr>
          <p:cNvPr id="83971" name="Rectangle 2"/>
          <p:cNvSpPr>
            <a:spLocks noGrp="1" noChangeArrowheads="1"/>
          </p:cNvSpPr>
          <p:nvPr>
            <p:ph type="title"/>
          </p:nvPr>
        </p:nvSpPr>
        <p:spPr>
          <a:xfrm>
            <a:off x="457200" y="63479"/>
            <a:ext cx="8229600" cy="422673"/>
          </a:xfrm>
        </p:spPr>
        <p:txBody>
          <a:bodyPr>
            <a:noAutofit/>
          </a:bodyPr>
          <a:lstStyle/>
          <a:p>
            <a:r>
              <a:rPr lang="en-US" altLang="en-US" sz="1900" b="1" dirty="0">
                <a:latin typeface="Book Antiqua" panose="02040602050305030304" pitchFamily="18" charset="0"/>
              </a:rPr>
              <a:t>Value Drivers in Resource Allocation Decisions</a:t>
            </a:r>
          </a:p>
        </p:txBody>
      </p:sp>
      <p:sp>
        <p:nvSpPr>
          <p:cNvPr id="839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55C6BA6-8770-447C-8EB9-45C96D31F4EF}" type="slidenum">
              <a:rPr lang="en-US" altLang="en-US" sz="1050" b="0">
                <a:solidFill>
                  <a:schemeClr val="tx1"/>
                </a:solidFill>
                <a:latin typeface="Times New Roman" panose="02020603050405020304" pitchFamily="18" charset="0"/>
              </a:rPr>
              <a:pPr>
                <a:lnSpc>
                  <a:spcPct val="100000"/>
                </a:lnSpc>
                <a:spcBef>
                  <a:spcPct val="0"/>
                </a:spcBef>
                <a:buSzTx/>
                <a:buFontTx/>
                <a:buNone/>
              </a:pPr>
              <a:t>40</a:t>
            </a:fld>
            <a:endParaRPr lang="en-US" altLang="en-US" sz="1050" b="0">
              <a:solidFill>
                <a:schemeClr val="tx1"/>
              </a:solidFill>
              <a:latin typeface="Times New Roman" panose="02020603050405020304" pitchFamily="18" charset="0"/>
            </a:endParaRPr>
          </a:p>
        </p:txBody>
      </p:sp>
      <p:sp>
        <p:nvSpPr>
          <p:cNvPr id="83972" name="Rectangle 3"/>
          <p:cNvSpPr>
            <a:spLocks noChangeArrowheads="1"/>
          </p:cNvSpPr>
          <p:nvPr/>
        </p:nvSpPr>
        <p:spPr bwMode="auto">
          <a:xfrm>
            <a:off x="285750" y="471532"/>
            <a:ext cx="12573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83973" name="Rectangle 4"/>
          <p:cNvSpPr>
            <a:spLocks noChangeArrowheads="1"/>
          </p:cNvSpPr>
          <p:nvPr/>
        </p:nvSpPr>
        <p:spPr bwMode="auto">
          <a:xfrm>
            <a:off x="3722925" y="2471782"/>
            <a:ext cx="108585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4" name="Rectangle 5"/>
          <p:cNvSpPr>
            <a:spLocks noChangeArrowheads="1"/>
          </p:cNvSpPr>
          <p:nvPr/>
        </p:nvSpPr>
        <p:spPr bwMode="auto">
          <a:xfrm>
            <a:off x="2971800" y="1843132"/>
            <a:ext cx="108585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5" name="Rectangle 6"/>
          <p:cNvSpPr>
            <a:spLocks noChangeArrowheads="1"/>
          </p:cNvSpPr>
          <p:nvPr/>
        </p:nvSpPr>
        <p:spPr bwMode="auto">
          <a:xfrm>
            <a:off x="1771650" y="3271882"/>
            <a:ext cx="108585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6" name="Rectangle 7"/>
          <p:cNvSpPr>
            <a:spLocks noChangeArrowheads="1"/>
          </p:cNvSpPr>
          <p:nvPr/>
        </p:nvSpPr>
        <p:spPr bwMode="auto">
          <a:xfrm>
            <a:off x="1714500" y="757282"/>
            <a:ext cx="108585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7" name="Rectangle 8"/>
          <p:cNvSpPr>
            <a:spLocks noChangeArrowheads="1"/>
          </p:cNvSpPr>
          <p:nvPr/>
        </p:nvSpPr>
        <p:spPr bwMode="auto">
          <a:xfrm>
            <a:off x="285750" y="4872082"/>
            <a:ext cx="1257300" cy="22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8" name="Rectangle 9"/>
          <p:cNvSpPr>
            <a:spLocks noChangeArrowheads="1"/>
          </p:cNvSpPr>
          <p:nvPr/>
        </p:nvSpPr>
        <p:spPr bwMode="auto">
          <a:xfrm>
            <a:off x="285750" y="4586332"/>
            <a:ext cx="1257300" cy="22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79" name="Rectangle 10"/>
          <p:cNvSpPr>
            <a:spLocks noChangeArrowheads="1"/>
          </p:cNvSpPr>
          <p:nvPr/>
        </p:nvSpPr>
        <p:spPr bwMode="auto">
          <a:xfrm>
            <a:off x="285750" y="3214732"/>
            <a:ext cx="1257300" cy="13144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0" name="Rectangle 11"/>
          <p:cNvSpPr>
            <a:spLocks noChangeArrowheads="1"/>
          </p:cNvSpPr>
          <p:nvPr/>
        </p:nvSpPr>
        <p:spPr bwMode="auto">
          <a:xfrm>
            <a:off x="285750" y="2928982"/>
            <a:ext cx="1257300" cy="22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1" name="Rectangle 12"/>
          <p:cNvSpPr>
            <a:spLocks noChangeArrowheads="1"/>
          </p:cNvSpPr>
          <p:nvPr/>
        </p:nvSpPr>
        <p:spPr bwMode="auto">
          <a:xfrm>
            <a:off x="285750" y="985882"/>
            <a:ext cx="1257300" cy="13144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2" name="Rectangle 13"/>
          <p:cNvSpPr>
            <a:spLocks noChangeArrowheads="1"/>
          </p:cNvSpPr>
          <p:nvPr/>
        </p:nvSpPr>
        <p:spPr bwMode="auto">
          <a:xfrm>
            <a:off x="285750" y="2357482"/>
            <a:ext cx="1257300" cy="5143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3" name="Rectangle 14"/>
          <p:cNvSpPr>
            <a:spLocks noChangeArrowheads="1"/>
          </p:cNvSpPr>
          <p:nvPr/>
        </p:nvSpPr>
        <p:spPr bwMode="auto">
          <a:xfrm>
            <a:off x="3700065" y="4700632"/>
            <a:ext cx="1200150" cy="22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4" name="Rectangle 15"/>
          <p:cNvSpPr>
            <a:spLocks noChangeArrowheads="1"/>
          </p:cNvSpPr>
          <p:nvPr/>
        </p:nvSpPr>
        <p:spPr bwMode="auto">
          <a:xfrm>
            <a:off x="4705350" y="3214732"/>
            <a:ext cx="108585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latin typeface="+mn-lt"/>
            </a:endParaRPr>
          </a:p>
        </p:txBody>
      </p:sp>
      <p:sp>
        <p:nvSpPr>
          <p:cNvPr id="83985" name="Text Box 16"/>
          <p:cNvSpPr txBox="1">
            <a:spLocks noChangeArrowheads="1"/>
          </p:cNvSpPr>
          <p:nvPr/>
        </p:nvSpPr>
        <p:spPr bwMode="auto">
          <a:xfrm>
            <a:off x="5048252" y="3271882"/>
            <a:ext cx="48359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NPV</a:t>
            </a:r>
          </a:p>
        </p:txBody>
      </p:sp>
      <p:sp>
        <p:nvSpPr>
          <p:cNvPr id="83987" name="Text Box 18"/>
          <p:cNvSpPr txBox="1">
            <a:spLocks noChangeArrowheads="1"/>
          </p:cNvSpPr>
          <p:nvPr/>
        </p:nvSpPr>
        <p:spPr bwMode="auto">
          <a:xfrm>
            <a:off x="3894378" y="2528932"/>
            <a:ext cx="70814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Free CF</a:t>
            </a:r>
          </a:p>
        </p:txBody>
      </p:sp>
      <p:sp>
        <p:nvSpPr>
          <p:cNvPr id="83988" name="Text Box 19"/>
          <p:cNvSpPr txBox="1">
            <a:spLocks noChangeArrowheads="1"/>
          </p:cNvSpPr>
          <p:nvPr/>
        </p:nvSpPr>
        <p:spPr bwMode="auto">
          <a:xfrm>
            <a:off x="3086102" y="1843134"/>
            <a:ext cx="888064"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Operating</a:t>
            </a:r>
          </a:p>
          <a:p>
            <a:pPr eaLnBrk="1" hangingPunct="1">
              <a:lnSpc>
                <a:spcPct val="100000"/>
              </a:lnSpc>
              <a:spcBef>
                <a:spcPct val="0"/>
              </a:spcBef>
              <a:buSzTx/>
              <a:buFontTx/>
              <a:buNone/>
            </a:pPr>
            <a:r>
              <a:rPr lang="en-US" altLang="en-US" sz="1350" b="0">
                <a:solidFill>
                  <a:schemeClr val="tx1"/>
                </a:solidFill>
                <a:latin typeface="+mn-lt"/>
              </a:rPr>
              <a:t>      CF</a:t>
            </a:r>
          </a:p>
        </p:txBody>
      </p:sp>
      <p:sp>
        <p:nvSpPr>
          <p:cNvPr id="83989" name="Text Box 20"/>
          <p:cNvSpPr txBox="1">
            <a:spLocks noChangeArrowheads="1"/>
          </p:cNvSpPr>
          <p:nvPr/>
        </p:nvSpPr>
        <p:spPr bwMode="auto">
          <a:xfrm>
            <a:off x="1771650" y="3271884"/>
            <a:ext cx="1107996"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Capital</a:t>
            </a:r>
          </a:p>
          <a:p>
            <a:pPr eaLnBrk="1" hangingPunct="1">
              <a:lnSpc>
                <a:spcPct val="100000"/>
              </a:lnSpc>
              <a:spcBef>
                <a:spcPct val="0"/>
              </a:spcBef>
              <a:buSzTx/>
              <a:buFontTx/>
              <a:buNone/>
            </a:pPr>
            <a:r>
              <a:rPr lang="en-US" altLang="en-US" sz="1350" b="0">
                <a:solidFill>
                  <a:schemeClr val="tx1"/>
                </a:solidFill>
                <a:latin typeface="+mn-lt"/>
              </a:rPr>
              <a:t>requirement</a:t>
            </a:r>
          </a:p>
        </p:txBody>
      </p:sp>
      <p:sp>
        <p:nvSpPr>
          <p:cNvPr id="83990" name="Text Box 21"/>
          <p:cNvSpPr txBox="1">
            <a:spLocks noChangeArrowheads="1"/>
          </p:cNvSpPr>
          <p:nvPr/>
        </p:nvSpPr>
        <p:spPr bwMode="auto">
          <a:xfrm>
            <a:off x="1828802" y="757284"/>
            <a:ext cx="888064"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latin typeface="+mn-lt"/>
              </a:rPr>
              <a:t>Operating</a:t>
            </a:r>
          </a:p>
          <a:p>
            <a:pPr eaLnBrk="1" hangingPunct="1">
              <a:lnSpc>
                <a:spcPct val="100000"/>
              </a:lnSpc>
              <a:spcBef>
                <a:spcPct val="0"/>
              </a:spcBef>
              <a:buSzTx/>
              <a:buFontTx/>
              <a:buNone/>
            </a:pPr>
            <a:r>
              <a:rPr lang="en-US" altLang="en-US" sz="1350" b="0">
                <a:solidFill>
                  <a:schemeClr val="tx1"/>
                </a:solidFill>
                <a:latin typeface="+mn-lt"/>
              </a:rPr>
              <a:t>  margin</a:t>
            </a:r>
          </a:p>
        </p:txBody>
      </p:sp>
      <p:sp>
        <p:nvSpPr>
          <p:cNvPr id="83991" name="Text Box 22"/>
          <p:cNvSpPr txBox="1">
            <a:spLocks noChangeArrowheads="1"/>
          </p:cNvSpPr>
          <p:nvPr/>
        </p:nvSpPr>
        <p:spPr bwMode="auto">
          <a:xfrm>
            <a:off x="400052" y="4872082"/>
            <a:ext cx="94288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a:solidFill>
                  <a:schemeClr val="tx1"/>
                </a:solidFill>
                <a:latin typeface="+mn-lt"/>
              </a:rPr>
              <a:t>Cost of equity</a:t>
            </a:r>
          </a:p>
        </p:txBody>
      </p:sp>
      <p:sp>
        <p:nvSpPr>
          <p:cNvPr id="83992" name="Text Box 23"/>
          <p:cNvSpPr txBox="1">
            <a:spLocks noChangeArrowheads="1"/>
          </p:cNvSpPr>
          <p:nvPr/>
        </p:nvSpPr>
        <p:spPr bwMode="auto">
          <a:xfrm>
            <a:off x="400053" y="4586332"/>
            <a:ext cx="85151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a:solidFill>
                  <a:schemeClr val="tx1"/>
                </a:solidFill>
                <a:latin typeface="+mn-lt"/>
              </a:rPr>
              <a:t>Cost of debt</a:t>
            </a:r>
          </a:p>
        </p:txBody>
      </p:sp>
      <p:sp>
        <p:nvSpPr>
          <p:cNvPr id="83993" name="Text Box 24"/>
          <p:cNvSpPr txBox="1">
            <a:spLocks noChangeArrowheads="1"/>
          </p:cNvSpPr>
          <p:nvPr/>
        </p:nvSpPr>
        <p:spPr bwMode="auto">
          <a:xfrm>
            <a:off x="285750" y="2928982"/>
            <a:ext cx="1771650"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a:solidFill>
                  <a:schemeClr val="tx1"/>
                </a:solidFill>
                <a:latin typeface="+mn-lt"/>
              </a:rPr>
              <a:t>Capital expenditure</a:t>
            </a:r>
          </a:p>
        </p:txBody>
      </p:sp>
      <p:sp>
        <p:nvSpPr>
          <p:cNvPr id="83994" name="Text Box 25"/>
          <p:cNvSpPr txBox="1">
            <a:spLocks noChangeArrowheads="1"/>
          </p:cNvSpPr>
          <p:nvPr/>
        </p:nvSpPr>
        <p:spPr bwMode="auto">
          <a:xfrm>
            <a:off x="400052" y="414383"/>
            <a:ext cx="724878"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a:solidFill>
                  <a:schemeClr val="tx1"/>
                </a:solidFill>
                <a:latin typeface="+mn-lt"/>
              </a:rPr>
              <a:t>Revenues</a:t>
            </a:r>
          </a:p>
          <a:p>
            <a:pPr eaLnBrk="1" hangingPunct="1">
              <a:lnSpc>
                <a:spcPct val="100000"/>
              </a:lnSpc>
              <a:spcBef>
                <a:spcPct val="0"/>
              </a:spcBef>
              <a:buSzTx/>
              <a:buFontTx/>
              <a:buNone/>
            </a:pPr>
            <a:r>
              <a:rPr lang="en-US" altLang="en-US" sz="1050" b="0">
                <a:solidFill>
                  <a:schemeClr val="tx1"/>
                </a:solidFill>
                <a:latin typeface="+mn-lt"/>
              </a:rPr>
              <a:t>Price</a:t>
            </a:r>
          </a:p>
          <a:p>
            <a:pPr eaLnBrk="1" hangingPunct="1">
              <a:lnSpc>
                <a:spcPct val="100000"/>
              </a:lnSpc>
              <a:spcBef>
                <a:spcPct val="0"/>
              </a:spcBef>
              <a:buSzTx/>
              <a:buFontTx/>
              <a:buNone/>
            </a:pPr>
            <a:r>
              <a:rPr lang="en-US" altLang="en-US" sz="1050" b="0">
                <a:solidFill>
                  <a:schemeClr val="tx1"/>
                </a:solidFill>
                <a:latin typeface="+mn-lt"/>
              </a:rPr>
              <a:t>Volume</a:t>
            </a:r>
          </a:p>
        </p:txBody>
      </p:sp>
      <p:sp>
        <p:nvSpPr>
          <p:cNvPr id="83995" name="Text Box 26"/>
          <p:cNvSpPr txBox="1">
            <a:spLocks noChangeArrowheads="1"/>
          </p:cNvSpPr>
          <p:nvPr/>
        </p:nvSpPr>
        <p:spPr bwMode="auto">
          <a:xfrm>
            <a:off x="342900" y="985884"/>
            <a:ext cx="1075936"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a:solidFill>
                  <a:schemeClr val="tx1"/>
                </a:solidFill>
                <a:latin typeface="+mn-lt"/>
              </a:rPr>
              <a:t>Costs</a:t>
            </a:r>
          </a:p>
          <a:p>
            <a:pPr eaLnBrk="1" hangingPunct="1">
              <a:lnSpc>
                <a:spcPct val="100000"/>
              </a:lnSpc>
              <a:spcBef>
                <a:spcPct val="0"/>
              </a:spcBef>
              <a:buSzTx/>
              <a:buFontTx/>
              <a:buNone/>
            </a:pPr>
            <a:r>
              <a:rPr lang="en-US" altLang="en-US" sz="1050" b="0">
                <a:solidFill>
                  <a:schemeClr val="tx1"/>
                </a:solidFill>
                <a:latin typeface="+mn-lt"/>
              </a:rPr>
              <a:t>Variable costs</a:t>
            </a:r>
          </a:p>
          <a:p>
            <a:pPr eaLnBrk="1" hangingPunct="1">
              <a:lnSpc>
                <a:spcPct val="100000"/>
              </a:lnSpc>
              <a:spcBef>
                <a:spcPct val="0"/>
              </a:spcBef>
              <a:buSzTx/>
              <a:buFontTx/>
              <a:buNone/>
            </a:pPr>
            <a:r>
              <a:rPr lang="en-US" altLang="en-US" sz="1050" b="0">
                <a:solidFill>
                  <a:schemeClr val="tx1"/>
                </a:solidFill>
                <a:latin typeface="+mn-lt"/>
              </a:rPr>
              <a:t>   Material</a:t>
            </a:r>
          </a:p>
          <a:p>
            <a:pPr eaLnBrk="1" hangingPunct="1">
              <a:lnSpc>
                <a:spcPct val="100000"/>
              </a:lnSpc>
              <a:spcBef>
                <a:spcPct val="0"/>
              </a:spcBef>
              <a:buSzTx/>
              <a:buFontTx/>
              <a:buNone/>
            </a:pPr>
            <a:r>
              <a:rPr lang="en-US" altLang="en-US" sz="1050" b="0">
                <a:solidFill>
                  <a:schemeClr val="tx1"/>
                </a:solidFill>
                <a:latin typeface="+mn-lt"/>
              </a:rPr>
              <a:t>   Labor</a:t>
            </a:r>
          </a:p>
          <a:p>
            <a:pPr eaLnBrk="1" hangingPunct="1">
              <a:lnSpc>
                <a:spcPct val="100000"/>
              </a:lnSpc>
              <a:spcBef>
                <a:spcPct val="0"/>
              </a:spcBef>
              <a:buSzTx/>
              <a:buFontTx/>
              <a:buNone/>
            </a:pPr>
            <a:r>
              <a:rPr lang="en-US" altLang="en-US" sz="1050" b="0">
                <a:solidFill>
                  <a:schemeClr val="tx1"/>
                </a:solidFill>
                <a:latin typeface="+mn-lt"/>
              </a:rPr>
              <a:t>   Energy</a:t>
            </a:r>
          </a:p>
          <a:p>
            <a:pPr eaLnBrk="1" hangingPunct="1">
              <a:lnSpc>
                <a:spcPct val="100000"/>
              </a:lnSpc>
              <a:spcBef>
                <a:spcPct val="0"/>
              </a:spcBef>
              <a:buSzTx/>
              <a:buFontTx/>
              <a:buNone/>
            </a:pPr>
            <a:r>
              <a:rPr lang="en-US" altLang="en-US" sz="1050" b="0">
                <a:solidFill>
                  <a:schemeClr val="tx1"/>
                </a:solidFill>
                <a:latin typeface="+mn-lt"/>
              </a:rPr>
              <a:t>Fixed costs</a:t>
            </a:r>
          </a:p>
          <a:p>
            <a:pPr eaLnBrk="1" hangingPunct="1">
              <a:lnSpc>
                <a:spcPct val="100000"/>
              </a:lnSpc>
              <a:spcBef>
                <a:spcPct val="0"/>
              </a:spcBef>
              <a:buSzTx/>
              <a:buFontTx/>
              <a:buNone/>
            </a:pPr>
            <a:r>
              <a:rPr lang="en-US" altLang="en-US" sz="1050" b="0">
                <a:solidFill>
                  <a:schemeClr val="tx1"/>
                </a:solidFill>
                <a:latin typeface="+mn-lt"/>
              </a:rPr>
              <a:t>   Marketing</a:t>
            </a:r>
          </a:p>
          <a:p>
            <a:pPr eaLnBrk="1" hangingPunct="1">
              <a:lnSpc>
                <a:spcPct val="100000"/>
              </a:lnSpc>
              <a:spcBef>
                <a:spcPct val="0"/>
              </a:spcBef>
              <a:buSzTx/>
              <a:buFontTx/>
              <a:buNone/>
            </a:pPr>
            <a:r>
              <a:rPr lang="en-US" altLang="en-US" sz="1050" b="0">
                <a:solidFill>
                  <a:schemeClr val="tx1"/>
                </a:solidFill>
                <a:latin typeface="+mn-lt"/>
              </a:rPr>
              <a:t>   Administrative</a:t>
            </a:r>
          </a:p>
        </p:txBody>
      </p:sp>
      <p:sp>
        <p:nvSpPr>
          <p:cNvPr id="83996" name="Text Box 27"/>
          <p:cNvSpPr txBox="1">
            <a:spLocks noChangeArrowheads="1"/>
          </p:cNvSpPr>
          <p:nvPr/>
        </p:nvSpPr>
        <p:spPr bwMode="auto">
          <a:xfrm>
            <a:off x="285752" y="3214734"/>
            <a:ext cx="1303735" cy="1361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a:solidFill>
                  <a:schemeClr val="tx1"/>
                </a:solidFill>
                <a:latin typeface="+mn-lt"/>
              </a:rPr>
              <a:t>Working Capital</a:t>
            </a:r>
          </a:p>
          <a:p>
            <a:pPr eaLnBrk="1" hangingPunct="1">
              <a:lnSpc>
                <a:spcPct val="100000"/>
              </a:lnSpc>
              <a:spcBef>
                <a:spcPct val="0"/>
              </a:spcBef>
              <a:buSzTx/>
              <a:buFontTx/>
              <a:buNone/>
            </a:pPr>
            <a:r>
              <a:rPr lang="en-US" altLang="en-US" sz="900" b="0">
                <a:solidFill>
                  <a:schemeClr val="tx1"/>
                </a:solidFill>
                <a:latin typeface="+mn-lt"/>
              </a:rPr>
              <a:t>Receivable</a:t>
            </a:r>
          </a:p>
          <a:p>
            <a:pPr eaLnBrk="1" hangingPunct="1">
              <a:lnSpc>
                <a:spcPct val="100000"/>
              </a:lnSpc>
              <a:spcBef>
                <a:spcPct val="0"/>
              </a:spcBef>
              <a:buSzTx/>
              <a:buFontTx/>
              <a:buNone/>
            </a:pPr>
            <a:r>
              <a:rPr lang="en-US" altLang="en-US" sz="900" b="0">
                <a:solidFill>
                  <a:schemeClr val="tx1"/>
                </a:solidFill>
                <a:latin typeface="+mn-lt"/>
              </a:rPr>
              <a:t>   Credit policy</a:t>
            </a:r>
          </a:p>
          <a:p>
            <a:pPr eaLnBrk="1" hangingPunct="1">
              <a:lnSpc>
                <a:spcPct val="100000"/>
              </a:lnSpc>
              <a:spcBef>
                <a:spcPct val="0"/>
              </a:spcBef>
              <a:buSzTx/>
              <a:buFontTx/>
              <a:buNone/>
            </a:pPr>
            <a:r>
              <a:rPr lang="en-US" altLang="en-US" sz="900" b="0">
                <a:solidFill>
                  <a:schemeClr val="tx1"/>
                </a:solidFill>
                <a:latin typeface="+mn-lt"/>
              </a:rPr>
              <a:t>Inventory</a:t>
            </a:r>
          </a:p>
          <a:p>
            <a:pPr eaLnBrk="1" hangingPunct="1">
              <a:lnSpc>
                <a:spcPct val="100000"/>
              </a:lnSpc>
              <a:spcBef>
                <a:spcPct val="0"/>
              </a:spcBef>
              <a:buSzTx/>
              <a:buFontTx/>
              <a:buNone/>
            </a:pPr>
            <a:r>
              <a:rPr lang="en-US" altLang="en-US" sz="900" b="0">
                <a:solidFill>
                  <a:schemeClr val="tx1"/>
                </a:solidFill>
                <a:latin typeface="+mn-lt"/>
              </a:rPr>
              <a:t>   Supply chain</a:t>
            </a:r>
          </a:p>
          <a:p>
            <a:pPr eaLnBrk="1" hangingPunct="1">
              <a:lnSpc>
                <a:spcPct val="100000"/>
              </a:lnSpc>
              <a:spcBef>
                <a:spcPct val="0"/>
              </a:spcBef>
              <a:buSzTx/>
              <a:buFontTx/>
              <a:buNone/>
            </a:pPr>
            <a:r>
              <a:rPr lang="en-US" altLang="en-US" sz="900" b="0">
                <a:solidFill>
                  <a:schemeClr val="tx1"/>
                </a:solidFill>
                <a:latin typeface="+mn-lt"/>
              </a:rPr>
              <a:t>   Cycle time</a:t>
            </a:r>
          </a:p>
          <a:p>
            <a:pPr eaLnBrk="1" hangingPunct="1">
              <a:lnSpc>
                <a:spcPct val="100000"/>
              </a:lnSpc>
              <a:spcBef>
                <a:spcPct val="0"/>
              </a:spcBef>
              <a:buSzTx/>
              <a:buFontTx/>
              <a:buNone/>
            </a:pPr>
            <a:r>
              <a:rPr lang="en-US" altLang="en-US" sz="900" b="0">
                <a:solidFill>
                  <a:schemeClr val="tx1"/>
                </a:solidFill>
                <a:latin typeface="+mn-lt"/>
              </a:rPr>
              <a:t>   Demand projections</a:t>
            </a:r>
          </a:p>
          <a:p>
            <a:pPr eaLnBrk="1" hangingPunct="1">
              <a:lnSpc>
                <a:spcPct val="100000"/>
              </a:lnSpc>
              <a:spcBef>
                <a:spcPct val="0"/>
              </a:spcBef>
              <a:buSzTx/>
              <a:buFontTx/>
              <a:buNone/>
            </a:pPr>
            <a:r>
              <a:rPr lang="en-US" altLang="en-US" sz="900" b="0">
                <a:solidFill>
                  <a:schemeClr val="tx1"/>
                </a:solidFill>
                <a:latin typeface="+mn-lt"/>
              </a:rPr>
              <a:t>Payable</a:t>
            </a:r>
          </a:p>
          <a:p>
            <a:pPr eaLnBrk="1" hangingPunct="1">
              <a:lnSpc>
                <a:spcPct val="100000"/>
              </a:lnSpc>
              <a:spcBef>
                <a:spcPct val="0"/>
              </a:spcBef>
              <a:buSzTx/>
              <a:buFontTx/>
              <a:buNone/>
            </a:pPr>
            <a:r>
              <a:rPr lang="en-US" altLang="en-US" sz="900" b="0">
                <a:solidFill>
                  <a:schemeClr val="tx1"/>
                </a:solidFill>
                <a:latin typeface="+mn-lt"/>
              </a:rPr>
              <a:t>   Purchase terms</a:t>
            </a:r>
          </a:p>
        </p:txBody>
      </p:sp>
      <p:sp>
        <p:nvSpPr>
          <p:cNvPr id="83997" name="Text Box 28"/>
          <p:cNvSpPr txBox="1">
            <a:spLocks noChangeArrowheads="1"/>
          </p:cNvSpPr>
          <p:nvPr/>
        </p:nvSpPr>
        <p:spPr bwMode="auto">
          <a:xfrm>
            <a:off x="342903" y="2300333"/>
            <a:ext cx="1040670"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dirty="0">
                <a:solidFill>
                  <a:schemeClr val="tx1"/>
                </a:solidFill>
                <a:latin typeface="+mn-lt"/>
              </a:rPr>
              <a:t>Taxes</a:t>
            </a:r>
          </a:p>
          <a:p>
            <a:pPr eaLnBrk="1" hangingPunct="1">
              <a:lnSpc>
                <a:spcPct val="100000"/>
              </a:lnSpc>
              <a:spcBef>
                <a:spcPct val="0"/>
              </a:spcBef>
              <a:buSzTx/>
              <a:buFontTx/>
              <a:buNone/>
            </a:pPr>
            <a:r>
              <a:rPr lang="en-US" altLang="en-US" sz="1050" b="0" dirty="0">
                <a:solidFill>
                  <a:schemeClr val="tx1"/>
                </a:solidFill>
                <a:latin typeface="+mn-lt"/>
              </a:rPr>
              <a:t>Location</a:t>
            </a:r>
          </a:p>
          <a:p>
            <a:pPr eaLnBrk="1" hangingPunct="1">
              <a:lnSpc>
                <a:spcPct val="100000"/>
              </a:lnSpc>
              <a:spcBef>
                <a:spcPct val="0"/>
              </a:spcBef>
              <a:buSzTx/>
              <a:buFontTx/>
              <a:buNone/>
            </a:pPr>
            <a:r>
              <a:rPr lang="en-US" altLang="en-US" sz="1050" b="0" dirty="0">
                <a:solidFill>
                  <a:schemeClr val="tx1"/>
                </a:solidFill>
                <a:latin typeface="+mn-lt"/>
              </a:rPr>
              <a:t>Transfer pricing</a:t>
            </a:r>
          </a:p>
        </p:txBody>
      </p:sp>
      <p:sp>
        <p:nvSpPr>
          <p:cNvPr id="83998" name="Line 29"/>
          <p:cNvSpPr>
            <a:spLocks noChangeShapeType="1"/>
          </p:cNvSpPr>
          <p:nvPr/>
        </p:nvSpPr>
        <p:spPr bwMode="auto">
          <a:xfrm>
            <a:off x="1657350" y="985882"/>
            <a:ext cx="571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3999" name="Line 30"/>
          <p:cNvSpPr>
            <a:spLocks noChangeShapeType="1"/>
          </p:cNvSpPr>
          <p:nvPr/>
        </p:nvSpPr>
        <p:spPr bwMode="auto">
          <a:xfrm>
            <a:off x="1657350" y="700132"/>
            <a:ext cx="0" cy="10287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0" name="Line 31"/>
          <p:cNvSpPr>
            <a:spLocks noChangeShapeType="1"/>
          </p:cNvSpPr>
          <p:nvPr/>
        </p:nvSpPr>
        <p:spPr bwMode="auto">
          <a:xfrm flipH="1">
            <a:off x="1543050" y="700132"/>
            <a:ext cx="1143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1" name="Line 32"/>
          <p:cNvSpPr>
            <a:spLocks noChangeShapeType="1"/>
          </p:cNvSpPr>
          <p:nvPr/>
        </p:nvSpPr>
        <p:spPr bwMode="auto">
          <a:xfrm flipH="1">
            <a:off x="1543050" y="1728832"/>
            <a:ext cx="1143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2" name="Line 33"/>
          <p:cNvSpPr>
            <a:spLocks noChangeShapeType="1"/>
          </p:cNvSpPr>
          <p:nvPr/>
        </p:nvSpPr>
        <p:spPr bwMode="auto">
          <a:xfrm flipV="1">
            <a:off x="3543300" y="985882"/>
            <a:ext cx="0" cy="8572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3" name="Line 34"/>
          <p:cNvSpPr>
            <a:spLocks noChangeShapeType="1"/>
          </p:cNvSpPr>
          <p:nvPr/>
        </p:nvSpPr>
        <p:spPr bwMode="auto">
          <a:xfrm flipH="1">
            <a:off x="2800350" y="985882"/>
            <a:ext cx="7429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4" name="Line 35"/>
          <p:cNvSpPr>
            <a:spLocks noChangeShapeType="1"/>
          </p:cNvSpPr>
          <p:nvPr/>
        </p:nvSpPr>
        <p:spPr bwMode="auto">
          <a:xfrm>
            <a:off x="1543050" y="2643232"/>
            <a:ext cx="20002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5" name="Line 36"/>
          <p:cNvSpPr>
            <a:spLocks noChangeShapeType="1"/>
          </p:cNvSpPr>
          <p:nvPr/>
        </p:nvSpPr>
        <p:spPr bwMode="auto">
          <a:xfrm>
            <a:off x="3543300" y="2300332"/>
            <a:ext cx="0" cy="3429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6" name="Line 37"/>
          <p:cNvSpPr>
            <a:spLocks noChangeShapeType="1"/>
          </p:cNvSpPr>
          <p:nvPr/>
        </p:nvSpPr>
        <p:spPr bwMode="auto">
          <a:xfrm>
            <a:off x="1543050" y="3957682"/>
            <a:ext cx="8572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7" name="Line 38"/>
          <p:cNvSpPr>
            <a:spLocks noChangeShapeType="1"/>
          </p:cNvSpPr>
          <p:nvPr/>
        </p:nvSpPr>
        <p:spPr bwMode="auto">
          <a:xfrm>
            <a:off x="1543050" y="3043282"/>
            <a:ext cx="8572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8" name="Line 39"/>
          <p:cNvSpPr>
            <a:spLocks noChangeShapeType="1"/>
          </p:cNvSpPr>
          <p:nvPr/>
        </p:nvSpPr>
        <p:spPr bwMode="auto">
          <a:xfrm>
            <a:off x="2400300" y="3043282"/>
            <a:ext cx="0" cy="228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09" name="Line 40"/>
          <p:cNvSpPr>
            <a:spLocks noChangeShapeType="1"/>
          </p:cNvSpPr>
          <p:nvPr/>
        </p:nvSpPr>
        <p:spPr bwMode="auto">
          <a:xfrm>
            <a:off x="2400300" y="3729082"/>
            <a:ext cx="0" cy="228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0" name="Line 41"/>
          <p:cNvSpPr>
            <a:spLocks noChangeShapeType="1"/>
          </p:cNvSpPr>
          <p:nvPr/>
        </p:nvSpPr>
        <p:spPr bwMode="auto">
          <a:xfrm>
            <a:off x="4057650" y="2071732"/>
            <a:ext cx="2367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1" name="Line 42"/>
          <p:cNvSpPr>
            <a:spLocks noChangeShapeType="1"/>
          </p:cNvSpPr>
          <p:nvPr/>
        </p:nvSpPr>
        <p:spPr bwMode="auto">
          <a:xfrm>
            <a:off x="4294425" y="2071732"/>
            <a:ext cx="0" cy="4000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2" name="Line 43"/>
          <p:cNvSpPr>
            <a:spLocks noChangeShapeType="1"/>
          </p:cNvSpPr>
          <p:nvPr/>
        </p:nvSpPr>
        <p:spPr bwMode="auto">
          <a:xfrm>
            <a:off x="2857500" y="3500482"/>
            <a:ext cx="14369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3" name="Line 44"/>
          <p:cNvSpPr>
            <a:spLocks noChangeShapeType="1"/>
          </p:cNvSpPr>
          <p:nvPr/>
        </p:nvSpPr>
        <p:spPr bwMode="auto">
          <a:xfrm flipV="1">
            <a:off x="4294425" y="2928982"/>
            <a:ext cx="0" cy="571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4" name="Line 45"/>
          <p:cNvSpPr>
            <a:spLocks noChangeShapeType="1"/>
          </p:cNvSpPr>
          <p:nvPr/>
        </p:nvSpPr>
        <p:spPr bwMode="auto">
          <a:xfrm>
            <a:off x="1543050" y="4643482"/>
            <a:ext cx="27799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5" name="Line 46"/>
          <p:cNvSpPr>
            <a:spLocks noChangeShapeType="1"/>
          </p:cNvSpPr>
          <p:nvPr/>
        </p:nvSpPr>
        <p:spPr bwMode="auto">
          <a:xfrm>
            <a:off x="1543050" y="5043532"/>
            <a:ext cx="27799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6" name="Line 47"/>
          <p:cNvSpPr>
            <a:spLocks noChangeShapeType="1"/>
          </p:cNvSpPr>
          <p:nvPr/>
        </p:nvSpPr>
        <p:spPr bwMode="auto">
          <a:xfrm>
            <a:off x="4323000" y="4643482"/>
            <a:ext cx="0" cy="57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7" name="Line 48"/>
          <p:cNvSpPr>
            <a:spLocks noChangeShapeType="1"/>
          </p:cNvSpPr>
          <p:nvPr/>
        </p:nvSpPr>
        <p:spPr bwMode="auto">
          <a:xfrm flipV="1">
            <a:off x="4323000" y="4929232"/>
            <a:ext cx="0" cy="1143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8" name="Line 49"/>
          <p:cNvSpPr>
            <a:spLocks noChangeShapeType="1"/>
          </p:cNvSpPr>
          <p:nvPr/>
        </p:nvSpPr>
        <p:spPr bwMode="auto">
          <a:xfrm>
            <a:off x="4926330" y="4814932"/>
            <a:ext cx="40767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19" name="Line 50"/>
          <p:cNvSpPr>
            <a:spLocks noChangeShapeType="1"/>
          </p:cNvSpPr>
          <p:nvPr/>
        </p:nvSpPr>
        <p:spPr bwMode="auto">
          <a:xfrm flipV="1">
            <a:off x="5334000" y="3671932"/>
            <a:ext cx="0" cy="1143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20" name="Line 51"/>
          <p:cNvSpPr>
            <a:spLocks noChangeShapeType="1"/>
          </p:cNvSpPr>
          <p:nvPr/>
        </p:nvSpPr>
        <p:spPr bwMode="auto">
          <a:xfrm flipV="1">
            <a:off x="5334000" y="2700382"/>
            <a:ext cx="0" cy="5143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84021" name="Line 52"/>
          <p:cNvSpPr>
            <a:spLocks noChangeShapeType="1"/>
          </p:cNvSpPr>
          <p:nvPr/>
        </p:nvSpPr>
        <p:spPr bwMode="auto">
          <a:xfrm flipH="1">
            <a:off x="4812030" y="2700382"/>
            <a:ext cx="52197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Tree>
    <p:extLst>
      <p:ext uri="{BB962C8B-B14F-4D97-AF65-F5344CB8AC3E}">
        <p14:creationId xmlns:p14="http://schemas.microsoft.com/office/powerpoint/2010/main" val="1601539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Example</a:t>
            </a:r>
          </a:p>
        </p:txBody>
      </p:sp>
      <p:sp>
        <p:nvSpPr>
          <p:cNvPr id="8601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C83C428-273C-4D7E-88D2-51ED166EE30B}" type="slidenum">
              <a:rPr lang="en-US" altLang="en-US" sz="1050" b="0">
                <a:solidFill>
                  <a:schemeClr val="tx1"/>
                </a:solidFill>
                <a:latin typeface="Times New Roman" panose="02020603050405020304" pitchFamily="18" charset="0"/>
              </a:rPr>
              <a:pPr>
                <a:lnSpc>
                  <a:spcPct val="100000"/>
                </a:lnSpc>
                <a:spcBef>
                  <a:spcPct val="0"/>
                </a:spcBef>
                <a:buSzTx/>
                <a:buFontTx/>
                <a:buNone/>
              </a:pPr>
              <a:t>41</a:t>
            </a:fld>
            <a:endParaRPr lang="en-US" altLang="en-US" sz="1050" b="0">
              <a:solidFill>
                <a:schemeClr val="tx1"/>
              </a:solidFill>
              <a:latin typeface="Times New Roman" panose="02020603050405020304" pitchFamily="18" charset="0"/>
            </a:endParaRPr>
          </a:p>
        </p:txBody>
      </p:sp>
      <p:sp>
        <p:nvSpPr>
          <p:cNvPr id="86020" name="Rectangle 3"/>
          <p:cNvSpPr>
            <a:spLocks noChangeArrowheads="1"/>
          </p:cNvSpPr>
          <p:nvPr/>
        </p:nvSpPr>
        <p:spPr bwMode="auto">
          <a:xfrm>
            <a:off x="546884" y="1209423"/>
            <a:ext cx="5269125" cy="2975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350" dirty="0">
                <a:latin typeface="+mn-lt"/>
              </a:rPr>
              <a:t>	</a:t>
            </a:r>
            <a:r>
              <a:rPr lang="en-US" altLang="en-US" sz="1400" b="0" dirty="0">
                <a:latin typeface="+mn-lt"/>
              </a:rPr>
              <a:t>One year ago, Baffle Bag and Box Company (BB&amp;B) purchased a new  folder for $11,000.  The company now finds a new box folder is available that may offer significant advantages.  The new machine can be purchased for $15,000, has an economic life of 10 years, and has no salvage value.  It is expected that the new machine will produce a gross margin of $4,000 per year, so that, using straight-line depreciation, the annual taxable income will be $2,500.</a:t>
            </a:r>
          </a:p>
          <a:p>
            <a:pPr>
              <a:spcBef>
                <a:spcPct val="0"/>
              </a:spcBef>
              <a:buSzTx/>
              <a:buFontTx/>
              <a:buNone/>
            </a:pPr>
            <a:r>
              <a:rPr lang="en-US" altLang="en-US" sz="1400" b="0" dirty="0">
                <a:latin typeface="+mn-lt"/>
              </a:rPr>
              <a:t>	The current machine is expected to produce a gross margin of $2,000 per year, and, assuming a total economic life of 11 years and straight line depreciation, a profit before taxes of $1,000.  The current market value of the old machine is $5,000.  BB&amp;B’s tax rate is 45%, and its cost of capital after tax is 10 percent. </a:t>
            </a:r>
          </a:p>
          <a:p>
            <a:pPr>
              <a:spcBef>
                <a:spcPct val="0"/>
              </a:spcBef>
              <a:buSzTx/>
              <a:buFontTx/>
              <a:buNone/>
            </a:pPr>
            <a:r>
              <a:rPr lang="en-US" altLang="en-US" sz="1400" b="0" dirty="0">
                <a:latin typeface="+mn-lt"/>
              </a:rPr>
              <a:t>	Ignore possible capital gain taxes and assuming zero salvage values at the end of the machines’ economic lives, should BB&amp;B replace its year-old box folder? </a:t>
            </a:r>
          </a:p>
        </p:txBody>
      </p:sp>
    </p:spTree>
    <p:extLst>
      <p:ext uri="{BB962C8B-B14F-4D97-AF65-F5344CB8AC3E}">
        <p14:creationId xmlns:p14="http://schemas.microsoft.com/office/powerpoint/2010/main" val="1983517675"/>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Solution</a:t>
            </a:r>
          </a:p>
        </p:txBody>
      </p:sp>
      <p:sp>
        <p:nvSpPr>
          <p:cNvPr id="8806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87007C8-A73A-4ECA-AADD-68F89A7EFD66}" type="slidenum">
              <a:rPr lang="en-US" altLang="en-US" sz="1050" b="0">
                <a:solidFill>
                  <a:schemeClr val="tx1"/>
                </a:solidFill>
                <a:latin typeface="Times New Roman" panose="02020603050405020304" pitchFamily="18" charset="0"/>
              </a:rPr>
              <a:pPr>
                <a:lnSpc>
                  <a:spcPct val="100000"/>
                </a:lnSpc>
                <a:spcBef>
                  <a:spcPct val="0"/>
                </a:spcBef>
                <a:buSzTx/>
                <a:buFontTx/>
                <a:buNone/>
              </a:pPr>
              <a:t>42</a:t>
            </a:fld>
            <a:endParaRPr lang="en-US" altLang="en-US" sz="1050" b="0">
              <a:solidFill>
                <a:schemeClr val="tx1"/>
              </a:solidFill>
              <a:latin typeface="Times New Roman" panose="02020603050405020304" pitchFamily="18" charset="0"/>
            </a:endParaRPr>
          </a:p>
        </p:txBody>
      </p:sp>
      <p:sp>
        <p:nvSpPr>
          <p:cNvPr id="88068" name="Rectangle 3"/>
          <p:cNvSpPr>
            <a:spLocks noChangeArrowheads="1"/>
          </p:cNvSpPr>
          <p:nvPr/>
        </p:nvSpPr>
        <p:spPr bwMode="auto">
          <a:xfrm>
            <a:off x="511499" y="830693"/>
            <a:ext cx="5304510" cy="3806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latin typeface="+mn-lt"/>
              </a:rPr>
              <a:t>________________________________________</a:t>
            </a:r>
            <a:r>
              <a:rPr lang="en-US" altLang="en-US" sz="1800" dirty="0"/>
              <a:t>____</a:t>
            </a:r>
            <a:endParaRPr lang="en-US" altLang="en-US" sz="1800" dirty="0">
              <a:latin typeface="+mn-lt"/>
            </a:endParaRPr>
          </a:p>
          <a:p>
            <a:pPr>
              <a:spcBef>
                <a:spcPct val="0"/>
              </a:spcBef>
              <a:buSzTx/>
              <a:buFontTx/>
              <a:buNone/>
            </a:pPr>
            <a:r>
              <a:rPr lang="en-US" altLang="en-US" sz="1800" dirty="0">
                <a:latin typeface="+mn-lt"/>
              </a:rPr>
              <a:t>				Old Machine		New Machine</a:t>
            </a:r>
          </a:p>
          <a:p>
            <a:pPr>
              <a:spcBef>
                <a:spcPct val="0"/>
              </a:spcBef>
              <a:buSzTx/>
              <a:buFontTx/>
              <a:buNone/>
            </a:pPr>
            <a:r>
              <a:rPr lang="en-US" altLang="en-US" sz="1800" dirty="0">
                <a:latin typeface="+mn-lt"/>
              </a:rPr>
              <a:t>________________________________________</a:t>
            </a:r>
            <a:r>
              <a:rPr lang="en-US" altLang="en-US" sz="1800" dirty="0"/>
              <a:t>____</a:t>
            </a:r>
            <a:endParaRPr lang="en-US" altLang="en-US" sz="1800" dirty="0">
              <a:latin typeface="+mn-lt"/>
            </a:endParaRPr>
          </a:p>
          <a:p>
            <a:pPr>
              <a:spcBef>
                <a:spcPct val="0"/>
              </a:spcBef>
              <a:buSzTx/>
              <a:buFontTx/>
              <a:buNone/>
            </a:pPr>
            <a:r>
              <a:rPr lang="en-US" altLang="en-US" sz="1800" dirty="0">
                <a:latin typeface="+mn-lt"/>
              </a:rPr>
              <a:t>Gross				$2,000		</a:t>
            </a:r>
          </a:p>
          <a:p>
            <a:pPr>
              <a:spcBef>
                <a:spcPct val="0"/>
              </a:spcBef>
              <a:buSzTx/>
              <a:buFontTx/>
              <a:buNone/>
            </a:pPr>
            <a:r>
              <a:rPr lang="en-US" altLang="en-US" sz="1800" dirty="0">
                <a:latin typeface="+mn-lt"/>
              </a:rPr>
              <a:t>- Depreciation	  		1,000		  </a:t>
            </a:r>
          </a:p>
          <a:p>
            <a:pPr>
              <a:spcBef>
                <a:spcPct val="0"/>
              </a:spcBef>
              <a:buSzTx/>
              <a:buFontTx/>
              <a:buNone/>
            </a:pPr>
            <a:r>
              <a:rPr lang="en-US" altLang="en-US" sz="1800" dirty="0">
                <a:latin typeface="+mn-lt"/>
              </a:rPr>
              <a:t>			       		_______		_______</a:t>
            </a:r>
          </a:p>
          <a:p>
            <a:pPr>
              <a:spcBef>
                <a:spcPct val="0"/>
              </a:spcBef>
              <a:buSzTx/>
              <a:buFontTx/>
              <a:buNone/>
            </a:pPr>
            <a:r>
              <a:rPr lang="en-US" altLang="en-US" sz="1800" dirty="0">
                <a:latin typeface="+mn-lt"/>
              </a:rPr>
              <a:t>Profit before tax	  	1,000		  </a:t>
            </a:r>
          </a:p>
          <a:p>
            <a:pPr>
              <a:spcBef>
                <a:spcPct val="0"/>
              </a:spcBef>
              <a:buSzTx/>
              <a:buFontTx/>
              <a:buNone/>
            </a:pPr>
            <a:r>
              <a:rPr lang="en-US" altLang="en-US" sz="1800" dirty="0">
                <a:latin typeface="+mn-lt"/>
              </a:rPr>
              <a:t>Tax			            	   450		  </a:t>
            </a:r>
          </a:p>
          <a:p>
            <a:pPr>
              <a:spcBef>
                <a:spcPct val="0"/>
              </a:spcBef>
              <a:buSzTx/>
              <a:buFontTx/>
              <a:buNone/>
            </a:pPr>
            <a:r>
              <a:rPr lang="en-US" altLang="en-US" sz="1800" dirty="0">
                <a:latin typeface="+mn-lt"/>
              </a:rPr>
              <a:t>			        		_______		_______</a:t>
            </a:r>
          </a:p>
          <a:p>
            <a:pPr>
              <a:spcBef>
                <a:spcPct val="0"/>
              </a:spcBef>
              <a:buSzTx/>
              <a:buFontTx/>
              <a:buNone/>
            </a:pPr>
            <a:r>
              <a:rPr lang="en-US" altLang="en-US" sz="1800" dirty="0">
                <a:latin typeface="+mn-lt"/>
              </a:rPr>
              <a:t>Profit after tax	      	   550		  </a:t>
            </a:r>
          </a:p>
          <a:p>
            <a:pPr>
              <a:spcBef>
                <a:spcPct val="0"/>
              </a:spcBef>
              <a:buSzTx/>
              <a:buFontTx/>
              <a:buNone/>
            </a:pPr>
            <a:r>
              <a:rPr lang="en-US" altLang="en-US" sz="1800" dirty="0">
                <a:latin typeface="+mn-lt"/>
              </a:rPr>
              <a:t>+ Depreciation	   	1,000		  </a:t>
            </a:r>
          </a:p>
          <a:p>
            <a:pPr>
              <a:spcBef>
                <a:spcPct val="0"/>
              </a:spcBef>
              <a:buSzTx/>
              <a:buFontTx/>
              <a:buNone/>
            </a:pPr>
            <a:r>
              <a:rPr lang="en-US" altLang="en-US" sz="1800" dirty="0">
                <a:latin typeface="+mn-lt"/>
              </a:rPr>
              <a:t>			        		_______		_______</a:t>
            </a:r>
          </a:p>
          <a:p>
            <a:pPr>
              <a:spcBef>
                <a:spcPct val="0"/>
              </a:spcBef>
              <a:buSzTx/>
              <a:buFontTx/>
              <a:buNone/>
            </a:pPr>
            <a:r>
              <a:rPr lang="en-US" altLang="en-US" sz="1800" dirty="0">
                <a:latin typeface="+mn-lt"/>
              </a:rPr>
              <a:t>After-tax cash flow  	$1,550		</a:t>
            </a:r>
          </a:p>
          <a:p>
            <a:pPr>
              <a:spcBef>
                <a:spcPct val="0"/>
              </a:spcBef>
              <a:buSzTx/>
              <a:buFontTx/>
              <a:buNone/>
            </a:pPr>
            <a:r>
              <a:rPr lang="en-US" altLang="en-US" sz="1800" dirty="0">
                <a:latin typeface="+mn-lt"/>
              </a:rPr>
              <a:t>			          	_______		_______</a:t>
            </a:r>
          </a:p>
          <a:p>
            <a:pPr>
              <a:spcBef>
                <a:spcPct val="0"/>
              </a:spcBef>
              <a:buSzTx/>
              <a:buFontTx/>
              <a:buNone/>
            </a:pPr>
            <a:r>
              <a:rPr lang="en-US" altLang="en-US" sz="1800" dirty="0">
                <a:latin typeface="+mn-lt"/>
              </a:rPr>
              <a:t>_______________________________________</a:t>
            </a:r>
            <a:r>
              <a:rPr lang="en-US" altLang="en-US" sz="1800" dirty="0"/>
              <a:t>____</a:t>
            </a:r>
            <a:endParaRPr lang="en-US" altLang="en-US" sz="1800" dirty="0">
              <a:latin typeface="+mn-lt"/>
            </a:endParaRPr>
          </a:p>
        </p:txBody>
      </p:sp>
    </p:spTree>
    <p:extLst>
      <p:ext uri="{BB962C8B-B14F-4D97-AF65-F5344CB8AC3E}">
        <p14:creationId xmlns:p14="http://schemas.microsoft.com/office/powerpoint/2010/main" val="3147161"/>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050"/>
          <p:cNvSpPr>
            <a:spLocks noGrp="1" noChangeArrowheads="1"/>
          </p:cNvSpPr>
          <p:nvPr>
            <p:ph type="title"/>
          </p:nvPr>
        </p:nvSpPr>
        <p:spPr>
          <a:noFill/>
        </p:spPr>
        <p:txBody>
          <a:bodyPr vert="horz" lIns="67866" tIns="33338" rIns="67866" bIns="33338" rtlCol="0" anchor="ctr">
            <a:normAutofit/>
          </a:bodyPr>
          <a:lstStyle/>
          <a:p>
            <a:r>
              <a:rPr lang="en-US" altLang="en-US" b="1" dirty="0">
                <a:latin typeface="Book Antiqua" panose="02040602050305030304" pitchFamily="18" charset="0"/>
              </a:rPr>
              <a:t>Solution</a:t>
            </a:r>
            <a:endParaRPr lang="en-US" altLang="en-US" sz="3600" b="1" dirty="0">
              <a:latin typeface="Book Antiqua" panose="02040602050305030304" pitchFamily="18" charset="0"/>
            </a:endParaRPr>
          </a:p>
        </p:txBody>
      </p:sp>
      <p:sp>
        <p:nvSpPr>
          <p:cNvPr id="3" name="Content Placeholder 2"/>
          <p:cNvSpPr>
            <a:spLocks noGrp="1"/>
          </p:cNvSpPr>
          <p:nvPr>
            <p:ph idx="1"/>
          </p:nvPr>
        </p:nvSpPr>
        <p:spPr>
          <a:xfrm>
            <a:off x="457200" y="1200151"/>
            <a:ext cx="5358809" cy="3394472"/>
          </a:xfrm>
        </p:spPr>
        <p:txBody>
          <a:bodyPr>
            <a:normAutofit fontScale="55000" lnSpcReduction="20000"/>
          </a:bodyPr>
          <a:lstStyle/>
          <a:p>
            <a:pPr>
              <a:spcBef>
                <a:spcPct val="0"/>
              </a:spcBef>
              <a:buSzTx/>
              <a:buFontTx/>
              <a:buNone/>
            </a:pPr>
            <a:r>
              <a:rPr lang="en-US" altLang="en-US" dirty="0"/>
              <a:t>Using with-without principle:</a:t>
            </a:r>
          </a:p>
          <a:p>
            <a:pPr>
              <a:spcBef>
                <a:spcPct val="0"/>
              </a:spcBef>
              <a:buSzTx/>
              <a:buFontTx/>
              <a:buNone/>
            </a:pPr>
            <a:endParaRPr lang="en-US" altLang="en-US" dirty="0"/>
          </a:p>
          <a:p>
            <a:pPr>
              <a:spcBef>
                <a:spcPct val="0"/>
              </a:spcBef>
              <a:buSzTx/>
              <a:buFontTx/>
              <a:buNone/>
            </a:pPr>
            <a:r>
              <a:rPr lang="en-US" altLang="en-US" dirty="0"/>
              <a:t>Initial Cash flow = Cost of new machine less</a:t>
            </a:r>
          </a:p>
          <a:p>
            <a:pPr>
              <a:spcBef>
                <a:spcPct val="0"/>
              </a:spcBef>
              <a:buSzTx/>
              <a:buFontTx/>
              <a:buNone/>
            </a:pPr>
            <a:r>
              <a:rPr lang="en-US" altLang="en-US" dirty="0"/>
              <a:t>		                 Proceeds from sale of </a:t>
            </a:r>
          </a:p>
          <a:p>
            <a:pPr>
              <a:spcBef>
                <a:spcPct val="0"/>
              </a:spcBef>
              <a:buSzTx/>
              <a:buFontTx/>
              <a:buNone/>
            </a:pPr>
            <a:r>
              <a:rPr lang="en-US" altLang="en-US" dirty="0"/>
              <a:t>                                old machine</a:t>
            </a:r>
          </a:p>
          <a:p>
            <a:pPr>
              <a:spcBef>
                <a:spcPct val="0"/>
              </a:spcBef>
              <a:buSzTx/>
              <a:buFontTx/>
              <a:buNone/>
            </a:pPr>
            <a:r>
              <a:rPr lang="en-US" altLang="en-US" dirty="0"/>
              <a:t>		              =  </a:t>
            </a:r>
          </a:p>
          <a:p>
            <a:pPr>
              <a:spcBef>
                <a:spcPct val="0"/>
              </a:spcBef>
              <a:buSzTx/>
              <a:buFontTx/>
              <a:buNone/>
            </a:pPr>
            <a:endParaRPr lang="en-US" altLang="en-US" dirty="0"/>
          </a:p>
          <a:p>
            <a:pPr>
              <a:spcBef>
                <a:spcPct val="0"/>
              </a:spcBef>
              <a:buSzTx/>
              <a:buFontTx/>
              <a:buNone/>
            </a:pPr>
            <a:r>
              <a:rPr lang="en-US" altLang="en-US" dirty="0"/>
              <a:t>Operating cash flow = </a:t>
            </a:r>
          </a:p>
          <a:p>
            <a:pPr>
              <a:spcBef>
                <a:spcPct val="0"/>
              </a:spcBef>
              <a:buSzTx/>
              <a:buFontTx/>
              <a:buNone/>
            </a:pPr>
            <a:endParaRPr lang="en-US" altLang="en-US" dirty="0"/>
          </a:p>
          <a:p>
            <a:pPr>
              <a:spcBef>
                <a:spcPct val="0"/>
              </a:spcBef>
              <a:buSzTx/>
              <a:buFontTx/>
              <a:buNone/>
            </a:pPr>
            <a:r>
              <a:rPr lang="en-US" altLang="en-US" dirty="0"/>
              <a:t>Terminal cash flow   =  </a:t>
            </a:r>
          </a:p>
          <a:p>
            <a:pPr>
              <a:spcBef>
                <a:spcPct val="0"/>
              </a:spcBef>
              <a:buSzTx/>
              <a:buFontTx/>
              <a:buNone/>
            </a:pPr>
            <a:endParaRPr lang="en-US" altLang="en-US" dirty="0"/>
          </a:p>
          <a:p>
            <a:pPr>
              <a:spcBef>
                <a:spcPct val="0"/>
              </a:spcBef>
              <a:buSzTx/>
              <a:buFontTx/>
              <a:buNone/>
            </a:pPr>
            <a:r>
              <a:rPr lang="en-US" altLang="en-US" dirty="0"/>
              <a:t>NPV  =  -10,000 + (1,325/1.1) +(1,325/1.1</a:t>
            </a:r>
            <a:r>
              <a:rPr lang="en-US" altLang="en-US" baseline="46000" dirty="0"/>
              <a:t>2</a:t>
            </a:r>
            <a:r>
              <a:rPr lang="en-US" altLang="en-US" dirty="0"/>
              <a:t>)+.............</a:t>
            </a:r>
          </a:p>
          <a:p>
            <a:pPr>
              <a:spcBef>
                <a:spcPct val="0"/>
              </a:spcBef>
              <a:buSzTx/>
              <a:buFontTx/>
              <a:buNone/>
            </a:pPr>
            <a:endParaRPr lang="en-US" altLang="en-US" dirty="0"/>
          </a:p>
          <a:p>
            <a:pPr>
              <a:spcBef>
                <a:spcPct val="0"/>
              </a:spcBef>
              <a:buSzTx/>
              <a:buFontTx/>
              <a:buNone/>
            </a:pPr>
            <a:r>
              <a:rPr lang="en-US" altLang="en-US" dirty="0"/>
              <a:t>			+(1,325/1.1</a:t>
            </a:r>
            <a:r>
              <a:rPr lang="en-US" altLang="en-US" baseline="46000" dirty="0"/>
              <a:t>10</a:t>
            </a:r>
            <a:r>
              <a:rPr lang="en-US" altLang="en-US" dirty="0"/>
              <a:t>)</a:t>
            </a:r>
          </a:p>
          <a:p>
            <a:pPr>
              <a:spcBef>
                <a:spcPct val="0"/>
              </a:spcBef>
              <a:buSzTx/>
              <a:buFontTx/>
              <a:buNone/>
            </a:pPr>
            <a:r>
              <a:rPr lang="en-US" altLang="en-US" dirty="0"/>
              <a:t>	   = </a:t>
            </a:r>
          </a:p>
          <a:p>
            <a:endParaRPr lang="en-US" dirty="0"/>
          </a:p>
        </p:txBody>
      </p:sp>
      <p:sp>
        <p:nvSpPr>
          <p:cNvPr id="9011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A9309C86-B7D5-468E-A9E9-53480D6C6ADE}" type="slidenum">
              <a:rPr lang="en-US" altLang="en-US" sz="1050" b="0">
                <a:solidFill>
                  <a:schemeClr val="tx1"/>
                </a:solidFill>
                <a:latin typeface="Times New Roman" panose="02020603050405020304" pitchFamily="18" charset="0"/>
              </a:rPr>
              <a:pPr>
                <a:lnSpc>
                  <a:spcPct val="100000"/>
                </a:lnSpc>
                <a:spcBef>
                  <a:spcPct val="0"/>
                </a:spcBef>
                <a:buSzTx/>
                <a:buFontTx/>
                <a:buNone/>
              </a:pPr>
              <a:t>43</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19860540"/>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Example</a:t>
            </a:r>
          </a:p>
        </p:txBody>
      </p:sp>
      <p:sp>
        <p:nvSpPr>
          <p:cNvPr id="8601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C83C428-273C-4D7E-88D2-51ED166EE30B}" type="slidenum">
              <a:rPr lang="en-US" altLang="en-US" sz="1050" b="0">
                <a:solidFill>
                  <a:schemeClr val="tx1"/>
                </a:solidFill>
                <a:latin typeface="Times New Roman" panose="02020603050405020304" pitchFamily="18" charset="0"/>
              </a:rPr>
              <a:pPr>
                <a:lnSpc>
                  <a:spcPct val="100000"/>
                </a:lnSpc>
                <a:spcBef>
                  <a:spcPct val="0"/>
                </a:spcBef>
                <a:buSzTx/>
                <a:buFontTx/>
                <a:buNone/>
              </a:pPr>
              <a:t>44</a:t>
            </a:fld>
            <a:endParaRPr lang="en-US" altLang="en-US" sz="1050" b="0">
              <a:solidFill>
                <a:schemeClr val="tx1"/>
              </a:solidFill>
              <a:latin typeface="Times New Roman" panose="02020603050405020304" pitchFamily="18" charset="0"/>
            </a:endParaRPr>
          </a:p>
        </p:txBody>
      </p:sp>
      <p:sp>
        <p:nvSpPr>
          <p:cNvPr id="86020" name="Rectangle 3"/>
          <p:cNvSpPr>
            <a:spLocks noChangeArrowheads="1"/>
          </p:cNvSpPr>
          <p:nvPr/>
        </p:nvSpPr>
        <p:spPr bwMode="auto">
          <a:xfrm>
            <a:off x="546884" y="1209423"/>
            <a:ext cx="5269125" cy="2144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500" b="0" dirty="0">
                <a:latin typeface="+mn-lt"/>
              </a:rPr>
              <a:t>	Times are tough to Auger Biotech. Having raised $85 million in an initial public offering of its stock early in the year, the company is poised to launch its product. If Auger engages in a promotional campaign costing $60 million this year, its annual after-tax cash flow over the next five years will be only $700,000. If it does not undertake the campaign, it expects its after-tax cash flow to be minus $18 million annually for the same period. Assuming the company has decided to stay in its chosen business, is this campaign worthwhile when the discount rate is 10 percent? Why or why not? </a:t>
            </a:r>
          </a:p>
        </p:txBody>
      </p:sp>
    </p:spTree>
    <p:extLst>
      <p:ext uri="{BB962C8B-B14F-4D97-AF65-F5344CB8AC3E}">
        <p14:creationId xmlns:p14="http://schemas.microsoft.com/office/powerpoint/2010/main" val="2310561284"/>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Solution</a:t>
            </a:r>
          </a:p>
        </p:txBody>
      </p:sp>
      <p:sp>
        <p:nvSpPr>
          <p:cNvPr id="8806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87007C8-A73A-4ECA-AADD-68F89A7EFD66}" type="slidenum">
              <a:rPr lang="en-US" altLang="en-US" sz="1050" b="0">
                <a:solidFill>
                  <a:schemeClr val="tx1"/>
                </a:solidFill>
                <a:latin typeface="Times New Roman" panose="02020603050405020304" pitchFamily="18" charset="0"/>
              </a:rPr>
              <a:pPr>
                <a:lnSpc>
                  <a:spcPct val="100000"/>
                </a:lnSpc>
                <a:spcBef>
                  <a:spcPct val="0"/>
                </a:spcBef>
                <a:buSzTx/>
                <a:buFontTx/>
                <a:buNone/>
              </a:pPr>
              <a:t>45</a:t>
            </a:fld>
            <a:endParaRPr lang="en-US" altLang="en-US" sz="1050" b="0">
              <a:solidFill>
                <a:schemeClr val="tx1"/>
              </a:solidFill>
              <a:latin typeface="Times New Roman" panose="02020603050405020304" pitchFamily="18" charset="0"/>
            </a:endParaRPr>
          </a:p>
        </p:txBody>
      </p:sp>
      <p:sp>
        <p:nvSpPr>
          <p:cNvPr id="6" name="Rectangle 3"/>
          <p:cNvSpPr>
            <a:spLocks noChangeArrowheads="1"/>
          </p:cNvSpPr>
          <p:nvPr/>
        </p:nvSpPr>
        <p:spPr bwMode="auto">
          <a:xfrm>
            <a:off x="546884" y="1209423"/>
            <a:ext cx="5269125" cy="275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500" b="0" dirty="0">
              <a:latin typeface="+mn-lt"/>
            </a:endParaRPr>
          </a:p>
        </p:txBody>
      </p:sp>
    </p:spTree>
    <p:extLst>
      <p:ext uri="{BB962C8B-B14F-4D97-AF65-F5344CB8AC3E}">
        <p14:creationId xmlns:p14="http://schemas.microsoft.com/office/powerpoint/2010/main" val="4266676071"/>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Example</a:t>
            </a:r>
          </a:p>
        </p:txBody>
      </p:sp>
      <p:sp>
        <p:nvSpPr>
          <p:cNvPr id="8601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C83C428-273C-4D7E-88D2-51ED166EE30B}" type="slidenum">
              <a:rPr lang="en-US" altLang="en-US" sz="1050" b="0">
                <a:solidFill>
                  <a:schemeClr val="tx1"/>
                </a:solidFill>
                <a:latin typeface="Times New Roman" panose="02020603050405020304" pitchFamily="18" charset="0"/>
              </a:rPr>
              <a:pPr>
                <a:lnSpc>
                  <a:spcPct val="100000"/>
                </a:lnSpc>
                <a:spcBef>
                  <a:spcPct val="0"/>
                </a:spcBef>
                <a:buSzTx/>
                <a:buFontTx/>
                <a:buNone/>
              </a:pPr>
              <a:t>46</a:t>
            </a:fld>
            <a:endParaRPr lang="en-US" altLang="en-US" sz="1050" b="0">
              <a:solidFill>
                <a:schemeClr val="tx1"/>
              </a:solidFill>
              <a:latin typeface="Times New Roman" panose="02020603050405020304" pitchFamily="18" charset="0"/>
            </a:endParaRPr>
          </a:p>
        </p:txBody>
      </p:sp>
      <p:sp>
        <p:nvSpPr>
          <p:cNvPr id="86020" name="Rectangle 3"/>
          <p:cNvSpPr>
            <a:spLocks noChangeArrowheads="1"/>
          </p:cNvSpPr>
          <p:nvPr/>
        </p:nvSpPr>
        <p:spPr bwMode="auto">
          <a:xfrm>
            <a:off x="546884" y="1209423"/>
            <a:ext cx="5269125" cy="2975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500" b="0" dirty="0">
                <a:latin typeface="+mn-lt"/>
              </a:rPr>
              <a:t>	One year ago, </a:t>
            </a:r>
            <a:r>
              <a:rPr lang="en-US" altLang="en-US" sz="1500" b="0" dirty="0" err="1">
                <a:latin typeface="+mn-lt"/>
              </a:rPr>
              <a:t>Caffe</a:t>
            </a:r>
            <a:r>
              <a:rPr lang="en-US" altLang="en-US" sz="1500" b="0" dirty="0">
                <a:latin typeface="+mn-lt"/>
              </a:rPr>
              <a:t> Vita Coffee Roasting Co. (CVCRC) purchased three small-batch coffee roasters for $3.3 million. The company now finds that new roasters are available that offer significant advantages. The new roasters can be purchased for $4.5 million, have an economic life of 10 years, and have no salvage value. It is expected that the new roasters will produce a gross margin of $1.2 million per year, so that, using straight-line depreciation, the annual taxable income will be $750,000. </a:t>
            </a:r>
          </a:p>
          <a:p>
            <a:pPr>
              <a:spcBef>
                <a:spcPct val="0"/>
              </a:spcBef>
              <a:buSzTx/>
              <a:buFontTx/>
              <a:buNone/>
            </a:pPr>
            <a:r>
              <a:rPr lang="en-US" altLang="en-US" sz="1500" b="0" dirty="0">
                <a:latin typeface="+mn-lt"/>
              </a:rPr>
              <a:t>	The current roasters are expected to produce a gross profit of $600,000 per year and, assuming a total economic life of 11 years and straight-line depreciation, a profit before tax of $300,000. The current market value of the old roasters is $1.5 million. CVCRC’s tax rate is 45 percent, and its cost of capital after tax is 10 percent. </a:t>
            </a:r>
          </a:p>
        </p:txBody>
      </p:sp>
    </p:spTree>
    <p:extLst>
      <p:ext uri="{BB962C8B-B14F-4D97-AF65-F5344CB8AC3E}">
        <p14:creationId xmlns:p14="http://schemas.microsoft.com/office/powerpoint/2010/main" val="895351529"/>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noFill/>
        </p:spPr>
        <p:txBody>
          <a:bodyPr vert="horz" lIns="67866" tIns="33338" rIns="67866" bIns="33338" rtlCol="0" anchor="ctr">
            <a:noAutofit/>
          </a:bodyPr>
          <a:lstStyle/>
          <a:p>
            <a:r>
              <a:rPr lang="en-US" altLang="en-US" sz="3600" b="1" dirty="0">
                <a:latin typeface="Book Antiqua" panose="02040602050305030304" pitchFamily="18" charset="0"/>
              </a:rPr>
              <a:t>Solution</a:t>
            </a:r>
          </a:p>
        </p:txBody>
      </p:sp>
      <p:sp>
        <p:nvSpPr>
          <p:cNvPr id="8806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87007C8-A73A-4ECA-AADD-68F89A7EFD66}" type="slidenum">
              <a:rPr lang="en-US" altLang="en-US" sz="1050" b="0">
                <a:solidFill>
                  <a:schemeClr val="tx1"/>
                </a:solidFill>
                <a:latin typeface="Times New Roman" panose="02020603050405020304" pitchFamily="18" charset="0"/>
              </a:rPr>
              <a:pPr>
                <a:lnSpc>
                  <a:spcPct val="100000"/>
                </a:lnSpc>
                <a:spcBef>
                  <a:spcPct val="0"/>
                </a:spcBef>
                <a:buSzTx/>
                <a:buFontTx/>
                <a:buNone/>
              </a:pPr>
              <a:t>47</a:t>
            </a:fld>
            <a:endParaRPr lang="en-US" altLang="en-US" sz="1050" b="0">
              <a:solidFill>
                <a:schemeClr val="tx1"/>
              </a:solidFill>
              <a:latin typeface="Times New Roman" panose="02020603050405020304" pitchFamily="18" charset="0"/>
            </a:endParaRPr>
          </a:p>
        </p:txBody>
      </p:sp>
      <p:sp>
        <p:nvSpPr>
          <p:cNvPr id="6" name="Rectangle 3"/>
          <p:cNvSpPr>
            <a:spLocks noChangeArrowheads="1"/>
          </p:cNvSpPr>
          <p:nvPr/>
        </p:nvSpPr>
        <p:spPr bwMode="auto">
          <a:xfrm>
            <a:off x="546884" y="1209423"/>
            <a:ext cx="5269125" cy="275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500" b="0" dirty="0">
              <a:latin typeface="+mn-lt"/>
            </a:endParaRPr>
          </a:p>
        </p:txBody>
      </p:sp>
    </p:spTree>
    <p:extLst>
      <p:ext uri="{BB962C8B-B14F-4D97-AF65-F5344CB8AC3E}">
        <p14:creationId xmlns:p14="http://schemas.microsoft.com/office/powerpoint/2010/main" val="2600710906"/>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noFill/>
        </p:spPr>
        <p:txBody>
          <a:bodyPr vert="horz" lIns="67866" tIns="33338" rIns="67866" bIns="33338" rtlCol="0" anchor="ctr">
            <a:normAutofit/>
          </a:bodyPr>
          <a:lstStyle/>
          <a:p>
            <a:r>
              <a:rPr lang="en-US" altLang="en-US" sz="3600" b="1" dirty="0">
                <a:latin typeface="Book Antiqua" panose="02040602050305030304" pitchFamily="18" charset="0"/>
              </a:rPr>
              <a:t>Inflation and Returns</a:t>
            </a:r>
          </a:p>
        </p:txBody>
      </p:sp>
      <p:sp>
        <p:nvSpPr>
          <p:cNvPr id="2" name="Content Placeholder 1"/>
          <p:cNvSpPr>
            <a:spLocks noGrp="1"/>
          </p:cNvSpPr>
          <p:nvPr>
            <p:ph idx="1"/>
          </p:nvPr>
        </p:nvSpPr>
        <p:spPr>
          <a:xfrm>
            <a:off x="457200" y="1200151"/>
            <a:ext cx="5358809" cy="3600450"/>
          </a:xfrm>
        </p:spPr>
        <p:txBody>
          <a:bodyPr>
            <a:normAutofit lnSpcReduction="10000"/>
          </a:bodyPr>
          <a:lstStyle/>
          <a:p>
            <a:pPr marL="0" indent="0">
              <a:spcBef>
                <a:spcPct val="70000"/>
              </a:spcBef>
              <a:buClr>
                <a:srgbClr val="005D43"/>
              </a:buClr>
              <a:buSzPct val="90000"/>
              <a:buNone/>
            </a:pPr>
            <a:r>
              <a:rPr lang="en-US" altLang="en-US" sz="1800" dirty="0"/>
              <a:t>Key issues:</a:t>
            </a:r>
          </a:p>
          <a:p>
            <a:pPr marL="457200" lvl="1" indent="0">
              <a:spcBef>
                <a:spcPct val="50000"/>
              </a:spcBef>
              <a:buClr>
                <a:srgbClr val="005D43"/>
              </a:buClr>
              <a:buSzPct val="75000"/>
              <a:buNone/>
            </a:pPr>
            <a:r>
              <a:rPr lang="en-US" altLang="en-US" sz="1800" dirty="0"/>
              <a:t>What is the difference between a real and a </a:t>
            </a:r>
            <a:br>
              <a:rPr lang="en-US" altLang="en-US" sz="1800" dirty="0"/>
            </a:br>
            <a:r>
              <a:rPr lang="en-US" altLang="en-US" sz="1800" dirty="0"/>
              <a:t>nominal return?</a:t>
            </a:r>
          </a:p>
          <a:p>
            <a:pPr marL="457200" lvl="1" indent="0">
              <a:spcBef>
                <a:spcPct val="50000"/>
              </a:spcBef>
              <a:buClr>
                <a:srgbClr val="005D43"/>
              </a:buClr>
              <a:buSzPct val="75000"/>
              <a:buNone/>
            </a:pPr>
            <a:r>
              <a:rPr lang="en-US" altLang="en-US" sz="1800" dirty="0"/>
              <a:t>How can we convert from one to the other?</a:t>
            </a:r>
          </a:p>
          <a:p>
            <a:pPr marL="0" indent="0">
              <a:spcBef>
                <a:spcPct val="140000"/>
              </a:spcBef>
              <a:buClr>
                <a:srgbClr val="005D43"/>
              </a:buClr>
              <a:buSzPct val="90000"/>
              <a:buNone/>
            </a:pPr>
            <a:r>
              <a:rPr lang="en-US" altLang="en-US" sz="1800" dirty="0"/>
              <a:t>Background:</a:t>
            </a:r>
          </a:p>
          <a:p>
            <a:pPr marL="0" indent="0">
              <a:spcBef>
                <a:spcPct val="70000"/>
              </a:spcBef>
              <a:buSzTx/>
              <a:buNone/>
            </a:pPr>
            <a:r>
              <a:rPr lang="en-US" altLang="en-US" sz="1800" dirty="0"/>
              <a:t> 	We have $1000, and Diet Coke cost $2.00/six pack. We can buy 500 six packs. Suppose the rate of inflation is 5%, so that the price rises to $2.10 in one year. We invest the $1000, and it grows to $1100 in one year. What’s our return in dollars? In six packs?</a:t>
            </a:r>
          </a:p>
          <a:p>
            <a:endParaRPr lang="en-US" dirty="0"/>
          </a:p>
        </p:txBody>
      </p:sp>
      <p:sp>
        <p:nvSpPr>
          <p:cNvPr id="9216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DF32F0A5-365E-4C92-B018-D435E028088C}" type="slidenum">
              <a:rPr lang="en-US" altLang="en-US" sz="1050" b="0">
                <a:solidFill>
                  <a:schemeClr val="tx1"/>
                </a:solidFill>
                <a:latin typeface="Times New Roman" panose="02020603050405020304" pitchFamily="18" charset="0"/>
              </a:rPr>
              <a:pPr>
                <a:lnSpc>
                  <a:spcPct val="100000"/>
                </a:lnSpc>
                <a:spcBef>
                  <a:spcPct val="0"/>
                </a:spcBef>
                <a:buSzTx/>
                <a:buFontTx/>
                <a:buNone/>
              </a:pPr>
              <a:t>48</a:t>
            </a:fld>
            <a:endParaRPr lang="en-US" altLang="en-US" sz="1050" b="0">
              <a:solidFill>
                <a:schemeClr val="tx1"/>
              </a:solidFill>
              <a:latin typeface="Times New Roman" panose="02020603050405020304" pitchFamily="18" charset="0"/>
            </a:endParaRPr>
          </a:p>
        </p:txBody>
      </p:sp>
      <p:sp>
        <p:nvSpPr>
          <p:cNvPr id="92164" name="Rectangle 3"/>
          <p:cNvSpPr>
            <a:spLocks noChangeArrowheads="1"/>
          </p:cNvSpPr>
          <p:nvPr/>
        </p:nvSpPr>
        <p:spPr bwMode="auto">
          <a:xfrm>
            <a:off x="1566306" y="1078707"/>
            <a:ext cx="5836444" cy="3721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722" tIns="30956" rIns="60722" bIns="30956"/>
          <a:lstStyle>
            <a:lvl1pPr marL="285750" indent="-285750" defTabSz="804863">
              <a:lnSpc>
                <a:spcPct val="90000"/>
              </a:lnSpc>
              <a:spcBef>
                <a:spcPct val="30000"/>
              </a:spcBef>
              <a:buSzPct val="100000"/>
              <a:buChar char="•"/>
              <a:defRPr sz="2400" b="1">
                <a:solidFill>
                  <a:srgbClr val="000000"/>
                </a:solidFill>
                <a:latin typeface="Arial" panose="020B0604020202020204" pitchFamily="34" charset="0"/>
              </a:defRPr>
            </a:lvl1pPr>
            <a:lvl2pPr marL="685800" indent="-285750" defTabSz="804863">
              <a:lnSpc>
                <a:spcPct val="90000"/>
              </a:lnSpc>
              <a:spcBef>
                <a:spcPct val="30000"/>
              </a:spcBef>
              <a:buSzPct val="100000"/>
              <a:buChar char="–"/>
              <a:defRPr sz="2000" b="1">
                <a:solidFill>
                  <a:srgbClr val="000000"/>
                </a:solidFill>
                <a:latin typeface="Arial" panose="020B0604020202020204" pitchFamily="34" charset="0"/>
              </a:defRPr>
            </a:lvl2pPr>
            <a:lvl3pPr marL="1143000" indent="-228600" defTabSz="804863">
              <a:lnSpc>
                <a:spcPct val="90000"/>
              </a:lnSpc>
              <a:spcBef>
                <a:spcPct val="30000"/>
              </a:spcBef>
              <a:buSzPct val="100000"/>
              <a:buChar char="»"/>
              <a:defRPr sz="2400" b="1">
                <a:solidFill>
                  <a:srgbClr val="000000"/>
                </a:solidFill>
                <a:latin typeface="Arial" panose="020B0604020202020204" pitchFamily="34" charset="0"/>
              </a:defRPr>
            </a:lvl3pPr>
            <a:lvl4pPr marL="1600200" indent="-228600" defTabSz="804863">
              <a:spcBef>
                <a:spcPct val="20000"/>
              </a:spcBef>
              <a:buChar char="–"/>
              <a:defRPr sz="2000">
                <a:solidFill>
                  <a:schemeClr val="tx1"/>
                </a:solidFill>
                <a:latin typeface="Times New Roman" panose="02020603050405020304" pitchFamily="18" charset="0"/>
              </a:defRPr>
            </a:lvl4pPr>
            <a:lvl5pPr marL="2057400" indent="-228600" defTabSz="804863">
              <a:spcBef>
                <a:spcPct val="20000"/>
              </a:spcBef>
              <a:buChar char="•"/>
              <a:defRPr sz="2000">
                <a:solidFill>
                  <a:schemeClr val="tx1"/>
                </a:solidFill>
                <a:latin typeface="Times New Roman" panose="02020603050405020304" pitchFamily="18" charset="0"/>
              </a:defRPr>
            </a:lvl5pPr>
            <a:lvl6pPr marL="25146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70000"/>
              </a:spcBef>
              <a:buClr>
                <a:srgbClr val="005D43"/>
              </a:buClr>
              <a:buSzPct val="90000"/>
              <a:buFont typeface="Wingdings" panose="05000000000000000000" pitchFamily="2" charset="2"/>
              <a:buChar char="n"/>
            </a:pPr>
            <a:endParaRPr lang="en-US" altLang="en-US" sz="1800" b="0" dirty="0">
              <a:solidFill>
                <a:schemeClr val="tx1"/>
              </a:solidFill>
            </a:endParaRPr>
          </a:p>
        </p:txBody>
      </p:sp>
      <p:sp>
        <p:nvSpPr>
          <p:cNvPr id="92165" name="Rectangle 4"/>
          <p:cNvSpPr>
            <a:spLocks noChangeArrowheads="1"/>
          </p:cNvSpPr>
          <p:nvPr/>
        </p:nvSpPr>
        <p:spPr bwMode="auto">
          <a:xfrm>
            <a:off x="7585472" y="13098"/>
            <a:ext cx="137122" cy="2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endParaRPr lang="en-US" altLang="en-US" sz="1050" b="0">
              <a:solidFill>
                <a:schemeClr val="tx1"/>
              </a:solidFill>
            </a:endParaRPr>
          </a:p>
        </p:txBody>
      </p:sp>
    </p:spTree>
    <p:extLst>
      <p:ext uri="{BB962C8B-B14F-4D97-AF65-F5344CB8AC3E}">
        <p14:creationId xmlns:p14="http://schemas.microsoft.com/office/powerpoint/2010/main" val="843979231"/>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noFill/>
        </p:spPr>
        <p:txBody>
          <a:bodyPr vert="horz" lIns="67866" tIns="33338" rIns="67866" bIns="33338" rtlCol="0" anchor="ctr">
            <a:normAutofit/>
          </a:bodyPr>
          <a:lstStyle/>
          <a:p>
            <a:r>
              <a:rPr lang="en-US" altLang="en-US" b="1" dirty="0">
                <a:latin typeface="Book Antiqua" panose="02040602050305030304" pitchFamily="18" charset="0"/>
              </a:rPr>
              <a:t>Inflation and Returns</a:t>
            </a:r>
            <a:br>
              <a:rPr lang="en-US" altLang="en-US" b="1" dirty="0">
                <a:latin typeface="Book Antiqua" panose="02040602050305030304" pitchFamily="18" charset="0"/>
              </a:rPr>
            </a:br>
            <a:r>
              <a:rPr lang="en-US" altLang="en-US" sz="1500" b="1" dirty="0">
                <a:latin typeface="Book Antiqua" panose="02040602050305030304" pitchFamily="18" charset="0"/>
              </a:rPr>
              <a:t>(Continued)</a:t>
            </a:r>
          </a:p>
        </p:txBody>
      </p:sp>
      <p:sp>
        <p:nvSpPr>
          <p:cNvPr id="3" name="Content Placeholder 2"/>
          <p:cNvSpPr>
            <a:spLocks noGrp="1"/>
          </p:cNvSpPr>
          <p:nvPr>
            <p:ph idx="1"/>
          </p:nvPr>
        </p:nvSpPr>
        <p:spPr>
          <a:xfrm>
            <a:off x="457200" y="1295848"/>
            <a:ext cx="5358809" cy="3567112"/>
          </a:xfrm>
        </p:spPr>
        <p:txBody>
          <a:bodyPr>
            <a:normAutofit fontScale="47500" lnSpcReduction="20000"/>
          </a:bodyPr>
          <a:lstStyle/>
          <a:p>
            <a:pPr marL="514350" indent="-514350">
              <a:spcBef>
                <a:spcPct val="70000"/>
              </a:spcBef>
              <a:buSzPct val="90000"/>
              <a:buFont typeface="+mj-lt"/>
              <a:buAutoNum type="alphaUcPeriod"/>
            </a:pPr>
            <a:r>
              <a:rPr lang="en-US" altLang="en-US" i="1" dirty="0"/>
              <a:t>Dollars.</a:t>
            </a:r>
            <a:r>
              <a:rPr lang="en-US" altLang="en-US" dirty="0"/>
              <a:t> Our return is</a:t>
            </a:r>
          </a:p>
          <a:p>
            <a:pPr>
              <a:spcBef>
                <a:spcPct val="70000"/>
              </a:spcBef>
              <a:buSzTx/>
              <a:buFontTx/>
              <a:buNone/>
            </a:pPr>
            <a:r>
              <a:rPr lang="en-US" altLang="en-US" dirty="0"/>
              <a:t> 		($1100 - $1000)/$1000 = $100/$1000 = </a:t>
            </a:r>
            <a:r>
              <a:rPr lang="en-US" altLang="en-US" dirty="0">
                <a:solidFill>
                  <a:srgbClr val="DD0A0A"/>
                </a:solidFill>
              </a:rPr>
              <a:t>10%</a:t>
            </a:r>
            <a:r>
              <a:rPr lang="en-US" altLang="en-US" dirty="0"/>
              <a:t>.</a:t>
            </a:r>
          </a:p>
          <a:p>
            <a:pPr>
              <a:spcBef>
                <a:spcPct val="70000"/>
              </a:spcBef>
              <a:buSzTx/>
              <a:buFontTx/>
              <a:buNone/>
            </a:pPr>
            <a:r>
              <a:rPr lang="en-US" altLang="en-US" dirty="0"/>
              <a:t> 		(   ) The percentage increase in the amount of 			green stuff is 10%; our return is 10%.</a:t>
            </a:r>
          </a:p>
          <a:p>
            <a:pPr marL="514350" indent="-514350">
              <a:spcBef>
                <a:spcPct val="160000"/>
              </a:spcBef>
              <a:buSzPct val="90000"/>
              <a:buFont typeface="+mj-lt"/>
              <a:buAutoNum type="alphaUcPeriod" startAt="2"/>
            </a:pPr>
            <a:r>
              <a:rPr lang="en-US" altLang="en-US" i="1" dirty="0"/>
              <a:t>Six packs</a:t>
            </a:r>
            <a:r>
              <a:rPr lang="en-US" altLang="en-US" dirty="0"/>
              <a:t>. We can buy $1100/$2.10 = </a:t>
            </a:r>
            <a:r>
              <a:rPr lang="en-US" altLang="en-US" dirty="0">
                <a:solidFill>
                  <a:srgbClr val="DD0A0A"/>
                </a:solidFill>
              </a:rPr>
              <a:t>523.81</a:t>
            </a:r>
            <a:r>
              <a:rPr lang="en-US" altLang="en-US" dirty="0"/>
              <a:t>	 	six packs, so our return is</a:t>
            </a:r>
          </a:p>
          <a:p>
            <a:pPr>
              <a:spcBef>
                <a:spcPct val="70000"/>
              </a:spcBef>
              <a:buSzTx/>
              <a:buFontTx/>
              <a:buNone/>
            </a:pPr>
            <a:r>
              <a:rPr lang="en-US" altLang="en-US" dirty="0"/>
              <a:t> 		(523.81 - 500)/500 = 23.81/500 = 4.76%</a:t>
            </a:r>
          </a:p>
          <a:p>
            <a:pPr>
              <a:spcBef>
                <a:spcPct val="70000"/>
              </a:spcBef>
              <a:buSzTx/>
              <a:buFontTx/>
              <a:buNone/>
            </a:pPr>
            <a:r>
              <a:rPr lang="en-US" altLang="en-US" dirty="0"/>
              <a:t> 		(   ) The percentage increase in the amount of 			brown stuff is 4.76%; our return is 4.76%.</a:t>
            </a:r>
          </a:p>
          <a:p>
            <a:endParaRPr lang="en-US" dirty="0"/>
          </a:p>
        </p:txBody>
      </p:sp>
      <p:sp>
        <p:nvSpPr>
          <p:cNvPr id="9421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12B4A0A-7BF1-4938-A4B9-6BD4C34E61D5}" type="slidenum">
              <a:rPr lang="en-US" altLang="en-US" sz="1050" b="0">
                <a:solidFill>
                  <a:schemeClr val="tx1"/>
                </a:solidFill>
                <a:latin typeface="Times New Roman" panose="02020603050405020304" pitchFamily="18" charset="0"/>
              </a:rPr>
              <a:pPr>
                <a:lnSpc>
                  <a:spcPct val="100000"/>
                </a:lnSpc>
                <a:spcBef>
                  <a:spcPct val="0"/>
                </a:spcBef>
                <a:buSzTx/>
                <a:buFontTx/>
                <a:buNone/>
              </a:pPr>
              <a:t>49</a:t>
            </a:fld>
            <a:endParaRPr lang="en-US" altLang="en-US" sz="1050" b="0">
              <a:solidFill>
                <a:schemeClr val="tx1"/>
              </a:solidFill>
              <a:latin typeface="Times New Roman" panose="02020603050405020304" pitchFamily="18" charset="0"/>
            </a:endParaRPr>
          </a:p>
        </p:txBody>
      </p:sp>
      <p:pic>
        <p:nvPicPr>
          <p:cNvPr id="9421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047" y="2057400"/>
            <a:ext cx="114300" cy="11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pic>
        <p:nvPicPr>
          <p:cNvPr id="94214"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449" y="3569855"/>
            <a:ext cx="114300" cy="11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94215" name="Rectangle 6"/>
          <p:cNvSpPr>
            <a:spLocks noChangeArrowheads="1"/>
          </p:cNvSpPr>
          <p:nvPr/>
        </p:nvSpPr>
        <p:spPr bwMode="auto">
          <a:xfrm>
            <a:off x="7585472" y="13098"/>
            <a:ext cx="137122" cy="2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endParaRPr lang="en-US" altLang="en-US" sz="1050" b="0">
              <a:solidFill>
                <a:schemeClr val="tx1"/>
              </a:solidFill>
            </a:endParaRPr>
          </a:p>
        </p:txBody>
      </p:sp>
      <p:pic>
        <p:nvPicPr>
          <p:cNvPr id="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974" y="1947947"/>
            <a:ext cx="114300" cy="11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Tree>
    <p:extLst>
      <p:ext uri="{BB962C8B-B14F-4D97-AF65-F5344CB8AC3E}">
        <p14:creationId xmlns:p14="http://schemas.microsoft.com/office/powerpoint/2010/main" val="825504378"/>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419756" y="228727"/>
            <a:ext cx="6572250" cy="267891"/>
          </a:xfrm>
        </p:spPr>
        <p:txBody>
          <a:bodyPr>
            <a:noAutofit/>
          </a:bodyPr>
          <a:lstStyle/>
          <a:p>
            <a:r>
              <a:rPr lang="en-US" altLang="en-US" sz="2800" b="1" dirty="0">
                <a:latin typeface="Book Antiqua" panose="02040602050305030304" pitchFamily="18" charset="0"/>
              </a:rPr>
              <a:t>Role of Finance in Corporate Strategy</a:t>
            </a:r>
          </a:p>
        </p:txBody>
      </p:sp>
      <p:sp>
        <p:nvSpPr>
          <p:cNvPr id="1229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6C6379F-A791-4332-9BCC-C7F0C0804E06}" type="slidenum">
              <a:rPr lang="en-US" altLang="en-US" sz="1050" b="0">
                <a:solidFill>
                  <a:schemeClr val="tx1"/>
                </a:solidFill>
                <a:latin typeface="Times New Roman" panose="02020603050405020304" pitchFamily="18" charset="0"/>
              </a:rPr>
              <a:pPr>
                <a:lnSpc>
                  <a:spcPct val="100000"/>
                </a:lnSpc>
                <a:spcBef>
                  <a:spcPct val="0"/>
                </a:spcBef>
                <a:buSzTx/>
                <a:buFontTx/>
                <a:buNone/>
              </a:pPr>
              <a:t>5</a:t>
            </a:fld>
            <a:endParaRPr lang="en-US" altLang="en-US" sz="1050" b="0">
              <a:solidFill>
                <a:schemeClr val="tx1"/>
              </a:solidFill>
              <a:latin typeface="Times New Roman" panose="02020603050405020304" pitchFamily="18" charset="0"/>
            </a:endParaRPr>
          </a:p>
        </p:txBody>
      </p:sp>
      <p:sp>
        <p:nvSpPr>
          <p:cNvPr id="12292" name="Oval 3"/>
          <p:cNvSpPr>
            <a:spLocks noChangeArrowheads="1"/>
          </p:cNvSpPr>
          <p:nvPr/>
        </p:nvSpPr>
        <p:spPr bwMode="auto">
          <a:xfrm>
            <a:off x="3225911" y="798778"/>
            <a:ext cx="2286000" cy="571500"/>
          </a:xfrm>
          <a:prstGeom prst="ellipse">
            <a:avLst/>
          </a:prstGeom>
          <a:noFill/>
          <a:ln w="952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3" name="Oval 4"/>
          <p:cNvSpPr>
            <a:spLocks noChangeArrowheads="1"/>
          </p:cNvSpPr>
          <p:nvPr/>
        </p:nvSpPr>
        <p:spPr bwMode="auto">
          <a:xfrm>
            <a:off x="1362279" y="2341828"/>
            <a:ext cx="2286000" cy="685800"/>
          </a:xfrm>
          <a:prstGeom prst="ellipse">
            <a:avLst/>
          </a:prstGeom>
          <a:noFill/>
          <a:ln w="952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4" name="Oval 5"/>
          <p:cNvSpPr>
            <a:spLocks noChangeArrowheads="1"/>
          </p:cNvSpPr>
          <p:nvPr/>
        </p:nvSpPr>
        <p:spPr bwMode="auto">
          <a:xfrm>
            <a:off x="4905579" y="2398978"/>
            <a:ext cx="2286000" cy="628650"/>
          </a:xfrm>
          <a:prstGeom prst="ellipse">
            <a:avLst/>
          </a:prstGeom>
          <a:noFill/>
          <a:ln w="952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5" name="Oval 6"/>
          <p:cNvSpPr>
            <a:spLocks noChangeArrowheads="1"/>
          </p:cNvSpPr>
          <p:nvPr/>
        </p:nvSpPr>
        <p:spPr bwMode="auto">
          <a:xfrm>
            <a:off x="3076779" y="4227778"/>
            <a:ext cx="2286000" cy="514350"/>
          </a:xfrm>
          <a:prstGeom prst="ellipse">
            <a:avLst/>
          </a:prstGeom>
          <a:noFill/>
          <a:ln w="9525">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6" name="Rectangle 7"/>
          <p:cNvSpPr>
            <a:spLocks noChangeArrowheads="1"/>
          </p:cNvSpPr>
          <p:nvPr/>
        </p:nvSpPr>
        <p:spPr bwMode="auto">
          <a:xfrm>
            <a:off x="1648029" y="1484578"/>
            <a:ext cx="1143000" cy="5143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7" name="Rectangle 8"/>
          <p:cNvSpPr>
            <a:spLocks noChangeArrowheads="1"/>
          </p:cNvSpPr>
          <p:nvPr/>
        </p:nvSpPr>
        <p:spPr bwMode="auto">
          <a:xfrm>
            <a:off x="5877129" y="1541728"/>
            <a:ext cx="1143000" cy="5143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8" name="Rectangle 9"/>
          <p:cNvSpPr>
            <a:spLocks noChangeArrowheads="1"/>
          </p:cNvSpPr>
          <p:nvPr/>
        </p:nvSpPr>
        <p:spPr bwMode="auto">
          <a:xfrm>
            <a:off x="5819979" y="3541978"/>
            <a:ext cx="1257300" cy="5143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299" name="Rectangle 10"/>
          <p:cNvSpPr>
            <a:spLocks noChangeArrowheads="1"/>
          </p:cNvSpPr>
          <p:nvPr/>
        </p:nvSpPr>
        <p:spPr bwMode="auto">
          <a:xfrm>
            <a:off x="1469456" y="3501498"/>
            <a:ext cx="1614446" cy="51435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12300" name="Text Box 11"/>
          <p:cNvSpPr txBox="1">
            <a:spLocks noChangeArrowheads="1"/>
          </p:cNvSpPr>
          <p:nvPr/>
        </p:nvSpPr>
        <p:spPr bwMode="auto">
          <a:xfrm>
            <a:off x="3476829" y="855928"/>
            <a:ext cx="1853392"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a:solidFill>
                  <a:schemeClr val="tx1"/>
                </a:solidFill>
              </a:rPr>
              <a:t>Corporate Strategy for</a:t>
            </a:r>
          </a:p>
          <a:p>
            <a:pPr eaLnBrk="1" hangingPunct="1">
              <a:lnSpc>
                <a:spcPct val="100000"/>
              </a:lnSpc>
              <a:spcBef>
                <a:spcPct val="0"/>
              </a:spcBef>
              <a:buSzTx/>
              <a:buFontTx/>
              <a:buNone/>
            </a:pPr>
            <a:r>
              <a:rPr lang="en-US" altLang="en-US" sz="1050" b="0">
                <a:solidFill>
                  <a:schemeClr val="tx1"/>
                </a:solidFill>
              </a:rPr>
              <a:t>Shareholder Value Creation</a:t>
            </a:r>
          </a:p>
        </p:txBody>
      </p:sp>
      <p:sp>
        <p:nvSpPr>
          <p:cNvPr id="12301" name="Text Box 12"/>
          <p:cNvSpPr txBox="1">
            <a:spLocks noChangeArrowheads="1"/>
          </p:cNvSpPr>
          <p:nvPr/>
        </p:nvSpPr>
        <p:spPr bwMode="auto">
          <a:xfrm>
            <a:off x="1762331" y="1484580"/>
            <a:ext cx="944489"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rPr>
              <a:t>Operating</a:t>
            </a:r>
          </a:p>
          <a:p>
            <a:pPr eaLnBrk="1" hangingPunct="1">
              <a:lnSpc>
                <a:spcPct val="100000"/>
              </a:lnSpc>
              <a:spcBef>
                <a:spcPct val="0"/>
              </a:spcBef>
              <a:buSzTx/>
              <a:buFontTx/>
              <a:buNone/>
            </a:pPr>
            <a:r>
              <a:rPr lang="en-US" altLang="en-US" sz="1350" b="0">
                <a:solidFill>
                  <a:schemeClr val="tx1"/>
                </a:solidFill>
              </a:rPr>
              <a:t>Decisions</a:t>
            </a:r>
          </a:p>
        </p:txBody>
      </p:sp>
      <p:sp>
        <p:nvSpPr>
          <p:cNvPr id="12302" name="Text Box 13"/>
          <p:cNvSpPr txBox="1">
            <a:spLocks noChangeArrowheads="1"/>
          </p:cNvSpPr>
          <p:nvPr/>
        </p:nvSpPr>
        <p:spPr bwMode="auto">
          <a:xfrm>
            <a:off x="1469456" y="3491347"/>
            <a:ext cx="1617751" cy="50783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dirty="0">
                <a:solidFill>
                  <a:schemeClr val="tx1"/>
                </a:solidFill>
              </a:rPr>
              <a:t>Increase Expected</a:t>
            </a:r>
          </a:p>
          <a:p>
            <a:pPr eaLnBrk="1" hangingPunct="1">
              <a:lnSpc>
                <a:spcPct val="100000"/>
              </a:lnSpc>
              <a:spcBef>
                <a:spcPct val="0"/>
              </a:spcBef>
              <a:buSzTx/>
              <a:buFontTx/>
              <a:buNone/>
            </a:pPr>
            <a:r>
              <a:rPr lang="en-US" altLang="en-US" sz="1350" b="0" dirty="0">
                <a:solidFill>
                  <a:schemeClr val="tx1"/>
                </a:solidFill>
              </a:rPr>
              <a:t>Cash Flows</a:t>
            </a:r>
          </a:p>
        </p:txBody>
      </p:sp>
      <p:sp>
        <p:nvSpPr>
          <p:cNvPr id="12303" name="Text Box 14"/>
          <p:cNvSpPr txBox="1">
            <a:spLocks noChangeArrowheads="1"/>
          </p:cNvSpPr>
          <p:nvPr/>
        </p:nvSpPr>
        <p:spPr bwMode="auto">
          <a:xfrm>
            <a:off x="3248231" y="4342078"/>
            <a:ext cx="2031325"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rPr>
              <a:t>Performance Evaluation</a:t>
            </a:r>
          </a:p>
        </p:txBody>
      </p:sp>
      <p:sp>
        <p:nvSpPr>
          <p:cNvPr id="12304" name="Text Box 15"/>
          <p:cNvSpPr txBox="1">
            <a:spLocks noChangeArrowheads="1"/>
          </p:cNvSpPr>
          <p:nvPr/>
        </p:nvSpPr>
        <p:spPr bwMode="auto">
          <a:xfrm>
            <a:off x="5830336" y="3541978"/>
            <a:ext cx="1319592" cy="50783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dirty="0">
                <a:solidFill>
                  <a:schemeClr val="tx1"/>
                </a:solidFill>
              </a:rPr>
              <a:t>Decrease</a:t>
            </a:r>
          </a:p>
          <a:p>
            <a:pPr eaLnBrk="1" hangingPunct="1">
              <a:lnSpc>
                <a:spcPct val="100000"/>
              </a:lnSpc>
              <a:spcBef>
                <a:spcPct val="0"/>
              </a:spcBef>
              <a:buSzTx/>
              <a:buFontTx/>
              <a:buNone/>
            </a:pPr>
            <a:r>
              <a:rPr lang="en-US" altLang="en-US" sz="1350" b="0" dirty="0">
                <a:solidFill>
                  <a:schemeClr val="tx1"/>
                </a:solidFill>
              </a:rPr>
              <a:t>Cost of Capital</a:t>
            </a:r>
          </a:p>
        </p:txBody>
      </p:sp>
      <p:sp>
        <p:nvSpPr>
          <p:cNvPr id="12305" name="Text Box 16"/>
          <p:cNvSpPr txBox="1">
            <a:spLocks noChangeArrowheads="1"/>
          </p:cNvSpPr>
          <p:nvPr/>
        </p:nvSpPr>
        <p:spPr bwMode="auto">
          <a:xfrm>
            <a:off x="5991432" y="1541730"/>
            <a:ext cx="93487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350" b="0">
                <a:solidFill>
                  <a:schemeClr val="tx1"/>
                </a:solidFill>
              </a:rPr>
              <a:t>Financing</a:t>
            </a:r>
          </a:p>
          <a:p>
            <a:pPr eaLnBrk="1" hangingPunct="1">
              <a:lnSpc>
                <a:spcPct val="100000"/>
              </a:lnSpc>
              <a:spcBef>
                <a:spcPct val="0"/>
              </a:spcBef>
              <a:buSzTx/>
              <a:buFontTx/>
              <a:buNone/>
            </a:pPr>
            <a:r>
              <a:rPr lang="en-US" altLang="en-US" sz="1350" b="0">
                <a:solidFill>
                  <a:schemeClr val="tx1"/>
                </a:solidFill>
              </a:rPr>
              <a:t>Decisions</a:t>
            </a:r>
          </a:p>
        </p:txBody>
      </p:sp>
      <p:sp>
        <p:nvSpPr>
          <p:cNvPr id="12306" name="Text Box 17"/>
          <p:cNvSpPr txBox="1">
            <a:spLocks noChangeArrowheads="1"/>
          </p:cNvSpPr>
          <p:nvPr/>
        </p:nvSpPr>
        <p:spPr bwMode="auto">
          <a:xfrm>
            <a:off x="1464675" y="2464463"/>
            <a:ext cx="125066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a:solidFill>
                  <a:schemeClr val="tx1"/>
                </a:solidFill>
              </a:rPr>
              <a:t>Internal Resource</a:t>
            </a:r>
          </a:p>
          <a:p>
            <a:pPr eaLnBrk="1" hangingPunct="1">
              <a:lnSpc>
                <a:spcPct val="100000"/>
              </a:lnSpc>
              <a:spcBef>
                <a:spcPct val="0"/>
              </a:spcBef>
              <a:buSzTx/>
              <a:buFontTx/>
              <a:buNone/>
            </a:pPr>
            <a:r>
              <a:rPr lang="en-US" altLang="en-US" sz="1050" b="0">
                <a:solidFill>
                  <a:schemeClr val="tx1"/>
                </a:solidFill>
              </a:rPr>
              <a:t>Allocation</a:t>
            </a:r>
          </a:p>
        </p:txBody>
      </p:sp>
      <p:sp>
        <p:nvSpPr>
          <p:cNvPr id="12307" name="Text Box 18"/>
          <p:cNvSpPr txBox="1">
            <a:spLocks noChangeArrowheads="1"/>
          </p:cNvSpPr>
          <p:nvPr/>
        </p:nvSpPr>
        <p:spPr bwMode="auto">
          <a:xfrm>
            <a:off x="2648242" y="2513278"/>
            <a:ext cx="94288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dirty="0">
                <a:solidFill>
                  <a:schemeClr val="tx1"/>
                </a:solidFill>
              </a:rPr>
              <a:t>Acquisitions,</a:t>
            </a:r>
          </a:p>
          <a:p>
            <a:pPr eaLnBrk="1" hangingPunct="1">
              <a:lnSpc>
                <a:spcPct val="100000"/>
              </a:lnSpc>
              <a:spcBef>
                <a:spcPct val="0"/>
              </a:spcBef>
              <a:buSzTx/>
              <a:buFontTx/>
              <a:buNone/>
            </a:pPr>
            <a:r>
              <a:rPr lang="en-US" altLang="en-US" sz="1050" b="0" dirty="0">
                <a:solidFill>
                  <a:schemeClr val="tx1"/>
                </a:solidFill>
              </a:rPr>
              <a:t>Divestitures</a:t>
            </a:r>
          </a:p>
        </p:txBody>
      </p:sp>
      <p:sp>
        <p:nvSpPr>
          <p:cNvPr id="12308" name="Text Box 19"/>
          <p:cNvSpPr txBox="1">
            <a:spLocks noChangeArrowheads="1"/>
          </p:cNvSpPr>
          <p:nvPr/>
        </p:nvSpPr>
        <p:spPr bwMode="auto">
          <a:xfrm>
            <a:off x="4997134" y="2505554"/>
            <a:ext cx="731290"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dirty="0">
                <a:solidFill>
                  <a:schemeClr val="tx1"/>
                </a:solidFill>
              </a:rPr>
              <a:t>Capital</a:t>
            </a:r>
          </a:p>
          <a:p>
            <a:pPr eaLnBrk="1" hangingPunct="1">
              <a:lnSpc>
                <a:spcPct val="100000"/>
              </a:lnSpc>
              <a:spcBef>
                <a:spcPct val="0"/>
              </a:spcBef>
              <a:buSzTx/>
              <a:buFontTx/>
              <a:buNone/>
            </a:pPr>
            <a:r>
              <a:rPr lang="en-US" altLang="en-US" sz="1050" b="0" dirty="0">
                <a:solidFill>
                  <a:schemeClr val="tx1"/>
                </a:solidFill>
              </a:rPr>
              <a:t>Structure</a:t>
            </a:r>
          </a:p>
        </p:txBody>
      </p:sp>
      <p:sp>
        <p:nvSpPr>
          <p:cNvPr id="12309" name="Text Box 20"/>
          <p:cNvSpPr txBox="1">
            <a:spLocks noChangeArrowheads="1"/>
          </p:cNvSpPr>
          <p:nvPr/>
        </p:nvSpPr>
        <p:spPr bwMode="auto">
          <a:xfrm>
            <a:off x="5630541" y="2464463"/>
            <a:ext cx="97334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dirty="0">
                <a:solidFill>
                  <a:schemeClr val="tx1"/>
                </a:solidFill>
              </a:rPr>
              <a:t>Risk</a:t>
            </a:r>
          </a:p>
          <a:p>
            <a:pPr eaLnBrk="1" hangingPunct="1">
              <a:lnSpc>
                <a:spcPct val="100000"/>
              </a:lnSpc>
              <a:spcBef>
                <a:spcPct val="0"/>
              </a:spcBef>
              <a:buSzTx/>
              <a:buFontTx/>
              <a:buNone/>
            </a:pPr>
            <a:r>
              <a:rPr lang="en-US" altLang="en-US" sz="1050" b="0" dirty="0">
                <a:solidFill>
                  <a:schemeClr val="tx1"/>
                </a:solidFill>
              </a:rPr>
              <a:t>Management</a:t>
            </a:r>
          </a:p>
        </p:txBody>
      </p:sp>
      <p:sp>
        <p:nvSpPr>
          <p:cNvPr id="12310" name="Text Box 21"/>
          <p:cNvSpPr txBox="1">
            <a:spLocks noChangeArrowheads="1"/>
          </p:cNvSpPr>
          <p:nvPr/>
        </p:nvSpPr>
        <p:spPr bwMode="auto">
          <a:xfrm>
            <a:off x="6486050" y="2513278"/>
            <a:ext cx="604653"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dirty="0">
                <a:solidFill>
                  <a:schemeClr val="tx1"/>
                </a:solidFill>
              </a:rPr>
              <a:t>Payout</a:t>
            </a:r>
          </a:p>
          <a:p>
            <a:pPr eaLnBrk="1" hangingPunct="1">
              <a:lnSpc>
                <a:spcPct val="100000"/>
              </a:lnSpc>
              <a:spcBef>
                <a:spcPct val="0"/>
              </a:spcBef>
              <a:buSzTx/>
              <a:buFontTx/>
              <a:buNone/>
            </a:pPr>
            <a:r>
              <a:rPr lang="en-US" altLang="en-US" sz="1050" b="0" dirty="0">
                <a:solidFill>
                  <a:schemeClr val="tx1"/>
                </a:solidFill>
              </a:rPr>
              <a:t>Policy</a:t>
            </a:r>
          </a:p>
        </p:txBody>
      </p:sp>
      <p:sp>
        <p:nvSpPr>
          <p:cNvPr id="12311" name="Line 22"/>
          <p:cNvSpPr>
            <a:spLocks noChangeShapeType="1"/>
          </p:cNvSpPr>
          <p:nvPr/>
        </p:nvSpPr>
        <p:spPr bwMode="auto">
          <a:xfrm flipH="1">
            <a:off x="5362779" y="970228"/>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12" name="Line 23"/>
          <p:cNvSpPr>
            <a:spLocks noChangeShapeType="1"/>
          </p:cNvSpPr>
          <p:nvPr/>
        </p:nvSpPr>
        <p:spPr bwMode="auto">
          <a:xfrm flipH="1">
            <a:off x="2276679" y="1084528"/>
            <a:ext cx="914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13" name="Line 24"/>
          <p:cNvSpPr>
            <a:spLocks noChangeShapeType="1"/>
          </p:cNvSpPr>
          <p:nvPr/>
        </p:nvSpPr>
        <p:spPr bwMode="auto">
          <a:xfrm>
            <a:off x="2276679" y="1084528"/>
            <a:ext cx="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14" name="Line 25"/>
          <p:cNvSpPr>
            <a:spLocks noChangeShapeType="1"/>
          </p:cNvSpPr>
          <p:nvPr/>
        </p:nvSpPr>
        <p:spPr bwMode="auto">
          <a:xfrm>
            <a:off x="2276679" y="1998928"/>
            <a:ext cx="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15" name="Line 26"/>
          <p:cNvSpPr>
            <a:spLocks noChangeShapeType="1"/>
          </p:cNvSpPr>
          <p:nvPr/>
        </p:nvSpPr>
        <p:spPr bwMode="auto">
          <a:xfrm>
            <a:off x="2276679" y="3027628"/>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16" name="Line 27"/>
          <p:cNvSpPr>
            <a:spLocks noChangeShapeType="1"/>
          </p:cNvSpPr>
          <p:nvPr/>
        </p:nvSpPr>
        <p:spPr bwMode="auto">
          <a:xfrm>
            <a:off x="2276679" y="3999178"/>
            <a:ext cx="0" cy="5143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17" name="Line 28"/>
          <p:cNvSpPr>
            <a:spLocks noChangeShapeType="1"/>
          </p:cNvSpPr>
          <p:nvPr/>
        </p:nvSpPr>
        <p:spPr bwMode="auto">
          <a:xfrm>
            <a:off x="2276679" y="4513528"/>
            <a:ext cx="8001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18" name="Line 29"/>
          <p:cNvSpPr>
            <a:spLocks noChangeShapeType="1"/>
          </p:cNvSpPr>
          <p:nvPr/>
        </p:nvSpPr>
        <p:spPr bwMode="auto">
          <a:xfrm>
            <a:off x="5362779" y="4513528"/>
            <a:ext cx="2057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19" name="Line 30"/>
          <p:cNvSpPr>
            <a:spLocks noChangeShapeType="1"/>
          </p:cNvSpPr>
          <p:nvPr/>
        </p:nvSpPr>
        <p:spPr bwMode="auto">
          <a:xfrm flipV="1">
            <a:off x="7420179" y="970228"/>
            <a:ext cx="0" cy="35433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20" name="Line 31"/>
          <p:cNvSpPr>
            <a:spLocks noChangeShapeType="1"/>
          </p:cNvSpPr>
          <p:nvPr/>
        </p:nvSpPr>
        <p:spPr bwMode="auto">
          <a:xfrm>
            <a:off x="5477079" y="1084528"/>
            <a:ext cx="97155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21" name="Line 32"/>
          <p:cNvSpPr>
            <a:spLocks noChangeShapeType="1"/>
          </p:cNvSpPr>
          <p:nvPr/>
        </p:nvSpPr>
        <p:spPr bwMode="auto">
          <a:xfrm>
            <a:off x="6448629" y="1084528"/>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2" name="Line 33"/>
          <p:cNvSpPr>
            <a:spLocks noChangeShapeType="1"/>
          </p:cNvSpPr>
          <p:nvPr/>
        </p:nvSpPr>
        <p:spPr bwMode="auto">
          <a:xfrm>
            <a:off x="6448629" y="2056078"/>
            <a:ext cx="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3" name="Line 34"/>
          <p:cNvSpPr>
            <a:spLocks noChangeShapeType="1"/>
          </p:cNvSpPr>
          <p:nvPr/>
        </p:nvSpPr>
        <p:spPr bwMode="auto">
          <a:xfrm>
            <a:off x="6448629" y="3027628"/>
            <a:ext cx="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4" name="Line 35"/>
          <p:cNvSpPr>
            <a:spLocks noChangeShapeType="1"/>
          </p:cNvSpPr>
          <p:nvPr/>
        </p:nvSpPr>
        <p:spPr bwMode="auto">
          <a:xfrm>
            <a:off x="6391479" y="4056328"/>
            <a:ext cx="0" cy="3429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2325" name="Line 36"/>
          <p:cNvSpPr>
            <a:spLocks noChangeShapeType="1"/>
          </p:cNvSpPr>
          <p:nvPr/>
        </p:nvSpPr>
        <p:spPr bwMode="auto">
          <a:xfrm flipH="1">
            <a:off x="5305629" y="4399228"/>
            <a:ext cx="10858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6" name="Text Box 37"/>
          <p:cNvSpPr txBox="1">
            <a:spLocks noChangeArrowheads="1"/>
          </p:cNvSpPr>
          <p:nvPr/>
        </p:nvSpPr>
        <p:spPr bwMode="auto">
          <a:xfrm>
            <a:off x="3419679" y="3256230"/>
            <a:ext cx="221086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3600" b="0" dirty="0">
                <a:solidFill>
                  <a:schemeClr val="tx2"/>
                </a:solidFill>
              </a:rPr>
              <a:t>FINANCE</a:t>
            </a:r>
          </a:p>
        </p:txBody>
      </p:sp>
      <p:sp>
        <p:nvSpPr>
          <p:cNvPr id="12327" name="Line 38"/>
          <p:cNvSpPr>
            <a:spLocks noChangeShapeType="1"/>
          </p:cNvSpPr>
          <p:nvPr/>
        </p:nvSpPr>
        <p:spPr bwMode="auto">
          <a:xfrm>
            <a:off x="4334079" y="3827728"/>
            <a:ext cx="0" cy="400050"/>
          </a:xfrm>
          <a:prstGeom prst="line">
            <a:avLst/>
          </a:prstGeom>
          <a:noFill/>
          <a:ln w="635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8" name="Line 39"/>
          <p:cNvSpPr>
            <a:spLocks noChangeShapeType="1"/>
          </p:cNvSpPr>
          <p:nvPr/>
        </p:nvSpPr>
        <p:spPr bwMode="auto">
          <a:xfrm flipV="1">
            <a:off x="5173341" y="3038514"/>
            <a:ext cx="457200" cy="285750"/>
          </a:xfrm>
          <a:prstGeom prst="line">
            <a:avLst/>
          </a:prstGeom>
          <a:noFill/>
          <a:ln w="635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29" name="Line 40"/>
          <p:cNvSpPr>
            <a:spLocks noChangeShapeType="1"/>
          </p:cNvSpPr>
          <p:nvPr/>
        </p:nvSpPr>
        <p:spPr bwMode="auto">
          <a:xfrm flipH="1" flipV="1">
            <a:off x="3250949" y="2970478"/>
            <a:ext cx="285750" cy="342900"/>
          </a:xfrm>
          <a:prstGeom prst="line">
            <a:avLst/>
          </a:prstGeom>
          <a:noFill/>
          <a:ln w="635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30" name="Line 41"/>
          <p:cNvSpPr>
            <a:spLocks noChangeShapeType="1"/>
          </p:cNvSpPr>
          <p:nvPr/>
        </p:nvSpPr>
        <p:spPr bwMode="auto">
          <a:xfrm>
            <a:off x="3648279" y="2741878"/>
            <a:ext cx="12573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31" name="Line 42"/>
          <p:cNvSpPr>
            <a:spLocks noChangeShapeType="1"/>
          </p:cNvSpPr>
          <p:nvPr/>
        </p:nvSpPr>
        <p:spPr bwMode="auto">
          <a:xfrm flipH="1">
            <a:off x="3648279" y="2627578"/>
            <a:ext cx="13144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2332" name="Text Box 43"/>
          <p:cNvSpPr txBox="1">
            <a:spLocks noChangeArrowheads="1"/>
          </p:cNvSpPr>
          <p:nvPr/>
        </p:nvSpPr>
        <p:spPr bwMode="auto">
          <a:xfrm>
            <a:off x="4436475" y="3758673"/>
            <a:ext cx="89960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200" b="0" i="1">
                <a:solidFill>
                  <a:schemeClr val="tx1"/>
                </a:solidFill>
              </a:rPr>
              <a:t>Valuation,</a:t>
            </a:r>
          </a:p>
          <a:p>
            <a:pPr eaLnBrk="1" hangingPunct="1">
              <a:lnSpc>
                <a:spcPct val="100000"/>
              </a:lnSpc>
              <a:spcBef>
                <a:spcPct val="0"/>
              </a:spcBef>
              <a:buSzTx/>
              <a:buFontTx/>
              <a:buNone/>
            </a:pPr>
            <a:r>
              <a:rPr lang="en-US" altLang="en-US" sz="1200" b="0" i="1">
                <a:solidFill>
                  <a:schemeClr val="tx1"/>
                </a:solidFill>
              </a:rPr>
              <a:t>Monitoring</a:t>
            </a:r>
          </a:p>
        </p:txBody>
      </p:sp>
      <p:sp>
        <p:nvSpPr>
          <p:cNvPr id="12333" name="Text Box 44"/>
          <p:cNvSpPr txBox="1">
            <a:spLocks noChangeArrowheads="1"/>
          </p:cNvSpPr>
          <p:nvPr/>
        </p:nvSpPr>
        <p:spPr bwMode="auto">
          <a:xfrm>
            <a:off x="3362531" y="2856178"/>
            <a:ext cx="92685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1050" b="0" i="1">
                <a:solidFill>
                  <a:schemeClr val="tx1"/>
                </a:solidFill>
              </a:rPr>
              <a:t>Valuation,</a:t>
            </a:r>
          </a:p>
          <a:p>
            <a:pPr eaLnBrk="1" hangingPunct="1">
              <a:lnSpc>
                <a:spcPct val="100000"/>
              </a:lnSpc>
              <a:spcBef>
                <a:spcPct val="0"/>
              </a:spcBef>
              <a:buSzTx/>
              <a:buFontTx/>
              <a:buNone/>
            </a:pPr>
            <a:r>
              <a:rPr lang="en-US" altLang="en-US" sz="1050" b="0" i="1">
                <a:solidFill>
                  <a:schemeClr val="tx1"/>
                </a:solidFill>
              </a:rPr>
              <a:t>   Monitoring</a:t>
            </a:r>
          </a:p>
        </p:txBody>
      </p:sp>
      <p:sp>
        <p:nvSpPr>
          <p:cNvPr id="12334" name="Text Box 45"/>
          <p:cNvSpPr txBox="1">
            <a:spLocks noChangeArrowheads="1"/>
          </p:cNvSpPr>
          <p:nvPr/>
        </p:nvSpPr>
        <p:spPr bwMode="auto">
          <a:xfrm>
            <a:off x="4334079" y="2763845"/>
            <a:ext cx="1019175"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900" b="0" i="1" dirty="0">
                <a:solidFill>
                  <a:schemeClr val="tx1"/>
                </a:solidFill>
              </a:rPr>
              <a:t>Strategy</a:t>
            </a:r>
          </a:p>
          <a:p>
            <a:pPr eaLnBrk="1" hangingPunct="1">
              <a:lnSpc>
                <a:spcPct val="100000"/>
              </a:lnSpc>
              <a:spcBef>
                <a:spcPct val="0"/>
              </a:spcBef>
              <a:buSzTx/>
              <a:buFontTx/>
              <a:buNone/>
            </a:pPr>
            <a:r>
              <a:rPr lang="en-US" altLang="en-US" sz="900" b="0" i="1" dirty="0">
                <a:solidFill>
                  <a:schemeClr val="tx1"/>
                </a:solidFill>
              </a:rPr>
              <a:t>Formulation,</a:t>
            </a:r>
          </a:p>
          <a:p>
            <a:pPr eaLnBrk="1" hangingPunct="1">
              <a:lnSpc>
                <a:spcPct val="100000"/>
              </a:lnSpc>
              <a:spcBef>
                <a:spcPct val="0"/>
              </a:spcBef>
              <a:buSzTx/>
              <a:buFontTx/>
              <a:buNone/>
            </a:pPr>
            <a:r>
              <a:rPr lang="en-US" altLang="en-US" sz="900" b="0" i="1" dirty="0">
                <a:solidFill>
                  <a:schemeClr val="tx1"/>
                </a:solidFill>
              </a:rPr>
              <a:t>Implementation</a:t>
            </a:r>
          </a:p>
        </p:txBody>
      </p:sp>
    </p:spTree>
    <p:extLst>
      <p:ext uri="{BB962C8B-B14F-4D97-AF65-F5344CB8AC3E}">
        <p14:creationId xmlns:p14="http://schemas.microsoft.com/office/powerpoint/2010/main" val="3351883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4"/>
          <p:cNvSpPr>
            <a:spLocks noGrp="1" noChangeArrowheads="1"/>
          </p:cNvSpPr>
          <p:nvPr>
            <p:ph type="title"/>
          </p:nvPr>
        </p:nvSpPr>
        <p:spPr>
          <a:noFill/>
        </p:spPr>
        <p:txBody>
          <a:bodyPr vert="horz" lIns="67866" tIns="33338" rIns="67866" bIns="33338" rtlCol="0" anchor="ctr">
            <a:normAutofit/>
          </a:bodyPr>
          <a:lstStyle/>
          <a:p>
            <a:r>
              <a:rPr lang="en-US" altLang="en-US" b="1" dirty="0">
                <a:latin typeface="Book Antiqua" panose="02040602050305030304" pitchFamily="18" charset="0"/>
              </a:rPr>
              <a:t>Inflation and Returns</a:t>
            </a:r>
            <a:br>
              <a:rPr lang="en-US" altLang="en-US" b="1" dirty="0">
                <a:latin typeface="Book Antiqua" panose="02040602050305030304" pitchFamily="18" charset="0"/>
              </a:rPr>
            </a:br>
            <a:r>
              <a:rPr lang="en-US" altLang="en-US" sz="1500" b="1" dirty="0">
                <a:latin typeface="Book Antiqua" panose="02040602050305030304" pitchFamily="18" charset="0"/>
              </a:rPr>
              <a:t>(Continued)</a:t>
            </a:r>
          </a:p>
        </p:txBody>
      </p:sp>
      <p:sp>
        <p:nvSpPr>
          <p:cNvPr id="9625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E9F7E14-BA53-42FD-8924-25C6C4484679}" type="slidenum">
              <a:rPr lang="en-US" altLang="en-US" sz="1050" b="0">
                <a:solidFill>
                  <a:schemeClr val="tx1"/>
                </a:solidFill>
                <a:latin typeface="Times New Roman" panose="02020603050405020304" pitchFamily="18" charset="0"/>
              </a:rPr>
              <a:pPr>
                <a:lnSpc>
                  <a:spcPct val="100000"/>
                </a:lnSpc>
                <a:spcBef>
                  <a:spcPct val="0"/>
                </a:spcBef>
                <a:buSzTx/>
                <a:buFontTx/>
                <a:buNone/>
              </a:pPr>
              <a:t>50</a:t>
            </a:fld>
            <a:endParaRPr lang="en-US" altLang="en-US" sz="1050" b="0">
              <a:solidFill>
                <a:schemeClr val="tx1"/>
              </a:solidFill>
              <a:latin typeface="Times New Roman" panose="02020603050405020304" pitchFamily="18" charset="0"/>
            </a:endParaRPr>
          </a:p>
        </p:txBody>
      </p:sp>
      <p:graphicFrame>
        <p:nvGraphicFramePr>
          <p:cNvPr id="96259" name="Object 2">
            <a:hlinkClick r:id="" action="ppaction://ole?verb=0"/>
          </p:cNvPr>
          <p:cNvGraphicFramePr>
            <a:graphicFrameLocks/>
          </p:cNvGraphicFramePr>
          <p:nvPr>
            <p:extLst>
              <p:ext uri="{D42A27DB-BD31-4B8C-83A1-F6EECF244321}">
                <p14:modId xmlns:p14="http://schemas.microsoft.com/office/powerpoint/2010/main" val="376368011"/>
              </p:ext>
            </p:extLst>
          </p:nvPr>
        </p:nvGraphicFramePr>
        <p:xfrm>
          <a:off x="1235144" y="3623667"/>
          <a:ext cx="1414463" cy="1348978"/>
        </p:xfrm>
        <a:graphic>
          <a:graphicData uri="http://schemas.openxmlformats.org/presentationml/2006/ole">
            <mc:AlternateContent xmlns:mc="http://schemas.openxmlformats.org/markup-compatibility/2006">
              <mc:Choice xmlns:v="urn:schemas-microsoft-com:vml" Requires="v">
                <p:oleObj spid="_x0000_s6270" name="Microsoft ClipArt Gallery" r:id="rId4" imgW="2171700" imgH="2072640" progId="MS_ClipArt_Gallery">
                  <p:embed/>
                </p:oleObj>
              </mc:Choice>
              <mc:Fallback>
                <p:oleObj name="Microsoft ClipArt Gallery" r:id="rId4" imgW="2171700" imgH="2072640" progId="MS_ClipArt_Gallery">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144" y="3623667"/>
                        <a:ext cx="1414463" cy="13489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96260" name="Rectangle 3"/>
          <p:cNvSpPr>
            <a:spLocks noChangeArrowheads="1"/>
          </p:cNvSpPr>
          <p:nvPr/>
        </p:nvSpPr>
        <p:spPr bwMode="auto">
          <a:xfrm>
            <a:off x="567734" y="1925240"/>
            <a:ext cx="5248275" cy="1476375"/>
          </a:xfrm>
          <a:prstGeom prst="rect">
            <a:avLst/>
          </a:prstGeom>
          <a:gradFill rotWithShape="0">
            <a:gsLst>
              <a:gs pos="0">
                <a:srgbClr val="E1E300"/>
              </a:gs>
              <a:gs pos="50000">
                <a:srgbClr val="FAFD00"/>
              </a:gs>
              <a:gs pos="100000">
                <a:srgbClr val="E1E300"/>
              </a:gs>
            </a:gsLst>
            <a:lin ang="2700000" scaled="1"/>
          </a:grad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b="0">
              <a:solidFill>
                <a:srgbClr val="FC0128"/>
              </a:solidFill>
            </a:endParaRPr>
          </a:p>
        </p:txBody>
      </p:sp>
      <p:sp>
        <p:nvSpPr>
          <p:cNvPr id="96262" name="Rectangle 5"/>
          <p:cNvSpPr>
            <a:spLocks noChangeArrowheads="1"/>
          </p:cNvSpPr>
          <p:nvPr/>
        </p:nvSpPr>
        <p:spPr bwMode="auto">
          <a:xfrm>
            <a:off x="361274" y="1334691"/>
            <a:ext cx="5264944" cy="2066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722" tIns="30956" rIns="60722" bIns="30956"/>
          <a:lstStyle>
            <a:lvl1pPr marL="285750" indent="-285750" defTabSz="804863">
              <a:lnSpc>
                <a:spcPct val="90000"/>
              </a:lnSpc>
              <a:spcBef>
                <a:spcPct val="30000"/>
              </a:spcBef>
              <a:buSzPct val="100000"/>
              <a:buChar char="•"/>
              <a:defRPr sz="2400" b="1">
                <a:solidFill>
                  <a:srgbClr val="000000"/>
                </a:solidFill>
                <a:latin typeface="Arial" panose="020B0604020202020204" pitchFamily="34" charset="0"/>
              </a:defRPr>
            </a:lvl1pPr>
            <a:lvl2pPr marL="742950" indent="-285750" defTabSz="804863">
              <a:lnSpc>
                <a:spcPct val="90000"/>
              </a:lnSpc>
              <a:spcBef>
                <a:spcPct val="30000"/>
              </a:spcBef>
              <a:buSzPct val="100000"/>
              <a:buChar char="–"/>
              <a:defRPr sz="2000" b="1">
                <a:solidFill>
                  <a:srgbClr val="000000"/>
                </a:solidFill>
                <a:latin typeface="Arial" panose="020B0604020202020204" pitchFamily="34" charset="0"/>
              </a:defRPr>
            </a:lvl2pPr>
            <a:lvl3pPr marL="1143000" indent="-228600" defTabSz="804863">
              <a:lnSpc>
                <a:spcPct val="90000"/>
              </a:lnSpc>
              <a:spcBef>
                <a:spcPct val="30000"/>
              </a:spcBef>
              <a:buSzPct val="100000"/>
              <a:buChar char="»"/>
              <a:defRPr sz="2400" b="1">
                <a:solidFill>
                  <a:srgbClr val="000000"/>
                </a:solidFill>
                <a:latin typeface="Arial" panose="020B0604020202020204" pitchFamily="34" charset="0"/>
              </a:defRPr>
            </a:lvl3pPr>
            <a:lvl4pPr marL="1600200" indent="-228600" defTabSz="804863">
              <a:spcBef>
                <a:spcPct val="20000"/>
              </a:spcBef>
              <a:buChar char="–"/>
              <a:defRPr sz="2000">
                <a:solidFill>
                  <a:schemeClr val="tx1"/>
                </a:solidFill>
                <a:latin typeface="Times New Roman" panose="02020603050405020304" pitchFamily="18" charset="0"/>
              </a:defRPr>
            </a:lvl4pPr>
            <a:lvl5pPr marL="2057400" indent="-228600" defTabSz="804863">
              <a:spcBef>
                <a:spcPct val="20000"/>
              </a:spcBef>
              <a:buChar char="•"/>
              <a:defRPr sz="2000">
                <a:solidFill>
                  <a:schemeClr val="tx1"/>
                </a:solidFill>
                <a:latin typeface="Times New Roman" panose="02020603050405020304" pitchFamily="18" charset="0"/>
              </a:defRPr>
            </a:lvl5pPr>
            <a:lvl6pPr marL="25146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70000"/>
              </a:spcBef>
              <a:buClr>
                <a:srgbClr val="005D43"/>
              </a:buClr>
              <a:buSzPct val="90000"/>
              <a:buFont typeface="Wingdings" panose="05000000000000000000" pitchFamily="2" charset="2"/>
              <a:buChar char="n"/>
            </a:pPr>
            <a:r>
              <a:rPr lang="en-US" altLang="en-US" sz="1800" b="0" dirty="0">
                <a:solidFill>
                  <a:schemeClr val="tx1"/>
                </a:solidFill>
                <a:latin typeface="+mn-lt"/>
              </a:rPr>
              <a:t>Real versus nominal returns:</a:t>
            </a:r>
          </a:p>
          <a:p>
            <a:pPr>
              <a:spcBef>
                <a:spcPct val="140000"/>
              </a:spcBef>
              <a:buSzTx/>
              <a:buFontTx/>
              <a:buNone/>
            </a:pPr>
            <a:r>
              <a:rPr lang="en-US" altLang="en-US" sz="1800" b="0" dirty="0">
                <a:solidFill>
                  <a:schemeClr val="tx1"/>
                </a:solidFill>
                <a:latin typeface="+mn-lt"/>
              </a:rPr>
              <a:t> 	Your </a:t>
            </a:r>
            <a:r>
              <a:rPr lang="en-US" altLang="en-US" sz="1800" b="0" i="1" dirty="0">
                <a:solidFill>
                  <a:schemeClr val="tx1"/>
                </a:solidFill>
                <a:latin typeface="+mn-lt"/>
              </a:rPr>
              <a:t>nominal</a:t>
            </a:r>
            <a:r>
              <a:rPr lang="en-US" altLang="en-US" sz="1800" b="0" dirty="0">
                <a:solidFill>
                  <a:schemeClr val="tx1"/>
                </a:solidFill>
                <a:latin typeface="+mn-lt"/>
              </a:rPr>
              <a:t> return is the percentage change in the amount of money you have.</a:t>
            </a:r>
          </a:p>
          <a:p>
            <a:pPr>
              <a:spcBef>
                <a:spcPct val="70000"/>
              </a:spcBef>
              <a:buSzTx/>
              <a:buFontTx/>
              <a:buNone/>
            </a:pPr>
            <a:r>
              <a:rPr lang="en-US" altLang="en-US" sz="1800" b="0" dirty="0">
                <a:solidFill>
                  <a:schemeClr val="tx1"/>
                </a:solidFill>
                <a:latin typeface="+mn-lt"/>
              </a:rPr>
              <a:t> 	Your </a:t>
            </a:r>
            <a:r>
              <a:rPr lang="en-US" altLang="en-US" sz="1800" b="0" i="1" dirty="0">
                <a:solidFill>
                  <a:schemeClr val="tx1"/>
                </a:solidFill>
                <a:latin typeface="+mn-lt"/>
              </a:rPr>
              <a:t>real</a:t>
            </a:r>
            <a:r>
              <a:rPr lang="en-US" altLang="en-US" sz="1800" b="0" dirty="0">
                <a:solidFill>
                  <a:schemeClr val="tx1"/>
                </a:solidFill>
                <a:latin typeface="+mn-lt"/>
              </a:rPr>
              <a:t> return is the percentage change in the amount of stuff you can actually buy.</a:t>
            </a:r>
          </a:p>
        </p:txBody>
      </p:sp>
      <p:sp>
        <p:nvSpPr>
          <p:cNvPr id="96263" name="Rectangle 6"/>
          <p:cNvSpPr>
            <a:spLocks noChangeArrowheads="1"/>
          </p:cNvSpPr>
          <p:nvPr/>
        </p:nvSpPr>
        <p:spPr bwMode="auto">
          <a:xfrm>
            <a:off x="7585472" y="13098"/>
            <a:ext cx="137122" cy="2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endParaRPr lang="en-US" altLang="en-US" sz="1050" b="0">
              <a:solidFill>
                <a:schemeClr val="tx1"/>
              </a:solidFill>
            </a:endParaRPr>
          </a:p>
        </p:txBody>
      </p:sp>
      <p:pic>
        <p:nvPicPr>
          <p:cNvPr id="96264" name="Picture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828" y="3563795"/>
            <a:ext cx="1671638"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717739918"/>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Inflation and Returns</a:t>
            </a:r>
            <a:br>
              <a:rPr lang="en-US" dirty="0"/>
            </a:br>
            <a:r>
              <a:rPr lang="en-US" dirty="0"/>
              <a:t>(Continued)</a:t>
            </a:r>
          </a:p>
        </p:txBody>
      </p:sp>
      <p:sp>
        <p:nvSpPr>
          <p:cNvPr id="9830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29FF2FE-088A-477E-902D-635A053ACDCC}" type="slidenum">
              <a:rPr lang="en-US" altLang="en-US" sz="1050" b="0">
                <a:solidFill>
                  <a:schemeClr val="tx1"/>
                </a:solidFill>
                <a:latin typeface="Times New Roman" panose="02020603050405020304" pitchFamily="18" charset="0"/>
              </a:rPr>
              <a:pPr>
                <a:lnSpc>
                  <a:spcPct val="100000"/>
                </a:lnSpc>
                <a:spcBef>
                  <a:spcPct val="0"/>
                </a:spcBef>
                <a:buSzTx/>
                <a:buFontTx/>
                <a:buNone/>
              </a:pPr>
              <a:t>51</a:t>
            </a:fld>
            <a:endParaRPr lang="en-US" altLang="en-US" sz="1050" b="0">
              <a:solidFill>
                <a:schemeClr val="tx1"/>
              </a:solidFill>
              <a:latin typeface="Times New Roman" panose="02020603050405020304" pitchFamily="18" charset="0"/>
            </a:endParaRPr>
          </a:p>
        </p:txBody>
      </p:sp>
      <p:sp>
        <p:nvSpPr>
          <p:cNvPr id="98308" name="Rectangle 1027"/>
          <p:cNvSpPr>
            <a:spLocks noChangeArrowheads="1"/>
          </p:cNvSpPr>
          <p:nvPr/>
        </p:nvSpPr>
        <p:spPr bwMode="auto">
          <a:xfrm>
            <a:off x="372140" y="1728763"/>
            <a:ext cx="5443869" cy="2359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722" tIns="30956" rIns="60722" bIns="30956"/>
          <a:lstStyle>
            <a:lvl1pPr marL="285750" indent="-285750" defTabSz="804863">
              <a:lnSpc>
                <a:spcPct val="90000"/>
              </a:lnSpc>
              <a:spcBef>
                <a:spcPct val="30000"/>
              </a:spcBef>
              <a:buSzPct val="100000"/>
              <a:buChar char="•"/>
              <a:tabLst>
                <a:tab pos="685800" algn="l"/>
                <a:tab pos="1143000" algn="l"/>
              </a:tabLst>
              <a:defRPr sz="2400" b="1">
                <a:solidFill>
                  <a:srgbClr val="000000"/>
                </a:solidFill>
                <a:latin typeface="Arial" panose="020B0604020202020204" pitchFamily="34" charset="0"/>
              </a:defRPr>
            </a:lvl1pPr>
            <a:lvl2pPr marL="742950" indent="-285750" defTabSz="804863">
              <a:lnSpc>
                <a:spcPct val="90000"/>
              </a:lnSpc>
              <a:spcBef>
                <a:spcPct val="30000"/>
              </a:spcBef>
              <a:buSzPct val="100000"/>
              <a:buChar char="–"/>
              <a:tabLst>
                <a:tab pos="685800" algn="l"/>
                <a:tab pos="1143000" algn="l"/>
              </a:tabLst>
              <a:defRPr sz="2000" b="1">
                <a:solidFill>
                  <a:srgbClr val="000000"/>
                </a:solidFill>
                <a:latin typeface="Arial" panose="020B0604020202020204" pitchFamily="34" charset="0"/>
              </a:defRPr>
            </a:lvl2pPr>
            <a:lvl3pPr marL="1143000" indent="-228600" defTabSz="804863">
              <a:lnSpc>
                <a:spcPct val="90000"/>
              </a:lnSpc>
              <a:spcBef>
                <a:spcPct val="30000"/>
              </a:spcBef>
              <a:buSzPct val="100000"/>
              <a:buChar char="»"/>
              <a:tabLst>
                <a:tab pos="685800" algn="l"/>
                <a:tab pos="1143000" algn="l"/>
              </a:tabLst>
              <a:defRPr sz="2400" b="1">
                <a:solidFill>
                  <a:srgbClr val="000000"/>
                </a:solidFill>
                <a:latin typeface="Arial" panose="020B0604020202020204" pitchFamily="34" charset="0"/>
              </a:defRPr>
            </a:lvl3pPr>
            <a:lvl4pPr marL="1600200" indent="-228600" defTabSz="804863">
              <a:spcBef>
                <a:spcPct val="20000"/>
              </a:spcBef>
              <a:buChar char="–"/>
              <a:tabLst>
                <a:tab pos="685800" algn="l"/>
                <a:tab pos="1143000" algn="l"/>
              </a:tabLst>
              <a:defRPr sz="2000">
                <a:solidFill>
                  <a:schemeClr val="tx1"/>
                </a:solidFill>
                <a:latin typeface="Times New Roman" panose="02020603050405020304" pitchFamily="18" charset="0"/>
              </a:defRPr>
            </a:lvl4pPr>
            <a:lvl5pPr marL="2057400" indent="-228600" defTabSz="804863">
              <a:spcBef>
                <a:spcPct val="20000"/>
              </a:spcBef>
              <a:buChar char="•"/>
              <a:tabLst>
                <a:tab pos="685800" algn="l"/>
                <a:tab pos="1143000" algn="l"/>
              </a:tabLst>
              <a:defRPr sz="2000">
                <a:solidFill>
                  <a:schemeClr val="tx1"/>
                </a:solidFill>
                <a:latin typeface="Times New Roman" panose="02020603050405020304" pitchFamily="18" charset="0"/>
              </a:defRPr>
            </a:lvl5pPr>
            <a:lvl6pPr marL="2514600" indent="-228600" defTabSz="804863" eaLnBrk="0" fontAlgn="base" hangingPunct="0">
              <a:spcBef>
                <a:spcPct val="20000"/>
              </a:spcBef>
              <a:spcAft>
                <a:spcPct val="0"/>
              </a:spcAft>
              <a:buChar char="•"/>
              <a:tabLst>
                <a:tab pos="685800" algn="l"/>
                <a:tab pos="1143000" algn="l"/>
              </a:tabLst>
              <a:defRPr sz="2000">
                <a:solidFill>
                  <a:schemeClr val="tx1"/>
                </a:solidFill>
                <a:latin typeface="Times New Roman" panose="02020603050405020304" pitchFamily="18" charset="0"/>
              </a:defRPr>
            </a:lvl6pPr>
            <a:lvl7pPr marL="2971800" indent="-228600" defTabSz="804863" eaLnBrk="0" fontAlgn="base" hangingPunct="0">
              <a:spcBef>
                <a:spcPct val="20000"/>
              </a:spcBef>
              <a:spcAft>
                <a:spcPct val="0"/>
              </a:spcAft>
              <a:buChar char="•"/>
              <a:tabLst>
                <a:tab pos="685800" algn="l"/>
                <a:tab pos="1143000" algn="l"/>
              </a:tabLst>
              <a:defRPr sz="2000">
                <a:solidFill>
                  <a:schemeClr val="tx1"/>
                </a:solidFill>
                <a:latin typeface="Times New Roman" panose="02020603050405020304" pitchFamily="18" charset="0"/>
              </a:defRPr>
            </a:lvl7pPr>
            <a:lvl8pPr marL="3429000" indent="-228600" defTabSz="804863" eaLnBrk="0" fontAlgn="base" hangingPunct="0">
              <a:spcBef>
                <a:spcPct val="20000"/>
              </a:spcBef>
              <a:spcAft>
                <a:spcPct val="0"/>
              </a:spcAft>
              <a:buChar char="•"/>
              <a:tabLst>
                <a:tab pos="685800" algn="l"/>
                <a:tab pos="1143000" algn="l"/>
              </a:tabLst>
              <a:defRPr sz="2000">
                <a:solidFill>
                  <a:schemeClr val="tx1"/>
                </a:solidFill>
                <a:latin typeface="Times New Roman" panose="02020603050405020304" pitchFamily="18" charset="0"/>
              </a:defRPr>
            </a:lvl8pPr>
            <a:lvl9pPr marL="3886200" indent="-228600" defTabSz="804863" eaLnBrk="0" fontAlgn="base" hangingPunct="0">
              <a:spcBef>
                <a:spcPct val="20000"/>
              </a:spcBef>
              <a:spcAft>
                <a:spcPct val="0"/>
              </a:spcAft>
              <a:buChar char="•"/>
              <a:tabLst>
                <a:tab pos="685800" algn="l"/>
                <a:tab pos="1143000" algn="l"/>
              </a:tabLst>
              <a:defRPr sz="2000">
                <a:solidFill>
                  <a:schemeClr val="tx1"/>
                </a:solidFill>
                <a:latin typeface="Times New Roman" panose="02020603050405020304" pitchFamily="18" charset="0"/>
              </a:defRPr>
            </a:lvl9pPr>
          </a:lstStyle>
          <a:p>
            <a:pPr marL="0" indent="0">
              <a:spcBef>
                <a:spcPct val="95000"/>
              </a:spcBef>
              <a:buSzPct val="90000"/>
              <a:buNone/>
            </a:pPr>
            <a:r>
              <a:rPr lang="en-US" altLang="en-US" sz="1800" b="0" dirty="0">
                <a:solidFill>
                  <a:schemeClr val="tx1"/>
                </a:solidFill>
                <a:latin typeface="+mn-lt"/>
              </a:rPr>
              <a:t>The relationship between real and nominal returns:</a:t>
            </a:r>
          </a:p>
          <a:p>
            <a:pPr>
              <a:spcBef>
                <a:spcPct val="95000"/>
              </a:spcBef>
              <a:buSzTx/>
              <a:buFontTx/>
              <a:buNone/>
            </a:pPr>
            <a:r>
              <a:rPr lang="en-US" altLang="en-US" sz="1800" b="0" dirty="0">
                <a:solidFill>
                  <a:schemeClr val="tx1"/>
                </a:solidFill>
                <a:latin typeface="+mn-lt"/>
              </a:rPr>
              <a:t> </a:t>
            </a:r>
            <a:r>
              <a:rPr lang="en-US" altLang="en-US" sz="1800" b="0" i="1" dirty="0">
                <a:solidFill>
                  <a:srgbClr val="A81900"/>
                </a:solidFill>
                <a:latin typeface="+mn-lt"/>
              </a:rPr>
              <a:t>		R:</a:t>
            </a:r>
            <a:r>
              <a:rPr lang="en-US" altLang="en-US" sz="1800" b="0" dirty="0">
                <a:solidFill>
                  <a:schemeClr val="tx1"/>
                </a:solidFill>
                <a:latin typeface="+mn-lt"/>
              </a:rPr>
              <a:t>	the nominal return</a:t>
            </a:r>
          </a:p>
          <a:p>
            <a:pPr>
              <a:spcBef>
                <a:spcPct val="95000"/>
              </a:spcBef>
              <a:buSzTx/>
              <a:buFontTx/>
              <a:buNone/>
            </a:pPr>
            <a:r>
              <a:rPr lang="en-US" altLang="en-US" sz="1800" b="0" dirty="0">
                <a:solidFill>
                  <a:srgbClr val="A81900"/>
                </a:solidFill>
                <a:latin typeface="+mn-lt"/>
              </a:rPr>
              <a:t> </a:t>
            </a:r>
            <a:r>
              <a:rPr lang="en-US" altLang="en-US" sz="1800" b="0" i="1" dirty="0">
                <a:solidFill>
                  <a:srgbClr val="A81900"/>
                </a:solidFill>
                <a:latin typeface="+mn-lt"/>
              </a:rPr>
              <a:t>		r:</a:t>
            </a:r>
            <a:r>
              <a:rPr lang="en-US" altLang="en-US" sz="1800" b="0" dirty="0">
                <a:solidFill>
                  <a:schemeClr val="tx1"/>
                </a:solidFill>
                <a:latin typeface="+mn-lt"/>
              </a:rPr>
              <a:t>	the real return</a:t>
            </a:r>
          </a:p>
          <a:p>
            <a:pPr>
              <a:spcBef>
                <a:spcPct val="95000"/>
              </a:spcBef>
              <a:buSzTx/>
              <a:buFontTx/>
              <a:buNone/>
            </a:pPr>
            <a:r>
              <a:rPr lang="en-US" altLang="en-US" sz="1800" b="0" i="1" dirty="0">
                <a:solidFill>
                  <a:srgbClr val="A81900"/>
                </a:solidFill>
                <a:latin typeface="+mn-lt"/>
              </a:rPr>
              <a:t> 		h:</a:t>
            </a:r>
            <a:r>
              <a:rPr lang="en-US" altLang="en-US" sz="1800" b="0" dirty="0">
                <a:solidFill>
                  <a:schemeClr val="tx1"/>
                </a:solidFill>
                <a:latin typeface="+mn-lt"/>
              </a:rPr>
              <a:t>	the inflation rate</a:t>
            </a:r>
          </a:p>
        </p:txBody>
      </p:sp>
      <p:sp>
        <p:nvSpPr>
          <p:cNvPr id="98309" name="Rectangle 1028"/>
          <p:cNvSpPr>
            <a:spLocks noChangeArrowheads="1"/>
          </p:cNvSpPr>
          <p:nvPr/>
        </p:nvSpPr>
        <p:spPr bwMode="auto">
          <a:xfrm>
            <a:off x="7585472" y="13098"/>
            <a:ext cx="137122" cy="2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endParaRPr lang="en-US" altLang="en-US" sz="1050" b="0">
              <a:solidFill>
                <a:schemeClr val="tx1"/>
              </a:solidFill>
            </a:endParaRPr>
          </a:p>
        </p:txBody>
      </p:sp>
    </p:spTree>
    <p:extLst>
      <p:ext uri="{BB962C8B-B14F-4D97-AF65-F5344CB8AC3E}">
        <p14:creationId xmlns:p14="http://schemas.microsoft.com/office/powerpoint/2010/main" val="3929932612"/>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latin typeface="Book Antiqua" panose="02040602050305030304" pitchFamily="18" charset="0"/>
              </a:rPr>
              <a:t>Inflation and Returns</a:t>
            </a:r>
            <a:endParaRPr lang="en-US" dirty="0"/>
          </a:p>
        </p:txBody>
      </p:sp>
      <p:sp>
        <p:nvSpPr>
          <p:cNvPr id="5" name="Content Placeholder 4"/>
          <p:cNvSpPr>
            <a:spLocks noGrp="1"/>
          </p:cNvSpPr>
          <p:nvPr>
            <p:ph idx="1"/>
          </p:nvPr>
        </p:nvSpPr>
        <p:spPr>
          <a:xfrm>
            <a:off x="457200" y="1200151"/>
            <a:ext cx="5358809" cy="3394472"/>
          </a:xfrm>
        </p:spPr>
        <p:txBody>
          <a:bodyPr>
            <a:normAutofit fontScale="47500" lnSpcReduction="20000"/>
          </a:bodyPr>
          <a:lstStyle/>
          <a:p>
            <a:pPr>
              <a:spcBef>
                <a:spcPct val="125000"/>
              </a:spcBef>
              <a:buClr>
                <a:srgbClr val="005D43"/>
              </a:buClr>
              <a:buSzPct val="90000"/>
              <a:buFont typeface="Wingdings" panose="05000000000000000000" pitchFamily="2" charset="2"/>
              <a:buChar char="n"/>
            </a:pPr>
            <a:r>
              <a:rPr lang="en-US" altLang="en-US" dirty="0"/>
              <a:t>The Fisher effect:</a:t>
            </a:r>
          </a:p>
          <a:p>
            <a:pPr marL="0" indent="0" algn="ctr">
              <a:spcBef>
                <a:spcPct val="125000"/>
              </a:spcBef>
              <a:buSzTx/>
              <a:buNone/>
            </a:pPr>
            <a:r>
              <a:rPr lang="en-US" altLang="en-US" dirty="0"/>
              <a:t>1 + R = (1 + r) x (1 + h)</a:t>
            </a:r>
          </a:p>
          <a:p>
            <a:pPr>
              <a:spcBef>
                <a:spcPct val="210000"/>
              </a:spcBef>
              <a:buClr>
                <a:srgbClr val="005D43"/>
              </a:buClr>
              <a:buSzPct val="90000"/>
              <a:buFont typeface="Wingdings" panose="05000000000000000000" pitchFamily="2" charset="2"/>
              <a:buChar char="n"/>
            </a:pPr>
            <a:r>
              <a:rPr lang="en-US" altLang="en-US" dirty="0"/>
              <a:t>From above, the real return is 4.76%; the nominal return is 10%, and the inflation rate is 5%:</a:t>
            </a:r>
          </a:p>
          <a:p>
            <a:pPr algn="ctr">
              <a:spcBef>
                <a:spcPct val="125000"/>
              </a:spcBef>
              <a:buSzTx/>
              <a:buFontTx/>
              <a:buNone/>
            </a:pPr>
            <a:r>
              <a:rPr lang="en-US" altLang="en-US" dirty="0"/>
              <a:t>(1 + R) = 1.10</a:t>
            </a:r>
          </a:p>
          <a:p>
            <a:pPr algn="ctr">
              <a:spcBef>
                <a:spcPct val="125000"/>
              </a:spcBef>
              <a:buSzTx/>
              <a:buFontTx/>
              <a:buNone/>
            </a:pPr>
            <a:r>
              <a:rPr lang="en-US" altLang="en-US" dirty="0"/>
              <a:t>(1 + r) x (1 + h) = 1.0476 x 1.05 = 1.10</a:t>
            </a:r>
          </a:p>
          <a:p>
            <a:pPr algn="ctr">
              <a:spcBef>
                <a:spcPct val="125000"/>
              </a:spcBef>
              <a:buSzTx/>
              <a:buFontTx/>
              <a:buNone/>
            </a:pPr>
            <a:r>
              <a:rPr lang="en-US" altLang="en-US" dirty="0"/>
              <a:t>Approximately R = </a:t>
            </a:r>
            <a:r>
              <a:rPr lang="en-US" altLang="en-US" dirty="0" err="1"/>
              <a:t>r+h</a:t>
            </a:r>
            <a:endParaRPr lang="en-US" altLang="en-US" dirty="0"/>
          </a:p>
          <a:p>
            <a:endParaRPr lang="en-US" dirty="0"/>
          </a:p>
        </p:txBody>
      </p:sp>
      <p:sp>
        <p:nvSpPr>
          <p:cNvPr id="10035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14C785A-B1D2-4FAB-8E33-C872496CACD3}" type="slidenum">
              <a:rPr lang="en-US" altLang="en-US" sz="1050" b="0">
                <a:solidFill>
                  <a:schemeClr val="tx1"/>
                </a:solidFill>
                <a:latin typeface="Times New Roman" panose="02020603050405020304" pitchFamily="18" charset="0"/>
              </a:rPr>
              <a:pPr>
                <a:lnSpc>
                  <a:spcPct val="100000"/>
                </a:lnSpc>
                <a:spcBef>
                  <a:spcPct val="0"/>
                </a:spcBef>
                <a:buSzTx/>
                <a:buFontTx/>
                <a:buNone/>
              </a:pPr>
              <a:t>52</a:t>
            </a:fld>
            <a:endParaRPr lang="en-US" altLang="en-US" sz="1050" b="0">
              <a:solidFill>
                <a:schemeClr val="tx1"/>
              </a:solidFill>
              <a:latin typeface="Times New Roman" panose="02020603050405020304" pitchFamily="18" charset="0"/>
            </a:endParaRPr>
          </a:p>
        </p:txBody>
      </p:sp>
      <p:sp>
        <p:nvSpPr>
          <p:cNvPr id="100356" name="Rectangle 3"/>
          <p:cNvSpPr>
            <a:spLocks noChangeArrowheads="1"/>
          </p:cNvSpPr>
          <p:nvPr/>
        </p:nvSpPr>
        <p:spPr bwMode="auto">
          <a:xfrm>
            <a:off x="1935957" y="1059656"/>
            <a:ext cx="5779294" cy="3220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0722" tIns="30956" rIns="60722" bIns="30956"/>
          <a:lstStyle>
            <a:lvl1pPr marL="285750" indent="-285750" defTabSz="804863">
              <a:lnSpc>
                <a:spcPct val="90000"/>
              </a:lnSpc>
              <a:spcBef>
                <a:spcPct val="30000"/>
              </a:spcBef>
              <a:buSzPct val="100000"/>
              <a:buChar char="•"/>
              <a:defRPr sz="2400" b="1">
                <a:solidFill>
                  <a:srgbClr val="000000"/>
                </a:solidFill>
                <a:latin typeface="Arial" panose="020B0604020202020204" pitchFamily="34" charset="0"/>
              </a:defRPr>
            </a:lvl1pPr>
            <a:lvl2pPr marL="742950" indent="-285750" defTabSz="804863">
              <a:lnSpc>
                <a:spcPct val="90000"/>
              </a:lnSpc>
              <a:spcBef>
                <a:spcPct val="30000"/>
              </a:spcBef>
              <a:buSzPct val="100000"/>
              <a:buChar char="–"/>
              <a:defRPr sz="2000" b="1">
                <a:solidFill>
                  <a:srgbClr val="000000"/>
                </a:solidFill>
                <a:latin typeface="Arial" panose="020B0604020202020204" pitchFamily="34" charset="0"/>
              </a:defRPr>
            </a:lvl2pPr>
            <a:lvl3pPr marL="1143000" indent="-228600" defTabSz="804863">
              <a:lnSpc>
                <a:spcPct val="90000"/>
              </a:lnSpc>
              <a:spcBef>
                <a:spcPct val="30000"/>
              </a:spcBef>
              <a:buSzPct val="100000"/>
              <a:buChar char="»"/>
              <a:defRPr sz="2400" b="1">
                <a:solidFill>
                  <a:srgbClr val="000000"/>
                </a:solidFill>
                <a:latin typeface="Arial" panose="020B0604020202020204" pitchFamily="34" charset="0"/>
              </a:defRPr>
            </a:lvl3pPr>
            <a:lvl4pPr marL="1600200" indent="-228600" defTabSz="804863">
              <a:spcBef>
                <a:spcPct val="20000"/>
              </a:spcBef>
              <a:buChar char="–"/>
              <a:defRPr sz="2000">
                <a:solidFill>
                  <a:schemeClr val="tx1"/>
                </a:solidFill>
                <a:latin typeface="Times New Roman" panose="02020603050405020304" pitchFamily="18" charset="0"/>
              </a:defRPr>
            </a:lvl4pPr>
            <a:lvl5pPr marL="2057400" indent="-228600" defTabSz="804863">
              <a:spcBef>
                <a:spcPct val="20000"/>
              </a:spcBef>
              <a:buChar char="•"/>
              <a:defRPr sz="2000">
                <a:solidFill>
                  <a:schemeClr val="tx1"/>
                </a:solidFill>
                <a:latin typeface="Times New Roman" panose="02020603050405020304" pitchFamily="18" charset="0"/>
              </a:defRPr>
            </a:lvl5pPr>
            <a:lvl6pPr marL="25146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04863"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125000"/>
              </a:spcBef>
              <a:buClr>
                <a:srgbClr val="005D43"/>
              </a:buClr>
              <a:buSzPct val="90000"/>
              <a:buFont typeface="Wingdings" panose="05000000000000000000" pitchFamily="2" charset="2"/>
              <a:buChar char="n"/>
            </a:pPr>
            <a:endParaRPr lang="en-US" altLang="en-US" sz="1800" b="0" dirty="0">
              <a:solidFill>
                <a:schemeClr val="tx1"/>
              </a:solidFill>
            </a:endParaRPr>
          </a:p>
        </p:txBody>
      </p:sp>
      <p:sp>
        <p:nvSpPr>
          <p:cNvPr id="100358" name="Rectangle 5"/>
          <p:cNvSpPr>
            <a:spLocks noChangeArrowheads="1"/>
          </p:cNvSpPr>
          <p:nvPr/>
        </p:nvSpPr>
        <p:spPr bwMode="auto">
          <a:xfrm>
            <a:off x="7585472" y="13098"/>
            <a:ext cx="137122" cy="228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endParaRPr lang="en-US" altLang="en-US" sz="1050" b="0">
              <a:solidFill>
                <a:schemeClr val="tx1"/>
              </a:solidFill>
            </a:endParaRPr>
          </a:p>
        </p:txBody>
      </p:sp>
    </p:spTree>
    <p:extLst>
      <p:ext uri="{BB962C8B-B14F-4D97-AF65-F5344CB8AC3E}">
        <p14:creationId xmlns:p14="http://schemas.microsoft.com/office/powerpoint/2010/main" val="2641207009"/>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051"/>
          <p:cNvSpPr>
            <a:spLocks noGrp="1" noChangeArrowheads="1"/>
          </p:cNvSpPr>
          <p:nvPr>
            <p:ph type="title"/>
          </p:nvPr>
        </p:nvSpPr>
        <p:spPr>
          <a:xfrm>
            <a:off x="457200" y="205979"/>
            <a:ext cx="5358809" cy="857250"/>
          </a:xfrm>
          <a:noFill/>
        </p:spPr>
        <p:txBody>
          <a:bodyPr vert="horz" lIns="67866" tIns="33338" rIns="67866" bIns="33338" rtlCol="0" anchor="ctr">
            <a:normAutofit fontScale="90000"/>
          </a:bodyPr>
          <a:lstStyle/>
          <a:p>
            <a:r>
              <a:rPr lang="en-US" altLang="en-US" sz="3600" b="1" dirty="0">
                <a:latin typeface="Book Antiqua" panose="02040602050305030304" pitchFamily="18" charset="0"/>
              </a:rPr>
              <a:t>Capital Budgeting &amp; Inflation</a:t>
            </a:r>
          </a:p>
        </p:txBody>
      </p:sp>
      <p:sp>
        <p:nvSpPr>
          <p:cNvPr id="102402" name="Rectangle 2050"/>
          <p:cNvSpPr>
            <a:spLocks noGrp="1" noChangeArrowheads="1"/>
          </p:cNvSpPr>
          <p:nvPr>
            <p:ph idx="1"/>
          </p:nvPr>
        </p:nvSpPr>
        <p:spPr>
          <a:xfrm>
            <a:off x="457200" y="1200151"/>
            <a:ext cx="5358809" cy="3584500"/>
          </a:xfrm>
          <a:noFill/>
        </p:spPr>
        <p:txBody>
          <a:bodyPr vert="horz" lIns="67866" tIns="33338" rIns="67866" bIns="33338" rtlCol="0">
            <a:normAutofit fontScale="62500" lnSpcReduction="20000"/>
          </a:bodyPr>
          <a:lstStyle/>
          <a:p>
            <a:pPr marL="0" indent="0">
              <a:buNone/>
            </a:pPr>
            <a:endParaRPr lang="en-US" altLang="en-US" dirty="0"/>
          </a:p>
          <a:p>
            <a:pPr>
              <a:buFontTx/>
              <a:buChar char=" "/>
            </a:pPr>
            <a:r>
              <a:rPr lang="en-US" altLang="en-US" sz="2900" dirty="0"/>
              <a:t>Express cash flows in real terms and discount them at the real interest </a:t>
            </a:r>
            <a:r>
              <a:rPr lang="en-US" altLang="en-US" sz="2900" b="1" dirty="0"/>
              <a:t>rate or</a:t>
            </a:r>
          </a:p>
          <a:p>
            <a:pPr>
              <a:buFontTx/>
              <a:buChar char=" "/>
            </a:pPr>
            <a:endParaRPr lang="en-US" altLang="en-US" sz="2900" b="1" dirty="0"/>
          </a:p>
          <a:p>
            <a:pPr>
              <a:buFontTx/>
              <a:buChar char=" "/>
            </a:pPr>
            <a:r>
              <a:rPr lang="en-US" altLang="en-US" sz="2900" dirty="0"/>
              <a:t>Convert real cash flows to nominal cash flows by allowing them to grow at rate of inflation and discount them at the nominal rate.</a:t>
            </a:r>
            <a:br>
              <a:rPr lang="en-US" altLang="en-US" sz="2900" dirty="0"/>
            </a:br>
            <a:endParaRPr lang="en-US" altLang="en-US" sz="2900" dirty="0"/>
          </a:p>
          <a:p>
            <a:pPr>
              <a:buFontTx/>
              <a:buChar char=" "/>
            </a:pPr>
            <a:r>
              <a:rPr lang="en-US" altLang="en-US" sz="2900" dirty="0"/>
              <a:t>Issue is important when dealing with</a:t>
            </a:r>
          </a:p>
          <a:p>
            <a:pPr lvl="1">
              <a:buFontTx/>
              <a:buChar char=" "/>
            </a:pPr>
            <a:r>
              <a:rPr lang="en-US" altLang="en-US" sz="2500" dirty="0"/>
              <a:t>1)	Long horizons</a:t>
            </a:r>
          </a:p>
          <a:p>
            <a:pPr lvl="1">
              <a:buFontTx/>
              <a:buChar char=" "/>
            </a:pPr>
            <a:r>
              <a:rPr lang="en-US" altLang="en-US" sz="2500" dirty="0"/>
              <a:t>2)	High inflationary times</a:t>
            </a:r>
          </a:p>
          <a:p>
            <a:pPr>
              <a:buFontTx/>
              <a:buChar char=" "/>
            </a:pPr>
            <a:r>
              <a:rPr lang="en-US" altLang="en-US" sz="2900" dirty="0"/>
              <a:t>	</a:t>
            </a:r>
          </a:p>
          <a:p>
            <a:pPr>
              <a:buFontTx/>
              <a:buChar char=" "/>
            </a:pPr>
            <a:r>
              <a:rPr lang="en-US" altLang="en-US" sz="2900" dirty="0"/>
              <a:t>Depreciation always expressed in nominal terms.</a:t>
            </a:r>
          </a:p>
          <a:p>
            <a:pPr>
              <a:buFontTx/>
              <a:buChar char=" "/>
            </a:pPr>
            <a:endParaRPr lang="en-US" altLang="en-US" dirty="0"/>
          </a:p>
        </p:txBody>
      </p:sp>
    </p:spTree>
    <p:extLst>
      <p:ext uri="{BB962C8B-B14F-4D97-AF65-F5344CB8AC3E}">
        <p14:creationId xmlns:p14="http://schemas.microsoft.com/office/powerpoint/2010/main" val="2965394149"/>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1" name="Rectangle 1026"/>
          <p:cNvSpPr>
            <a:spLocks noGrp="1" noChangeArrowheads="1"/>
          </p:cNvSpPr>
          <p:nvPr>
            <p:ph type="title"/>
          </p:nvPr>
        </p:nvSpPr>
        <p:spPr>
          <a:noFill/>
        </p:spPr>
        <p:txBody>
          <a:bodyPr vert="horz" lIns="67866" tIns="33338" rIns="67866" bIns="33338" rtlCol="0" anchor="ctr">
            <a:normAutofit/>
          </a:bodyPr>
          <a:lstStyle/>
          <a:p>
            <a:r>
              <a:rPr lang="en-US" altLang="en-US" sz="3600" b="1" dirty="0">
                <a:latin typeface="Book Antiqua" panose="02040602050305030304" pitchFamily="18" charset="0"/>
              </a:rPr>
              <a:t>Sensitivity Analysis</a:t>
            </a:r>
          </a:p>
        </p:txBody>
      </p:sp>
      <p:sp>
        <p:nvSpPr>
          <p:cNvPr id="706563" name="Rectangle 1027"/>
          <p:cNvSpPr>
            <a:spLocks noGrp="1" noChangeArrowheads="1"/>
          </p:cNvSpPr>
          <p:nvPr>
            <p:ph idx="1"/>
          </p:nvPr>
        </p:nvSpPr>
        <p:spPr>
          <a:xfrm>
            <a:off x="730988" y="1143000"/>
            <a:ext cx="6457950" cy="3086100"/>
          </a:xfrm>
          <a:noFill/>
        </p:spPr>
        <p:txBody>
          <a:bodyPr vert="horz" lIns="67866" tIns="33338" rIns="67866" bIns="33338" rtlCol="0">
            <a:normAutofit/>
          </a:bodyPr>
          <a:lstStyle/>
          <a:p>
            <a:r>
              <a:rPr lang="en-US" altLang="en-US" sz="2100" dirty="0"/>
              <a:t>Target Market Share</a:t>
            </a:r>
          </a:p>
          <a:p>
            <a:r>
              <a:rPr lang="en-US" altLang="en-US" sz="2100" dirty="0"/>
              <a:t>Cost Overrun</a:t>
            </a:r>
          </a:p>
          <a:p>
            <a:r>
              <a:rPr lang="en-US" altLang="en-US" sz="2100" dirty="0"/>
              <a:t>Inflation</a:t>
            </a:r>
          </a:p>
          <a:p>
            <a:r>
              <a:rPr lang="en-US" altLang="en-US" sz="2100" dirty="0"/>
              <a:t>Competition</a:t>
            </a:r>
          </a:p>
          <a:p>
            <a:r>
              <a:rPr lang="en-US" altLang="en-US" sz="2100" dirty="0"/>
              <a:t>Discount Rate</a:t>
            </a:r>
          </a:p>
          <a:p>
            <a:r>
              <a:rPr lang="en-US" altLang="en-US" sz="2100" dirty="0"/>
              <a:t>Valuable Options</a:t>
            </a:r>
          </a:p>
        </p:txBody>
      </p:sp>
      <p:sp>
        <p:nvSpPr>
          <p:cNvPr id="10445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EA13888-C8D9-41B9-A231-7189D9011C79}" type="slidenum">
              <a:rPr lang="en-US" altLang="en-US" sz="1050" b="0">
                <a:solidFill>
                  <a:schemeClr val="tx1"/>
                </a:solidFill>
                <a:latin typeface="Times New Roman" panose="02020603050405020304" pitchFamily="18" charset="0"/>
              </a:rPr>
              <a:pPr>
                <a:lnSpc>
                  <a:spcPct val="100000"/>
                </a:lnSpc>
                <a:spcBef>
                  <a:spcPct val="0"/>
                </a:spcBef>
                <a:buSzTx/>
                <a:buFontTx/>
                <a:buNone/>
              </a:pPr>
              <a:t>54</a:t>
            </a:fld>
            <a:endParaRPr lang="en-US" altLang="en-US" sz="1050" b="0">
              <a:solidFill>
                <a:schemeClr val="tx1"/>
              </a:solidFill>
              <a:latin typeface="Times New Roman" panose="02020603050405020304" pitchFamily="18" charset="0"/>
            </a:endParaRPr>
          </a:p>
        </p:txBody>
      </p:sp>
      <p:pic>
        <p:nvPicPr>
          <p:cNvPr id="104454" name="Picture 10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442" y="1528556"/>
            <a:ext cx="809228" cy="12040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757363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6563">
                                            <p:txEl>
                                              <p:pRg st="0" end="0"/>
                                            </p:txEl>
                                          </p:spTgt>
                                        </p:tgtEl>
                                        <p:attrNameLst>
                                          <p:attrName>style.visibility</p:attrName>
                                        </p:attrNameLst>
                                      </p:cBhvr>
                                      <p:to>
                                        <p:strVal val="visible"/>
                                      </p:to>
                                    </p:set>
                                    <p:anim calcmode="lin" valueType="num">
                                      <p:cBhvr additive="base">
                                        <p:cTn id="7" dur="500" fill="hold"/>
                                        <p:tgtEl>
                                          <p:spTgt spid="70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6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6563">
                                            <p:txEl>
                                              <p:pRg st="1" end="1"/>
                                            </p:txEl>
                                          </p:spTgt>
                                        </p:tgtEl>
                                        <p:attrNameLst>
                                          <p:attrName>style.visibility</p:attrName>
                                        </p:attrNameLst>
                                      </p:cBhvr>
                                      <p:to>
                                        <p:strVal val="visible"/>
                                      </p:to>
                                    </p:set>
                                    <p:anim calcmode="lin" valueType="num">
                                      <p:cBhvr additive="base">
                                        <p:cTn id="13" dur="500" fill="hold"/>
                                        <p:tgtEl>
                                          <p:spTgt spid="70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6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6563">
                                            <p:txEl>
                                              <p:pRg st="2" end="2"/>
                                            </p:txEl>
                                          </p:spTgt>
                                        </p:tgtEl>
                                        <p:attrNameLst>
                                          <p:attrName>style.visibility</p:attrName>
                                        </p:attrNameLst>
                                      </p:cBhvr>
                                      <p:to>
                                        <p:strVal val="visible"/>
                                      </p:to>
                                    </p:set>
                                    <p:anim calcmode="lin" valueType="num">
                                      <p:cBhvr additive="base">
                                        <p:cTn id="19" dur="500" fill="hold"/>
                                        <p:tgtEl>
                                          <p:spTgt spid="70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65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06563">
                                            <p:txEl>
                                              <p:pRg st="3" end="3"/>
                                            </p:txEl>
                                          </p:spTgt>
                                        </p:tgtEl>
                                        <p:attrNameLst>
                                          <p:attrName>style.visibility</p:attrName>
                                        </p:attrNameLst>
                                      </p:cBhvr>
                                      <p:to>
                                        <p:strVal val="visible"/>
                                      </p:to>
                                    </p:set>
                                    <p:anim calcmode="lin" valueType="num">
                                      <p:cBhvr additive="base">
                                        <p:cTn id="25" dur="500" fill="hold"/>
                                        <p:tgtEl>
                                          <p:spTgt spid="70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65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06563">
                                            <p:txEl>
                                              <p:pRg st="4" end="4"/>
                                            </p:txEl>
                                          </p:spTgt>
                                        </p:tgtEl>
                                        <p:attrNameLst>
                                          <p:attrName>style.visibility</p:attrName>
                                        </p:attrNameLst>
                                      </p:cBhvr>
                                      <p:to>
                                        <p:strVal val="visible"/>
                                      </p:to>
                                    </p:set>
                                    <p:anim calcmode="lin" valueType="num">
                                      <p:cBhvr additive="base">
                                        <p:cTn id="31" dur="500" fill="hold"/>
                                        <p:tgtEl>
                                          <p:spTgt spid="7065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065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06563">
                                            <p:txEl>
                                              <p:pRg st="5" end="5"/>
                                            </p:txEl>
                                          </p:spTgt>
                                        </p:tgtEl>
                                        <p:attrNameLst>
                                          <p:attrName>style.visibility</p:attrName>
                                        </p:attrNameLst>
                                      </p:cBhvr>
                                      <p:to>
                                        <p:strVal val="visible"/>
                                      </p:to>
                                    </p:set>
                                    <p:anim calcmode="lin" valueType="num">
                                      <p:cBhvr additive="base">
                                        <p:cTn id="37" dur="500" fill="hold"/>
                                        <p:tgtEl>
                                          <p:spTgt spid="70656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065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205979"/>
            <a:ext cx="8229600" cy="687156"/>
          </a:xfrm>
          <a:noFill/>
        </p:spPr>
        <p:txBody>
          <a:bodyPr>
            <a:noAutofit/>
          </a:bodyPr>
          <a:lstStyle/>
          <a:p>
            <a:r>
              <a:rPr lang="en-US" altLang="en-US" sz="3600" b="1" dirty="0">
                <a:latin typeface="Book Antiqua" panose="02040602050305030304" pitchFamily="18" charset="0"/>
              </a:rPr>
              <a:t>Home Depot Capital Investment</a:t>
            </a:r>
          </a:p>
        </p:txBody>
      </p:sp>
      <p:sp>
        <p:nvSpPr>
          <p:cNvPr id="2" name="Content Placeholder 1"/>
          <p:cNvSpPr>
            <a:spLocks noGrp="1"/>
          </p:cNvSpPr>
          <p:nvPr>
            <p:ph idx="1"/>
          </p:nvPr>
        </p:nvSpPr>
        <p:spPr/>
        <p:txBody>
          <a:bodyPr>
            <a:normAutofit fontScale="55000" lnSpcReduction="20000"/>
          </a:bodyPr>
          <a:lstStyle/>
          <a:p>
            <a:pPr>
              <a:lnSpc>
                <a:spcPct val="100000"/>
              </a:lnSpc>
              <a:spcBef>
                <a:spcPct val="0"/>
              </a:spcBef>
              <a:buSzTx/>
              <a:buFontTx/>
              <a:buNone/>
            </a:pPr>
            <a:r>
              <a:rPr lang="en-US" altLang="en-US" dirty="0"/>
              <a:t>Home Depot is considering a new store with the following characteristics.</a:t>
            </a:r>
          </a:p>
          <a:p>
            <a:pPr marL="285750" indent="-285750">
              <a:lnSpc>
                <a:spcPct val="100000"/>
              </a:lnSpc>
              <a:spcBef>
                <a:spcPct val="0"/>
              </a:spcBef>
              <a:buSzTx/>
              <a:buFont typeface="Wingdings" charset="2"/>
              <a:buChar char="Ø"/>
            </a:pPr>
            <a:r>
              <a:rPr lang="en-US" altLang="en-US" dirty="0"/>
              <a:t>Initial investment of $20 million on 100,000 square feet store.</a:t>
            </a:r>
          </a:p>
          <a:p>
            <a:pPr marL="285750" indent="-285750">
              <a:lnSpc>
                <a:spcPct val="100000"/>
              </a:lnSpc>
              <a:spcBef>
                <a:spcPct val="0"/>
              </a:spcBef>
              <a:buSzTx/>
              <a:buFont typeface="Wingdings" charset="2"/>
              <a:buChar char="Ø"/>
            </a:pPr>
            <a:r>
              <a:rPr lang="en-US" altLang="en-US" dirty="0"/>
              <a:t>The HD plans to borrow $5 million, at an interest rate of 5.8%, using a 10-year term loan.</a:t>
            </a:r>
          </a:p>
          <a:p>
            <a:pPr marL="285750" indent="-285750">
              <a:lnSpc>
                <a:spcPct val="100000"/>
              </a:lnSpc>
              <a:spcBef>
                <a:spcPct val="0"/>
              </a:spcBef>
              <a:buSzTx/>
              <a:buFont typeface="Wingdings" charset="2"/>
              <a:buChar char="Ø"/>
            </a:pPr>
            <a:r>
              <a:rPr lang="en-US" altLang="en-US" dirty="0"/>
              <a:t>The store will have a life span of 10 years</a:t>
            </a:r>
          </a:p>
          <a:p>
            <a:pPr marL="285750" indent="-285750">
              <a:lnSpc>
                <a:spcPct val="100000"/>
              </a:lnSpc>
              <a:spcBef>
                <a:spcPct val="0"/>
              </a:spcBef>
              <a:buSzTx/>
              <a:buFont typeface="Wingdings" charset="2"/>
              <a:buChar char="Ø"/>
            </a:pPr>
            <a:r>
              <a:rPr lang="en-US" altLang="en-US" dirty="0"/>
              <a:t>Estimated salvage value of $ 7.5 million at the end of 10 years.</a:t>
            </a:r>
          </a:p>
          <a:p>
            <a:pPr marL="285750" indent="-285750">
              <a:lnSpc>
                <a:spcPct val="100000"/>
              </a:lnSpc>
              <a:spcBef>
                <a:spcPct val="0"/>
              </a:spcBef>
              <a:buSzTx/>
              <a:buFont typeface="Wingdings" charset="2"/>
              <a:buChar char="Ø"/>
            </a:pPr>
            <a:r>
              <a:rPr lang="en-US" altLang="en-US" dirty="0"/>
              <a:t>Estimated sales $40 million in the first and expected to grow at  5%.</a:t>
            </a:r>
          </a:p>
          <a:p>
            <a:pPr marL="285750" indent="-285750">
              <a:lnSpc>
                <a:spcPct val="100000"/>
              </a:lnSpc>
              <a:spcBef>
                <a:spcPct val="0"/>
              </a:spcBef>
              <a:buSzTx/>
              <a:buFont typeface="Wingdings" charset="2"/>
              <a:buChar char="Ø"/>
            </a:pPr>
            <a:r>
              <a:rPr lang="en-US" altLang="en-US" dirty="0"/>
              <a:t>The pre-tax operating margin, at the store prior to depreciation, is expected to be 10% for the entire period.</a:t>
            </a:r>
          </a:p>
          <a:p>
            <a:pPr marL="285750" indent="-285750">
              <a:lnSpc>
                <a:spcPct val="100000"/>
              </a:lnSpc>
              <a:spcBef>
                <a:spcPct val="0"/>
              </a:spcBef>
              <a:buSzTx/>
              <a:buFont typeface="Wingdings" charset="2"/>
              <a:buChar char="Ø"/>
            </a:pPr>
            <a:r>
              <a:rPr lang="en-US" altLang="en-US" dirty="0"/>
              <a:t>The after-tax operating income and depreciation is given in the next page.</a:t>
            </a:r>
          </a:p>
          <a:p>
            <a:pPr marL="285750" indent="-285750">
              <a:lnSpc>
                <a:spcPct val="100000"/>
              </a:lnSpc>
              <a:spcBef>
                <a:spcPct val="0"/>
              </a:spcBef>
              <a:buSzTx/>
              <a:buFont typeface="Wingdings" charset="2"/>
              <a:buChar char="Ø"/>
            </a:pPr>
            <a:r>
              <a:rPr lang="en-US" altLang="en-US" dirty="0"/>
              <a:t>The net working capital is expected to be 8% of revenues and is expected</a:t>
            </a:r>
          </a:p>
          <a:p>
            <a:pPr marL="285750" indent="-285750">
              <a:lnSpc>
                <a:spcPct val="100000"/>
              </a:lnSpc>
              <a:spcBef>
                <a:spcPct val="0"/>
              </a:spcBef>
              <a:buSzTx/>
              <a:buFont typeface="Wingdings" charset="2"/>
              <a:buChar char="Ø"/>
            </a:pPr>
            <a:r>
              <a:rPr lang="en-US" altLang="en-US" dirty="0"/>
              <a:t>to be entirely salvageable at the end of ten years.</a:t>
            </a:r>
          </a:p>
          <a:p>
            <a:pPr marL="285750" indent="-285750">
              <a:lnSpc>
                <a:spcPct val="100000"/>
              </a:lnSpc>
              <a:spcBef>
                <a:spcPct val="0"/>
              </a:spcBef>
              <a:buSzTx/>
              <a:buFont typeface="Wingdings" charset="2"/>
              <a:buChar char="Ø"/>
            </a:pPr>
            <a:r>
              <a:rPr lang="en-US" altLang="en-US" dirty="0"/>
              <a:t>Working capital investments are assumed to be made at the beginning</a:t>
            </a:r>
          </a:p>
          <a:p>
            <a:pPr marL="285750" indent="-285750">
              <a:lnSpc>
                <a:spcPct val="100000"/>
              </a:lnSpc>
              <a:spcBef>
                <a:spcPct val="0"/>
              </a:spcBef>
              <a:buSzTx/>
              <a:buFont typeface="Wingdings" charset="2"/>
              <a:buChar char="Ø"/>
            </a:pPr>
            <a:r>
              <a:rPr lang="en-US" altLang="en-US" dirty="0"/>
              <a:t>of each year.</a:t>
            </a:r>
          </a:p>
          <a:p>
            <a:pPr marL="285750" indent="-285750">
              <a:lnSpc>
                <a:spcPct val="100000"/>
              </a:lnSpc>
              <a:spcBef>
                <a:spcPct val="0"/>
              </a:spcBef>
              <a:buSzTx/>
            </a:pPr>
            <a:r>
              <a:rPr lang="en-US" altLang="en-US" dirty="0"/>
              <a:t>The cost of capital is 9.78%</a:t>
            </a:r>
            <a:endParaRPr lang="en-US" dirty="0"/>
          </a:p>
        </p:txBody>
      </p:sp>
      <p:sp>
        <p:nvSpPr>
          <p:cNvPr id="106499" name="Rectangle 3"/>
          <p:cNvSpPr>
            <a:spLocks noChangeArrowheads="1"/>
          </p:cNvSpPr>
          <p:nvPr/>
        </p:nvSpPr>
        <p:spPr bwMode="auto">
          <a:xfrm>
            <a:off x="1309689" y="1279923"/>
            <a:ext cx="6577013" cy="300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b="0" dirty="0">
                <a:solidFill>
                  <a:schemeClr val="tx1"/>
                </a:solidFill>
              </a:rPr>
              <a:t>.</a:t>
            </a:r>
          </a:p>
        </p:txBody>
      </p:sp>
    </p:spTree>
    <p:extLst>
      <p:ext uri="{BB962C8B-B14F-4D97-AF65-F5344CB8AC3E}">
        <p14:creationId xmlns:p14="http://schemas.microsoft.com/office/powerpoint/2010/main" val="849320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a:xfrm>
            <a:off x="457200" y="205979"/>
            <a:ext cx="5358809" cy="857250"/>
          </a:xfrm>
        </p:spPr>
        <p:txBody>
          <a:bodyPr>
            <a:noAutofit/>
          </a:bodyPr>
          <a:lstStyle/>
          <a:p>
            <a:br>
              <a:rPr lang="en-US" altLang="en-US" sz="3200" b="1" dirty="0">
                <a:latin typeface="Book Antiqua" panose="02040602050305030304" pitchFamily="18" charset="0"/>
              </a:rPr>
            </a:br>
            <a:r>
              <a:rPr lang="en-US" altLang="en-US" sz="3200" b="1" dirty="0">
                <a:latin typeface="Book Antiqua" panose="02040602050305030304" pitchFamily="18" charset="0"/>
              </a:rPr>
              <a:t>Net Income at the Home Depot Store</a:t>
            </a:r>
            <a:br>
              <a:rPr lang="en-US" altLang="en-US" sz="3200" b="1" dirty="0">
                <a:latin typeface="Book Antiqua" panose="02040602050305030304" pitchFamily="18" charset="0"/>
              </a:rPr>
            </a:br>
            <a:endParaRPr lang="en-US" altLang="en-US" sz="3200" b="1" dirty="0">
              <a:latin typeface="Book Antiqua" panose="02040602050305030304" pitchFamily="18" charset="0"/>
            </a:endParaRPr>
          </a:p>
        </p:txBody>
      </p:sp>
      <p:sp>
        <p:nvSpPr>
          <p:cNvPr id="10854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F4061F1-B229-4CEE-97AB-2F69398015C9}" type="slidenum">
              <a:rPr lang="en-US" altLang="en-US" sz="1050" b="0">
                <a:solidFill>
                  <a:schemeClr val="tx1"/>
                </a:solidFill>
                <a:latin typeface="Times New Roman" panose="02020603050405020304" pitchFamily="18" charset="0"/>
              </a:rPr>
              <a:pPr>
                <a:lnSpc>
                  <a:spcPct val="100000"/>
                </a:lnSpc>
                <a:spcBef>
                  <a:spcPct val="0"/>
                </a:spcBef>
                <a:buSzTx/>
                <a:buFontTx/>
                <a:buNone/>
              </a:pPr>
              <a:t>56</a:t>
            </a:fld>
            <a:endParaRPr lang="en-US" altLang="en-US" sz="1050" b="0">
              <a:solidFill>
                <a:schemeClr val="tx1"/>
              </a:solidFill>
              <a:latin typeface="Times New Roman" panose="02020603050405020304" pitchFamily="18" charset="0"/>
            </a:endParaRPr>
          </a:p>
        </p:txBody>
      </p:sp>
      <p:graphicFrame>
        <p:nvGraphicFramePr>
          <p:cNvPr id="108548" name="Object 3"/>
          <p:cNvGraphicFramePr>
            <a:graphicFrameLocks noChangeAspect="1"/>
          </p:cNvGraphicFramePr>
          <p:nvPr>
            <p:extLst>
              <p:ext uri="{D42A27DB-BD31-4B8C-83A1-F6EECF244321}">
                <p14:modId xmlns:p14="http://schemas.microsoft.com/office/powerpoint/2010/main" val="3250152964"/>
              </p:ext>
            </p:extLst>
          </p:nvPr>
        </p:nvGraphicFramePr>
        <p:xfrm>
          <a:off x="-136525" y="1270000"/>
          <a:ext cx="6165850" cy="2984500"/>
        </p:xfrm>
        <a:graphic>
          <a:graphicData uri="http://schemas.openxmlformats.org/presentationml/2006/ole">
            <mc:AlternateContent xmlns:mc="http://schemas.openxmlformats.org/markup-compatibility/2006">
              <mc:Choice xmlns:v="urn:schemas-microsoft-com:vml" Requires="v">
                <p:oleObj spid="_x0000_s7295" name="Worksheet" r:id="rId4" imgW="7708900" imgH="1828800" progId="Excel.Sheet.8">
                  <p:embed/>
                </p:oleObj>
              </mc:Choice>
              <mc:Fallback>
                <p:oleObj name="Worksheet" r:id="rId4" imgW="7708900" imgH="1828800" progId="Excel.Sheet.8">
                  <p:embed/>
                  <p:pic>
                    <p:nvPicPr>
                      <p:cNvPr id="0" name=""/>
                      <p:cNvPicPr>
                        <a:picLocks noChangeAspect="1" noChangeArrowheads="1"/>
                      </p:cNvPicPr>
                      <p:nvPr/>
                    </p:nvPicPr>
                    <p:blipFill>
                      <a:blip r:embed="rId5"/>
                      <a:srcRect/>
                      <a:stretch>
                        <a:fillRect/>
                      </a:stretch>
                    </p:blipFill>
                    <p:spPr bwMode="auto">
                      <a:xfrm>
                        <a:off x="-136525" y="1270000"/>
                        <a:ext cx="6165850" cy="29845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90165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4922CFD-4C22-484D-9F17-48FF11423420}" type="slidenum">
              <a:rPr lang="en-US" altLang="en-US" sz="1050" b="0">
                <a:solidFill>
                  <a:schemeClr val="tx1"/>
                </a:solidFill>
                <a:latin typeface="Times New Roman" panose="02020603050405020304" pitchFamily="18" charset="0"/>
              </a:rPr>
              <a:pPr>
                <a:lnSpc>
                  <a:spcPct val="100000"/>
                </a:lnSpc>
                <a:spcBef>
                  <a:spcPct val="0"/>
                </a:spcBef>
                <a:buSzTx/>
                <a:buFontTx/>
                <a:buNone/>
              </a:pPr>
              <a:t>57</a:t>
            </a:fld>
            <a:endParaRPr lang="en-US" altLang="en-US" sz="1050" b="0">
              <a:solidFill>
                <a:schemeClr val="tx1"/>
              </a:solidFill>
              <a:latin typeface="Times New Roman" panose="02020603050405020304" pitchFamily="18" charset="0"/>
            </a:endParaRPr>
          </a:p>
        </p:txBody>
      </p:sp>
      <p:graphicFrame>
        <p:nvGraphicFramePr>
          <p:cNvPr id="110596" name="Object 3"/>
          <p:cNvGraphicFramePr>
            <a:graphicFrameLocks noChangeAspect="1"/>
          </p:cNvGraphicFramePr>
          <p:nvPr>
            <p:extLst>
              <p:ext uri="{D42A27DB-BD31-4B8C-83A1-F6EECF244321}">
                <p14:modId xmlns:p14="http://schemas.microsoft.com/office/powerpoint/2010/main" val="3405468778"/>
              </p:ext>
            </p:extLst>
          </p:nvPr>
        </p:nvGraphicFramePr>
        <p:xfrm>
          <a:off x="-241300" y="989013"/>
          <a:ext cx="6384925" cy="2800350"/>
        </p:xfrm>
        <a:graphic>
          <a:graphicData uri="http://schemas.openxmlformats.org/presentationml/2006/ole">
            <mc:AlternateContent xmlns:mc="http://schemas.openxmlformats.org/markup-compatibility/2006">
              <mc:Choice xmlns:v="urn:schemas-microsoft-com:vml" Requires="v">
                <p:oleObj spid="_x0000_s8319" name="Worksheet" r:id="rId4" imgW="5689600" imgH="1993900" progId="Excel.Sheet.8">
                  <p:embed/>
                </p:oleObj>
              </mc:Choice>
              <mc:Fallback>
                <p:oleObj name="Worksheet" r:id="rId4" imgW="5689600" imgH="1993900" progId="Excel.Sheet.8">
                  <p:embed/>
                  <p:pic>
                    <p:nvPicPr>
                      <p:cNvPr id="0" name=""/>
                      <p:cNvPicPr>
                        <a:picLocks noChangeAspect="1" noChangeArrowheads="1"/>
                      </p:cNvPicPr>
                      <p:nvPr/>
                    </p:nvPicPr>
                    <p:blipFill>
                      <a:blip r:embed="rId5"/>
                      <a:srcRect/>
                      <a:stretch>
                        <a:fillRect/>
                      </a:stretch>
                    </p:blipFill>
                    <p:spPr bwMode="auto">
                      <a:xfrm>
                        <a:off x="-241300" y="989013"/>
                        <a:ext cx="6384925" cy="2800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930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normAutofit/>
          </a:bodyPr>
          <a:lstStyle/>
          <a:p>
            <a:r>
              <a:rPr lang="en-US" altLang="en-US" sz="3600" b="1" dirty="0">
                <a:latin typeface="Book Antiqua" panose="02040602050305030304" pitchFamily="18" charset="0"/>
              </a:rPr>
              <a:t>Net Present Value</a:t>
            </a:r>
          </a:p>
        </p:txBody>
      </p:sp>
      <p:sp>
        <p:nvSpPr>
          <p:cNvPr id="11264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83F3EF7-A34C-49FE-A7E6-9DC88F40FC4D}" type="slidenum">
              <a:rPr lang="en-US" altLang="en-US" sz="1050" b="0">
                <a:solidFill>
                  <a:schemeClr val="tx1"/>
                </a:solidFill>
                <a:latin typeface="Times New Roman" panose="02020603050405020304" pitchFamily="18" charset="0"/>
              </a:rPr>
              <a:pPr>
                <a:lnSpc>
                  <a:spcPct val="100000"/>
                </a:lnSpc>
                <a:spcBef>
                  <a:spcPct val="0"/>
                </a:spcBef>
                <a:buSzTx/>
                <a:buFontTx/>
                <a:buNone/>
              </a:pPr>
              <a:t>58</a:t>
            </a:fld>
            <a:endParaRPr lang="en-US" altLang="en-US" sz="1050" b="0">
              <a:solidFill>
                <a:schemeClr val="tx1"/>
              </a:solidFill>
              <a:latin typeface="Times New Roman" panose="02020603050405020304" pitchFamily="18" charset="0"/>
            </a:endParaRPr>
          </a:p>
        </p:txBody>
      </p:sp>
      <p:sp>
        <p:nvSpPr>
          <p:cNvPr id="112644" name="Text Box 3"/>
          <p:cNvSpPr txBox="1">
            <a:spLocks noChangeArrowheads="1"/>
          </p:cNvSpPr>
          <p:nvPr/>
        </p:nvSpPr>
        <p:spPr bwMode="auto">
          <a:xfrm>
            <a:off x="540206" y="1714900"/>
            <a:ext cx="4858510"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b="0" dirty="0">
                <a:solidFill>
                  <a:schemeClr val="tx1"/>
                </a:solidFill>
                <a:latin typeface="+mn-lt"/>
              </a:rPr>
              <a:t>The net present value of free cash flows to </a:t>
            </a:r>
          </a:p>
          <a:p>
            <a:pPr>
              <a:lnSpc>
                <a:spcPct val="100000"/>
              </a:lnSpc>
              <a:spcBef>
                <a:spcPct val="0"/>
              </a:spcBef>
              <a:buSzTx/>
              <a:buFontTx/>
              <a:buNone/>
            </a:pPr>
            <a:r>
              <a:rPr lang="en-US" altLang="en-US" sz="1800" b="0" dirty="0">
                <a:solidFill>
                  <a:schemeClr val="tx1"/>
                </a:solidFill>
                <a:latin typeface="+mn-lt"/>
              </a:rPr>
              <a:t>Equity discounted at the cost of equity of 9.78% is</a:t>
            </a:r>
          </a:p>
          <a:p>
            <a:pPr>
              <a:lnSpc>
                <a:spcPct val="100000"/>
              </a:lnSpc>
              <a:spcBef>
                <a:spcPct val="0"/>
              </a:spcBef>
              <a:buSzTx/>
              <a:buFontTx/>
              <a:buNone/>
            </a:pPr>
            <a:endParaRPr lang="en-US" altLang="en-US" sz="1800" b="0" dirty="0">
              <a:solidFill>
                <a:schemeClr val="tx1"/>
              </a:solidFill>
              <a:latin typeface="+mn-lt"/>
            </a:endParaRPr>
          </a:p>
          <a:p>
            <a:pPr>
              <a:lnSpc>
                <a:spcPct val="100000"/>
              </a:lnSpc>
              <a:spcBef>
                <a:spcPct val="0"/>
              </a:spcBef>
              <a:buSzTx/>
              <a:buFontTx/>
              <a:buNone/>
            </a:pPr>
            <a:r>
              <a:rPr lang="en-US" altLang="en-US" sz="1800" b="0" dirty="0">
                <a:solidFill>
                  <a:schemeClr val="tx1"/>
                </a:solidFill>
                <a:latin typeface="+mn-lt"/>
              </a:rPr>
              <a:t>		$4,101,613</a:t>
            </a:r>
          </a:p>
          <a:p>
            <a:pPr>
              <a:lnSpc>
                <a:spcPct val="100000"/>
              </a:lnSpc>
              <a:spcBef>
                <a:spcPct val="0"/>
              </a:spcBef>
              <a:buSzTx/>
              <a:buFontTx/>
              <a:buNone/>
            </a:pPr>
            <a:endParaRPr lang="en-US" altLang="en-US" sz="1800" b="0" dirty="0">
              <a:solidFill>
                <a:schemeClr val="tx1"/>
              </a:solidFill>
              <a:latin typeface="+mn-lt"/>
            </a:endParaRPr>
          </a:p>
          <a:p>
            <a:pPr>
              <a:lnSpc>
                <a:spcPct val="100000"/>
              </a:lnSpc>
              <a:spcBef>
                <a:spcPct val="0"/>
              </a:spcBef>
              <a:buSzTx/>
              <a:buFontTx/>
              <a:buNone/>
            </a:pPr>
            <a:r>
              <a:rPr lang="en-US" altLang="en-US" sz="1800" b="0" dirty="0">
                <a:solidFill>
                  <a:schemeClr val="tx1"/>
                </a:solidFill>
                <a:latin typeface="+mn-lt"/>
              </a:rPr>
              <a:t>The internal rate of return is 13.53%</a:t>
            </a:r>
          </a:p>
        </p:txBody>
      </p:sp>
    </p:spTree>
    <p:extLst>
      <p:ext uri="{BB962C8B-B14F-4D97-AF65-F5344CB8AC3E}">
        <p14:creationId xmlns:p14="http://schemas.microsoft.com/office/powerpoint/2010/main" val="2903123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Sensitivity Analysis</a:t>
            </a:r>
          </a:p>
        </p:txBody>
      </p:sp>
      <p:sp>
        <p:nvSpPr>
          <p:cNvPr id="114691" name="Rectangle 3"/>
          <p:cNvSpPr>
            <a:spLocks noChangeArrowheads="1"/>
          </p:cNvSpPr>
          <p:nvPr/>
        </p:nvSpPr>
        <p:spPr bwMode="auto">
          <a:xfrm>
            <a:off x="828763" y="1063229"/>
            <a:ext cx="4286622" cy="3763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dirty="0">
                <a:solidFill>
                  <a:schemeClr val="tx1"/>
                </a:solidFill>
                <a:latin typeface="+mn-lt"/>
              </a:rPr>
              <a:t>Base Case</a:t>
            </a:r>
          </a:p>
          <a:p>
            <a:pPr>
              <a:lnSpc>
                <a:spcPct val="100000"/>
              </a:lnSpc>
              <a:spcBef>
                <a:spcPct val="0"/>
              </a:spcBef>
              <a:buSzTx/>
              <a:buFontTx/>
              <a:buNone/>
            </a:pPr>
            <a:r>
              <a:rPr lang="en-US" altLang="en-US" sz="1500" b="0" dirty="0">
                <a:solidFill>
                  <a:schemeClr val="tx1"/>
                </a:solidFill>
                <a:latin typeface="+mn-lt"/>
              </a:rPr>
              <a:t>	Revenues $ 30 million or $300 per square foot</a:t>
            </a:r>
          </a:p>
          <a:p>
            <a:pPr>
              <a:lnSpc>
                <a:spcPct val="100000"/>
              </a:lnSpc>
              <a:spcBef>
                <a:spcPct val="0"/>
              </a:spcBef>
              <a:buSzTx/>
              <a:buFontTx/>
              <a:buNone/>
            </a:pPr>
            <a:r>
              <a:rPr lang="en-US" altLang="en-US" sz="1500" b="0" dirty="0">
                <a:solidFill>
                  <a:schemeClr val="tx1"/>
                </a:solidFill>
                <a:latin typeface="+mn-lt"/>
              </a:rPr>
              <a:t>	Growth rate = 5%</a:t>
            </a:r>
          </a:p>
          <a:p>
            <a:pPr>
              <a:lnSpc>
                <a:spcPct val="100000"/>
              </a:lnSpc>
              <a:spcBef>
                <a:spcPct val="0"/>
              </a:spcBef>
              <a:buSzTx/>
              <a:buFontTx/>
              <a:buNone/>
            </a:pPr>
            <a:r>
              <a:rPr lang="en-US" altLang="en-US" sz="1500" b="0" dirty="0">
                <a:solidFill>
                  <a:schemeClr val="tx1"/>
                </a:solidFill>
                <a:latin typeface="+mn-lt"/>
              </a:rPr>
              <a:t>	Operating Margin = 10% WC = 10% of revenues</a:t>
            </a:r>
          </a:p>
          <a:p>
            <a:pPr>
              <a:lnSpc>
                <a:spcPct val="100000"/>
              </a:lnSpc>
              <a:spcBef>
                <a:spcPct val="0"/>
              </a:spcBef>
              <a:buSzTx/>
              <a:buFontTx/>
              <a:buNone/>
            </a:pPr>
            <a:r>
              <a:rPr lang="en-US" altLang="en-US" sz="1500" b="0" dirty="0">
                <a:solidFill>
                  <a:schemeClr val="tx1"/>
                </a:solidFill>
                <a:latin typeface="+mn-lt"/>
              </a:rPr>
              <a:t>	</a:t>
            </a:r>
          </a:p>
          <a:p>
            <a:pPr>
              <a:lnSpc>
                <a:spcPct val="100000"/>
              </a:lnSpc>
              <a:spcBef>
                <a:spcPct val="0"/>
              </a:spcBef>
              <a:buSzTx/>
              <a:buFontTx/>
              <a:buNone/>
            </a:pPr>
            <a:r>
              <a:rPr lang="en-US" altLang="en-US" sz="1500" dirty="0">
                <a:solidFill>
                  <a:schemeClr val="tx1"/>
                </a:solidFill>
                <a:latin typeface="+mn-lt"/>
              </a:rPr>
              <a:t>Revenues</a:t>
            </a:r>
          </a:p>
          <a:p>
            <a:pPr>
              <a:lnSpc>
                <a:spcPct val="100000"/>
              </a:lnSpc>
              <a:spcBef>
                <a:spcPct val="0"/>
              </a:spcBef>
              <a:buSzTx/>
              <a:buFontTx/>
              <a:buNone/>
            </a:pPr>
            <a:r>
              <a:rPr lang="en-US" altLang="en-US" sz="1500" b="0" dirty="0">
                <a:solidFill>
                  <a:schemeClr val="tx1"/>
                </a:solidFill>
                <a:latin typeface="+mn-lt"/>
              </a:rPr>
              <a:t>	 $ 200 per square foot to $400 per square foot</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dirty="0">
                <a:solidFill>
                  <a:schemeClr val="tx1"/>
                </a:solidFill>
                <a:latin typeface="+mn-lt"/>
              </a:rPr>
              <a:t>Growth</a:t>
            </a:r>
          </a:p>
          <a:p>
            <a:pPr>
              <a:lnSpc>
                <a:spcPct val="100000"/>
              </a:lnSpc>
              <a:spcBef>
                <a:spcPct val="0"/>
              </a:spcBef>
              <a:buSzTx/>
              <a:buFontTx/>
              <a:buNone/>
            </a:pPr>
            <a:r>
              <a:rPr lang="en-US" altLang="en-US" sz="1500" b="0" dirty="0">
                <a:solidFill>
                  <a:schemeClr val="tx1"/>
                </a:solidFill>
                <a:latin typeface="+mn-lt"/>
              </a:rPr>
              <a:t>	0 to 12%</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dirty="0">
                <a:solidFill>
                  <a:schemeClr val="tx1"/>
                </a:solidFill>
                <a:latin typeface="+mn-lt"/>
              </a:rPr>
              <a:t>Operating Margin</a:t>
            </a:r>
          </a:p>
          <a:p>
            <a:pPr>
              <a:lnSpc>
                <a:spcPct val="100000"/>
              </a:lnSpc>
              <a:spcBef>
                <a:spcPct val="0"/>
              </a:spcBef>
              <a:buSzTx/>
              <a:buFontTx/>
              <a:buNone/>
            </a:pPr>
            <a:r>
              <a:rPr lang="en-US" altLang="en-US" sz="1500" b="0" dirty="0">
                <a:solidFill>
                  <a:schemeClr val="tx1"/>
                </a:solidFill>
                <a:latin typeface="+mn-lt"/>
              </a:rPr>
              <a:t>	2 % to 20%</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dirty="0">
                <a:solidFill>
                  <a:schemeClr val="tx1"/>
                </a:solidFill>
                <a:latin typeface="+mn-lt"/>
              </a:rPr>
              <a:t>Working Capital</a:t>
            </a:r>
          </a:p>
          <a:p>
            <a:pPr>
              <a:lnSpc>
                <a:spcPct val="100000"/>
              </a:lnSpc>
              <a:spcBef>
                <a:spcPct val="0"/>
              </a:spcBef>
              <a:buSzTx/>
              <a:buFontTx/>
              <a:buNone/>
            </a:pPr>
            <a:r>
              <a:rPr lang="en-US" altLang="en-US" sz="1500" b="0" dirty="0">
                <a:solidFill>
                  <a:schemeClr val="tx1"/>
                </a:solidFill>
                <a:latin typeface="+mn-lt"/>
              </a:rPr>
              <a:t>	0 to 20%</a:t>
            </a:r>
          </a:p>
        </p:txBody>
      </p:sp>
    </p:spTree>
    <p:extLst>
      <p:ext uri="{BB962C8B-B14F-4D97-AF65-F5344CB8AC3E}">
        <p14:creationId xmlns:p14="http://schemas.microsoft.com/office/powerpoint/2010/main" val="284555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Book Antiqua" panose="02040602050305030304" pitchFamily="18" charset="0"/>
              </a:rPr>
              <a:t>Creating Shareholder Value</a:t>
            </a:r>
            <a:endParaRPr lang="en-US" dirty="0"/>
          </a:p>
        </p:txBody>
      </p:sp>
      <p:sp>
        <p:nvSpPr>
          <p:cNvPr id="14339" name="Rectangle 1026"/>
          <p:cNvSpPr>
            <a:spLocks noGrp="1" noChangeArrowheads="1"/>
          </p:cNvSpPr>
          <p:nvPr>
            <p:ph idx="1"/>
          </p:nvPr>
        </p:nvSpPr>
        <p:spPr>
          <a:xfrm>
            <a:off x="457200" y="1148346"/>
            <a:ext cx="5358809" cy="1687790"/>
          </a:xfrm>
          <a:noFill/>
        </p:spPr>
        <p:txBody>
          <a:bodyPr>
            <a:normAutofit/>
          </a:bodyPr>
          <a:lstStyle/>
          <a:p>
            <a:pPr>
              <a:lnSpc>
                <a:spcPct val="70000"/>
              </a:lnSpc>
              <a:spcBef>
                <a:spcPct val="50000"/>
              </a:spcBef>
            </a:pPr>
            <a:r>
              <a:rPr lang="en-US" altLang="en-US" sz="1800" b="0" dirty="0"/>
              <a:t>Shareholders are the </a:t>
            </a:r>
            <a:r>
              <a:rPr lang="en-US" altLang="en-US" sz="1800" dirty="0"/>
              <a:t>owners</a:t>
            </a:r>
            <a:r>
              <a:rPr lang="en-US" altLang="en-US" sz="1800" b="0" dirty="0"/>
              <a:t> of the corporation.</a:t>
            </a:r>
          </a:p>
          <a:p>
            <a:pPr>
              <a:lnSpc>
                <a:spcPct val="70000"/>
              </a:lnSpc>
              <a:spcBef>
                <a:spcPct val="50000"/>
              </a:spcBef>
            </a:pPr>
            <a:r>
              <a:rPr lang="en-US" altLang="en-US" sz="1800" b="0" dirty="0"/>
              <a:t>The primary financial goal of any public corporation is to create </a:t>
            </a:r>
            <a:r>
              <a:rPr lang="en-US" altLang="en-US" sz="1800" dirty="0"/>
              <a:t>economic value</a:t>
            </a:r>
            <a:r>
              <a:rPr lang="en-US" altLang="en-US" sz="1800" b="0" dirty="0"/>
              <a:t> for its shareholders.</a:t>
            </a:r>
          </a:p>
          <a:p>
            <a:pPr>
              <a:lnSpc>
                <a:spcPct val="70000"/>
              </a:lnSpc>
              <a:spcBef>
                <a:spcPct val="50000"/>
              </a:spcBef>
            </a:pPr>
            <a:r>
              <a:rPr lang="en-US" altLang="en-US" sz="1800" b="0" dirty="0"/>
              <a:t>What is </a:t>
            </a:r>
            <a:r>
              <a:rPr lang="en-US" altLang="en-US" sz="1800" dirty="0"/>
              <a:t>economic value</a:t>
            </a:r>
            <a:r>
              <a:rPr lang="en-US" altLang="en-US" sz="1800" b="0" dirty="0"/>
              <a:t> and how does a corporation go about creating economic value for its shareholders?</a:t>
            </a:r>
            <a:endParaRPr lang="en-US" altLang="en-US" sz="1800" dirty="0"/>
          </a:p>
        </p:txBody>
      </p:sp>
      <p:sp>
        <p:nvSpPr>
          <p:cNvPr id="1433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A58ADFA4-EF1E-4086-B233-D9196C9D441C}" type="slidenum">
              <a:rPr lang="en-US" altLang="en-US" sz="1050" b="0">
                <a:solidFill>
                  <a:schemeClr val="tx1"/>
                </a:solidFill>
                <a:latin typeface="Times New Roman" panose="02020603050405020304" pitchFamily="18" charset="0"/>
              </a:rPr>
              <a:pPr>
                <a:lnSpc>
                  <a:spcPct val="100000"/>
                </a:lnSpc>
                <a:spcBef>
                  <a:spcPct val="0"/>
                </a:spcBef>
                <a:buSzTx/>
                <a:buFontTx/>
                <a:buNone/>
              </a:pPr>
              <a:t>6</a:t>
            </a:fld>
            <a:endParaRPr lang="en-US" altLang="en-US" sz="1050" b="0">
              <a:solidFill>
                <a:schemeClr val="tx1"/>
              </a:solidFill>
              <a:latin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27025135"/>
              </p:ext>
            </p:extLst>
          </p:nvPr>
        </p:nvGraphicFramePr>
        <p:xfrm>
          <a:off x="616690" y="2836136"/>
          <a:ext cx="2828260" cy="2189586"/>
        </p:xfrm>
        <a:graphic>
          <a:graphicData uri="http://schemas.openxmlformats.org/presentationml/2006/ole">
            <mc:AlternateContent xmlns:mc="http://schemas.openxmlformats.org/markup-compatibility/2006">
              <mc:Choice xmlns:v="urn:schemas-microsoft-com:vml" Requires="v">
                <p:oleObj spid="_x0000_s1240" name="Clip" r:id="rId4" imgW="3717925" imgH="3352800" progId="MS_ClipArt_Gallery.2">
                  <p:embed/>
                </p:oleObj>
              </mc:Choice>
              <mc:Fallback>
                <p:oleObj name="Clip" r:id="rId4" imgW="3717925" imgH="3352800" progId="MS_ClipArt_Gallery.2">
                  <p:embed/>
                  <p:pic>
                    <p:nvPicPr>
                      <p:cNvPr id="0" name="Object 30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90" y="2836136"/>
                        <a:ext cx="2828260" cy="218958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11921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noFill/>
        </p:spPr>
        <p:txBody>
          <a:bodyPr>
            <a:noAutofit/>
          </a:bodyPr>
          <a:lstStyle/>
          <a:p>
            <a:r>
              <a:rPr lang="en-US" altLang="en-US" sz="3600" b="1" dirty="0">
                <a:latin typeface="Book Antiqua" panose="02040602050305030304" pitchFamily="18" charset="0"/>
              </a:rPr>
              <a:t>Simulation</a:t>
            </a:r>
          </a:p>
        </p:txBody>
      </p:sp>
      <p:sp>
        <p:nvSpPr>
          <p:cNvPr id="116739" name="Rectangle 3"/>
          <p:cNvSpPr>
            <a:spLocks noChangeArrowheads="1"/>
          </p:cNvSpPr>
          <p:nvPr/>
        </p:nvSpPr>
        <p:spPr bwMode="auto">
          <a:xfrm>
            <a:off x="106325" y="1063229"/>
            <a:ext cx="5858539" cy="3763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b="0" dirty="0">
                <a:solidFill>
                  <a:schemeClr val="tx1"/>
                </a:solidFill>
                <a:latin typeface="+mn-lt"/>
              </a:rPr>
              <a:t>Variable	   Distribution	Expected Value		Distribution</a:t>
            </a:r>
          </a:p>
          <a:p>
            <a:pPr>
              <a:lnSpc>
                <a:spcPct val="100000"/>
              </a:lnSpc>
              <a:spcBef>
                <a:spcPct val="0"/>
              </a:spcBef>
              <a:buSzTx/>
              <a:buFontTx/>
              <a:buNone/>
            </a:pPr>
            <a:r>
              <a:rPr lang="en-US" altLang="en-US" sz="1500" b="0" dirty="0">
                <a:solidFill>
                  <a:schemeClr val="tx1"/>
                </a:solidFill>
                <a:latin typeface="+mn-lt"/>
              </a:rPr>
              <a:t>_____________________________________________________</a:t>
            </a:r>
          </a:p>
          <a:p>
            <a:pPr>
              <a:lnSpc>
                <a:spcPct val="100000"/>
              </a:lnSpc>
              <a:spcBef>
                <a:spcPct val="0"/>
              </a:spcBef>
              <a:buSzTx/>
              <a:buFontTx/>
              <a:buNone/>
            </a:pPr>
            <a:r>
              <a:rPr lang="en-US" altLang="en-US" sz="1500" b="0" dirty="0">
                <a:solidFill>
                  <a:schemeClr val="tx1"/>
                </a:solidFill>
                <a:latin typeface="+mn-lt"/>
              </a:rPr>
              <a:t>Revenues	   General		$30 million	 Value	Probability</a:t>
            </a:r>
          </a:p>
          <a:p>
            <a:pPr>
              <a:lnSpc>
                <a:spcPct val="100000"/>
              </a:lnSpc>
              <a:spcBef>
                <a:spcPct val="0"/>
              </a:spcBef>
              <a:buSzTx/>
              <a:buFontTx/>
              <a:buNone/>
            </a:pPr>
            <a:r>
              <a:rPr lang="en-US" altLang="en-US" sz="1500" b="0" dirty="0">
                <a:solidFill>
                  <a:schemeClr val="tx1"/>
                </a:solidFill>
                <a:latin typeface="+mn-lt"/>
              </a:rPr>
              <a:t>						                   $20 mil	0.1250</a:t>
            </a:r>
          </a:p>
          <a:p>
            <a:pPr>
              <a:lnSpc>
                <a:spcPct val="100000"/>
              </a:lnSpc>
              <a:spcBef>
                <a:spcPct val="0"/>
              </a:spcBef>
              <a:buSzTx/>
              <a:buFontTx/>
              <a:buNone/>
            </a:pPr>
            <a:r>
              <a:rPr lang="en-US" altLang="en-US" sz="1500" b="0" dirty="0">
                <a:solidFill>
                  <a:schemeClr val="tx1"/>
                </a:solidFill>
                <a:latin typeface="+mn-lt"/>
              </a:rPr>
              <a:t>						                   $25	         0.1875</a:t>
            </a:r>
          </a:p>
          <a:p>
            <a:pPr>
              <a:lnSpc>
                <a:spcPct val="100000"/>
              </a:lnSpc>
              <a:spcBef>
                <a:spcPct val="0"/>
              </a:spcBef>
              <a:buSzTx/>
              <a:buFontTx/>
              <a:buNone/>
            </a:pPr>
            <a:r>
              <a:rPr lang="en-US" altLang="en-US" sz="1500" b="0" dirty="0">
                <a:solidFill>
                  <a:schemeClr val="tx1"/>
                </a:solidFill>
                <a:latin typeface="+mn-lt"/>
              </a:rPr>
              <a:t>						                   $30	         0.3750</a:t>
            </a:r>
          </a:p>
          <a:p>
            <a:pPr>
              <a:lnSpc>
                <a:spcPct val="100000"/>
              </a:lnSpc>
              <a:spcBef>
                <a:spcPct val="0"/>
              </a:spcBef>
              <a:buSzTx/>
              <a:buFontTx/>
              <a:buNone/>
            </a:pPr>
            <a:r>
              <a:rPr lang="en-US" altLang="en-US" sz="1500" b="0" dirty="0">
                <a:solidFill>
                  <a:schemeClr val="tx1"/>
                </a:solidFill>
                <a:latin typeface="+mn-lt"/>
              </a:rPr>
              <a:t>						                   $35	         0.1875</a:t>
            </a:r>
          </a:p>
          <a:p>
            <a:pPr>
              <a:lnSpc>
                <a:spcPct val="100000"/>
              </a:lnSpc>
              <a:spcBef>
                <a:spcPct val="0"/>
              </a:spcBef>
              <a:buSzTx/>
              <a:buFontTx/>
              <a:buNone/>
            </a:pPr>
            <a:r>
              <a:rPr lang="en-US" altLang="en-US" sz="1500" b="0" dirty="0">
                <a:solidFill>
                  <a:schemeClr val="tx1"/>
                </a:solidFill>
                <a:latin typeface="+mn-lt"/>
              </a:rPr>
              <a:t>						                   $40	         0.1250</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Growth rate   Normal		 5 %		           Std. Deviation = 2%</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Operating 	   Uniform		10%		           Minimum = 0</a:t>
            </a:r>
          </a:p>
          <a:p>
            <a:pPr>
              <a:lnSpc>
                <a:spcPct val="100000"/>
              </a:lnSpc>
              <a:spcBef>
                <a:spcPct val="0"/>
              </a:spcBef>
              <a:buSzTx/>
              <a:buFontTx/>
              <a:buNone/>
            </a:pPr>
            <a:r>
              <a:rPr lang="en-US" altLang="en-US" sz="1500" b="0" dirty="0">
                <a:solidFill>
                  <a:schemeClr val="tx1"/>
                </a:solidFill>
                <a:latin typeface="+mn-lt"/>
              </a:rPr>
              <a:t>Margin						           Maximum=20%</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WC as % of     Normal		10%		           Std. Deviation = 2.5%</a:t>
            </a:r>
          </a:p>
          <a:p>
            <a:pPr>
              <a:lnSpc>
                <a:spcPct val="100000"/>
              </a:lnSpc>
              <a:spcBef>
                <a:spcPct val="0"/>
              </a:spcBef>
              <a:buSzTx/>
              <a:buFontTx/>
              <a:buNone/>
            </a:pPr>
            <a:r>
              <a:rPr lang="en-US" altLang="en-US" sz="1500" b="0" dirty="0">
                <a:solidFill>
                  <a:schemeClr val="tx1"/>
                </a:solidFill>
                <a:latin typeface="+mn-lt"/>
              </a:rPr>
              <a:t>Revenues</a:t>
            </a:r>
          </a:p>
        </p:txBody>
      </p:sp>
    </p:spTree>
    <p:extLst>
      <p:ext uri="{BB962C8B-B14F-4D97-AF65-F5344CB8AC3E}">
        <p14:creationId xmlns:p14="http://schemas.microsoft.com/office/powerpoint/2010/main" val="2997361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noFill/>
        </p:spPr>
        <p:txBody>
          <a:bodyPr>
            <a:noAutofit/>
          </a:bodyPr>
          <a:lstStyle/>
          <a:p>
            <a:r>
              <a:rPr lang="en-US" altLang="en-US" sz="3600" b="1" dirty="0">
                <a:latin typeface="Book Antiqua" panose="02040602050305030304" pitchFamily="18" charset="0"/>
              </a:rPr>
              <a:t>Simulation</a:t>
            </a:r>
          </a:p>
        </p:txBody>
      </p:sp>
      <p:sp>
        <p:nvSpPr>
          <p:cNvPr id="118787" name="Rectangle 3"/>
          <p:cNvSpPr>
            <a:spLocks noChangeArrowheads="1"/>
          </p:cNvSpPr>
          <p:nvPr/>
        </p:nvSpPr>
        <p:spPr bwMode="auto">
          <a:xfrm>
            <a:off x="36862" y="1063229"/>
            <a:ext cx="5339346" cy="3763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dirty="0">
                <a:solidFill>
                  <a:schemeClr val="tx1"/>
                </a:solidFill>
                <a:latin typeface="+mn-lt"/>
              </a:rPr>
              <a:t>Step 2</a:t>
            </a:r>
          </a:p>
          <a:p>
            <a:pPr>
              <a:lnSpc>
                <a:spcPct val="100000"/>
              </a:lnSpc>
              <a:spcBef>
                <a:spcPct val="0"/>
              </a:spcBef>
              <a:buSzTx/>
              <a:buFontTx/>
              <a:buNone/>
            </a:pPr>
            <a:r>
              <a:rPr lang="en-US" altLang="en-US" sz="1500" b="0" dirty="0">
                <a:solidFill>
                  <a:schemeClr val="tx1"/>
                </a:solidFill>
                <a:latin typeface="+mn-lt"/>
              </a:rPr>
              <a:t>	Draw one outcome for each variable.</a:t>
            </a:r>
          </a:p>
          <a:p>
            <a:pPr>
              <a:lnSpc>
                <a:spcPct val="100000"/>
              </a:lnSpc>
              <a:spcBef>
                <a:spcPct val="0"/>
              </a:spcBef>
              <a:buSzTx/>
              <a:buFontTx/>
              <a:buNone/>
            </a:pPr>
            <a:r>
              <a:rPr lang="en-US" altLang="en-US" sz="1500" b="0" dirty="0">
                <a:solidFill>
                  <a:schemeClr val="tx1"/>
                </a:solidFill>
                <a:latin typeface="+mn-lt"/>
              </a:rPr>
              <a:t>		Variable			       Drawn outcome</a:t>
            </a:r>
          </a:p>
          <a:p>
            <a:pPr>
              <a:lnSpc>
                <a:spcPct val="100000"/>
              </a:lnSpc>
              <a:spcBef>
                <a:spcPct val="0"/>
              </a:spcBef>
              <a:buSzTx/>
              <a:buFontTx/>
              <a:buNone/>
            </a:pPr>
            <a:r>
              <a:rPr lang="en-US" altLang="en-US" sz="1500" b="0" dirty="0">
                <a:solidFill>
                  <a:schemeClr val="tx1"/>
                </a:solidFill>
                <a:latin typeface="+mn-lt"/>
              </a:rPr>
              <a:t>	______________________________________________</a:t>
            </a:r>
          </a:p>
          <a:p>
            <a:pPr>
              <a:lnSpc>
                <a:spcPct val="100000"/>
              </a:lnSpc>
              <a:spcBef>
                <a:spcPct val="0"/>
              </a:spcBef>
              <a:buSzTx/>
              <a:buFontTx/>
              <a:buNone/>
            </a:pPr>
            <a:r>
              <a:rPr lang="en-US" altLang="en-US" sz="1500" b="0" dirty="0">
                <a:solidFill>
                  <a:schemeClr val="tx1"/>
                </a:solidFill>
                <a:latin typeface="+mn-lt"/>
              </a:rPr>
              <a:t>		Revenues			       $25 million</a:t>
            </a:r>
          </a:p>
          <a:p>
            <a:pPr>
              <a:lnSpc>
                <a:spcPct val="100000"/>
              </a:lnSpc>
              <a:spcBef>
                <a:spcPct val="0"/>
              </a:spcBef>
              <a:buSzTx/>
              <a:buFontTx/>
              <a:buNone/>
            </a:pPr>
            <a:r>
              <a:rPr lang="en-US" altLang="en-US" sz="1500" b="0" dirty="0">
                <a:solidFill>
                  <a:schemeClr val="tx1"/>
                </a:solidFill>
                <a:latin typeface="+mn-lt"/>
              </a:rPr>
              <a:t>		Growth rate		        6.35%</a:t>
            </a:r>
          </a:p>
          <a:p>
            <a:pPr>
              <a:lnSpc>
                <a:spcPct val="100000"/>
              </a:lnSpc>
              <a:spcBef>
                <a:spcPct val="0"/>
              </a:spcBef>
              <a:buSzTx/>
              <a:buFontTx/>
              <a:buNone/>
            </a:pPr>
            <a:r>
              <a:rPr lang="en-US" altLang="en-US" sz="1500" b="0" dirty="0">
                <a:solidFill>
                  <a:schemeClr val="tx1"/>
                </a:solidFill>
                <a:latin typeface="+mn-lt"/>
              </a:rPr>
              <a:t>		Operating Margin	    	       10.00%</a:t>
            </a:r>
          </a:p>
          <a:p>
            <a:pPr>
              <a:lnSpc>
                <a:spcPct val="100000"/>
              </a:lnSpc>
              <a:spcBef>
                <a:spcPct val="0"/>
              </a:spcBef>
              <a:buSzTx/>
              <a:buFontTx/>
              <a:buNone/>
            </a:pPr>
            <a:r>
              <a:rPr lang="en-US" altLang="en-US" sz="1500" b="0" dirty="0">
                <a:solidFill>
                  <a:schemeClr val="tx1"/>
                </a:solidFill>
                <a:latin typeface="+mn-lt"/>
              </a:rPr>
              <a:t>		WC as % of revenues             9.16%</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dirty="0">
                <a:solidFill>
                  <a:schemeClr val="tx1"/>
                </a:solidFill>
                <a:latin typeface="+mn-lt"/>
              </a:rPr>
              <a:t>Step 3</a:t>
            </a:r>
          </a:p>
          <a:p>
            <a:pPr>
              <a:lnSpc>
                <a:spcPct val="100000"/>
              </a:lnSpc>
              <a:spcBef>
                <a:spcPct val="0"/>
              </a:spcBef>
              <a:buSzTx/>
              <a:buFontTx/>
              <a:buNone/>
            </a:pPr>
            <a:r>
              <a:rPr lang="en-US" altLang="en-US" sz="1500" b="0" dirty="0">
                <a:solidFill>
                  <a:schemeClr val="tx1"/>
                </a:solidFill>
                <a:latin typeface="+mn-lt"/>
              </a:rPr>
              <a:t>	Estimate NPV and IRR.</a:t>
            </a:r>
          </a:p>
          <a:p>
            <a:pPr>
              <a:lnSpc>
                <a:spcPct val="100000"/>
              </a:lnSpc>
              <a:spcBef>
                <a:spcPct val="0"/>
              </a:spcBef>
              <a:buSzTx/>
              <a:buFontTx/>
              <a:buNone/>
            </a:pPr>
            <a:r>
              <a:rPr lang="en-US" altLang="en-US" sz="1500" b="0" dirty="0">
                <a:solidFill>
                  <a:schemeClr val="tx1"/>
                </a:solidFill>
                <a:latin typeface="+mn-lt"/>
              </a:rPr>
              <a:t>		       NPV = -13,423</a:t>
            </a:r>
          </a:p>
          <a:p>
            <a:pPr>
              <a:lnSpc>
                <a:spcPct val="100000"/>
              </a:lnSpc>
              <a:spcBef>
                <a:spcPct val="0"/>
              </a:spcBef>
              <a:buSzTx/>
              <a:buFontTx/>
              <a:buNone/>
            </a:pPr>
            <a:r>
              <a:rPr lang="en-US" altLang="en-US" sz="1500" b="0" dirty="0">
                <a:solidFill>
                  <a:schemeClr val="tx1"/>
                </a:solidFill>
                <a:latin typeface="+mn-lt"/>
              </a:rPr>
              <a:t>		       IRR = 12.48%</a:t>
            </a:r>
          </a:p>
          <a:p>
            <a:pPr>
              <a:lnSpc>
                <a:spcPct val="100000"/>
              </a:lnSpc>
              <a:spcBef>
                <a:spcPct val="0"/>
              </a:spcBef>
              <a:buSzTx/>
              <a:buFontTx/>
              <a:buNone/>
            </a:pPr>
            <a:r>
              <a:rPr lang="en-US" altLang="en-US" sz="1500" dirty="0">
                <a:solidFill>
                  <a:schemeClr val="tx1"/>
                </a:solidFill>
                <a:latin typeface="+mn-lt"/>
              </a:rPr>
              <a:t>Step 4</a:t>
            </a:r>
          </a:p>
          <a:p>
            <a:pPr>
              <a:lnSpc>
                <a:spcPct val="100000"/>
              </a:lnSpc>
              <a:spcBef>
                <a:spcPct val="0"/>
              </a:spcBef>
              <a:buSzTx/>
              <a:buFontTx/>
              <a:buNone/>
            </a:pPr>
            <a:r>
              <a:rPr lang="en-US" altLang="en-US" sz="1500" b="0" dirty="0">
                <a:solidFill>
                  <a:schemeClr val="tx1"/>
                </a:solidFill>
                <a:latin typeface="+mn-lt"/>
              </a:rPr>
              <a:t>	Repeat steps (2) and (3) 5,000 times.  Compute the summary</a:t>
            </a:r>
          </a:p>
          <a:p>
            <a:pPr>
              <a:lnSpc>
                <a:spcPct val="100000"/>
              </a:lnSpc>
              <a:spcBef>
                <a:spcPct val="0"/>
              </a:spcBef>
              <a:buSzTx/>
              <a:buFontTx/>
              <a:buNone/>
            </a:pPr>
            <a:r>
              <a:rPr lang="en-US" altLang="en-US" sz="1500" b="0" dirty="0">
                <a:solidFill>
                  <a:schemeClr val="tx1"/>
                </a:solidFill>
                <a:latin typeface="+mn-lt"/>
              </a:rPr>
              <a:t>	statistics.</a:t>
            </a:r>
          </a:p>
        </p:txBody>
      </p:sp>
    </p:spTree>
    <p:extLst>
      <p:ext uri="{BB962C8B-B14F-4D97-AF65-F5344CB8AC3E}">
        <p14:creationId xmlns:p14="http://schemas.microsoft.com/office/powerpoint/2010/main" val="1918957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Simulation</a:t>
            </a:r>
          </a:p>
        </p:txBody>
      </p:sp>
      <p:sp>
        <p:nvSpPr>
          <p:cNvPr id="120835" name="Rectangle 3"/>
          <p:cNvSpPr>
            <a:spLocks noChangeArrowheads="1"/>
          </p:cNvSpPr>
          <p:nvPr/>
        </p:nvSpPr>
        <p:spPr bwMode="auto">
          <a:xfrm>
            <a:off x="121002" y="1242710"/>
            <a:ext cx="5695008" cy="2378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b="0" dirty="0">
                <a:solidFill>
                  <a:schemeClr val="tx1"/>
                </a:solidFill>
                <a:latin typeface="+mn-lt"/>
              </a:rPr>
              <a:t>Description					NPV			         IRR</a:t>
            </a:r>
          </a:p>
          <a:p>
            <a:pPr>
              <a:lnSpc>
                <a:spcPct val="100000"/>
              </a:lnSpc>
              <a:spcBef>
                <a:spcPct val="0"/>
              </a:spcBef>
              <a:buSzTx/>
              <a:buNone/>
            </a:pPr>
            <a:r>
              <a:rPr lang="en-US" altLang="en-US" sz="1500" b="0" dirty="0">
                <a:solidFill>
                  <a:schemeClr val="tx1"/>
                </a:solidFill>
                <a:latin typeface="+mn-lt"/>
              </a:rPr>
              <a:t>_____________________________________________________</a:t>
            </a:r>
          </a:p>
          <a:p>
            <a:pPr>
              <a:lnSpc>
                <a:spcPct val="100000"/>
              </a:lnSpc>
              <a:spcBef>
                <a:spcPct val="0"/>
              </a:spcBef>
              <a:buSzTx/>
              <a:buFontTx/>
              <a:buNone/>
            </a:pPr>
            <a:r>
              <a:rPr lang="en-US" altLang="en-US" sz="1500" b="0" dirty="0">
                <a:solidFill>
                  <a:schemeClr val="tx1"/>
                </a:solidFill>
                <a:latin typeface="+mn-lt"/>
              </a:rPr>
              <a:t>Expected Value			      $1,067,150		       13.84%</a:t>
            </a:r>
          </a:p>
          <a:p>
            <a:pPr>
              <a:lnSpc>
                <a:spcPct val="100000"/>
              </a:lnSpc>
              <a:spcBef>
                <a:spcPct val="0"/>
              </a:spcBef>
              <a:buSzTx/>
              <a:buFontTx/>
              <a:buNone/>
            </a:pPr>
            <a:r>
              <a:rPr lang="en-US" altLang="en-US" sz="1500" b="0" dirty="0">
                <a:solidFill>
                  <a:schemeClr val="tx1"/>
                </a:solidFill>
                <a:latin typeface="+mn-lt"/>
              </a:rPr>
              <a:t>Standard Deviation		     	 451,335		       0.55%</a:t>
            </a:r>
          </a:p>
          <a:p>
            <a:pPr>
              <a:lnSpc>
                <a:spcPct val="100000"/>
              </a:lnSpc>
              <a:spcBef>
                <a:spcPct val="0"/>
              </a:spcBef>
              <a:buSzTx/>
              <a:buFontTx/>
              <a:buNone/>
            </a:pPr>
            <a:r>
              <a:rPr lang="en-US" altLang="en-US" sz="1500" b="0" dirty="0">
                <a:solidFill>
                  <a:schemeClr val="tx1"/>
                </a:solidFill>
                <a:latin typeface="+mn-lt"/>
              </a:rPr>
              <a:t>Coefficient of Variation	      	 451,335/1,067,150      0.55/13.84</a:t>
            </a:r>
          </a:p>
          <a:p>
            <a:pPr>
              <a:lnSpc>
                <a:spcPct val="100000"/>
              </a:lnSpc>
              <a:spcBef>
                <a:spcPct val="0"/>
              </a:spcBef>
              <a:buSzTx/>
              <a:buFontTx/>
              <a:buNone/>
            </a:pPr>
            <a:r>
              <a:rPr lang="en-US" altLang="en-US" sz="1500" b="0" dirty="0">
                <a:solidFill>
                  <a:schemeClr val="tx1"/>
                </a:solidFill>
                <a:latin typeface="+mn-lt"/>
              </a:rPr>
              <a:t>Minimum			                  -9,504,201		        -1.21%</a:t>
            </a:r>
          </a:p>
          <a:p>
            <a:pPr>
              <a:lnSpc>
                <a:spcPct val="100000"/>
              </a:lnSpc>
              <a:spcBef>
                <a:spcPct val="0"/>
              </a:spcBef>
              <a:buSzTx/>
              <a:buFontTx/>
              <a:buNone/>
            </a:pPr>
            <a:r>
              <a:rPr lang="en-US" altLang="en-US" sz="1500" b="0" dirty="0">
                <a:solidFill>
                  <a:schemeClr val="tx1"/>
                </a:solidFill>
                <a:latin typeface="+mn-lt"/>
              </a:rPr>
              <a:t>Maximum			                31,013,450		        47.95%</a:t>
            </a:r>
          </a:p>
          <a:p>
            <a:pPr>
              <a:lnSpc>
                <a:spcPct val="100000"/>
              </a:lnSpc>
              <a:spcBef>
                <a:spcPct val="0"/>
              </a:spcBef>
              <a:buSzTx/>
              <a:buFontTx/>
              <a:buNone/>
            </a:pPr>
            <a:r>
              <a:rPr lang="en-US" altLang="en-US" sz="1500" b="0" dirty="0">
                <a:solidFill>
                  <a:schemeClr val="tx1"/>
                </a:solidFill>
                <a:latin typeface="+mn-lt"/>
              </a:rPr>
              <a:t>% of time below zero		       20.16%		       		 -</a:t>
            </a:r>
          </a:p>
          <a:p>
            <a:pPr>
              <a:lnSpc>
                <a:spcPct val="100000"/>
              </a:lnSpc>
              <a:spcBef>
                <a:spcPct val="0"/>
              </a:spcBef>
              <a:buSzTx/>
              <a:buFontTx/>
              <a:buNone/>
            </a:pPr>
            <a:r>
              <a:rPr lang="en-US" altLang="en-US" sz="1500" b="0" dirty="0">
                <a:solidFill>
                  <a:schemeClr val="tx1"/>
                </a:solidFill>
                <a:latin typeface="+mn-lt"/>
              </a:rPr>
              <a:t>% of time below discount rate    	-			        20.16%</a:t>
            </a:r>
          </a:p>
          <a:p>
            <a:pPr>
              <a:lnSpc>
                <a:spcPct val="100000"/>
              </a:lnSpc>
              <a:spcBef>
                <a:spcPct val="0"/>
              </a:spcBef>
              <a:buSzTx/>
              <a:buFontTx/>
              <a:buNone/>
            </a:pPr>
            <a:endParaRPr lang="en-US" altLang="en-US" sz="1500" b="0" dirty="0">
              <a:solidFill>
                <a:schemeClr val="tx1"/>
              </a:solidFill>
              <a:latin typeface="+mn-lt"/>
            </a:endParaRPr>
          </a:p>
        </p:txBody>
      </p:sp>
    </p:spTree>
    <p:extLst>
      <p:ext uri="{BB962C8B-B14F-4D97-AF65-F5344CB8AC3E}">
        <p14:creationId xmlns:p14="http://schemas.microsoft.com/office/powerpoint/2010/main" val="296005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Simulation</a:t>
            </a:r>
          </a:p>
        </p:txBody>
      </p:sp>
      <p:sp>
        <p:nvSpPr>
          <p:cNvPr id="122883" name="Rectangle 3"/>
          <p:cNvSpPr>
            <a:spLocks noChangeArrowheads="1"/>
          </p:cNvSpPr>
          <p:nvPr/>
        </p:nvSpPr>
        <p:spPr bwMode="auto">
          <a:xfrm>
            <a:off x="420301" y="1293625"/>
            <a:ext cx="5001176" cy="1916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500" dirty="0">
                <a:solidFill>
                  <a:schemeClr val="tx1"/>
                </a:solidFill>
                <a:latin typeface="+mn-lt"/>
              </a:rPr>
              <a:t>Step 5</a:t>
            </a: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Use the distribution of NPV to answer the following questions.</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What is the likelihood that this will be a bad project?</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What is the worst case and best-case scenarios?</a:t>
            </a:r>
          </a:p>
          <a:p>
            <a:pPr>
              <a:lnSpc>
                <a:spcPct val="100000"/>
              </a:lnSpc>
              <a:spcBef>
                <a:spcPct val="0"/>
              </a:spcBef>
              <a:buSzTx/>
              <a:buFontTx/>
              <a:buNone/>
            </a:pPr>
            <a:endParaRPr lang="en-US" altLang="en-US" sz="1500" b="0" dirty="0">
              <a:solidFill>
                <a:schemeClr val="tx1"/>
              </a:solidFill>
              <a:latin typeface="+mn-lt"/>
            </a:endParaRPr>
          </a:p>
          <a:p>
            <a:pPr>
              <a:lnSpc>
                <a:spcPct val="100000"/>
              </a:lnSpc>
              <a:spcBef>
                <a:spcPct val="0"/>
              </a:spcBef>
              <a:buSzTx/>
              <a:buFontTx/>
              <a:buNone/>
            </a:pPr>
            <a:r>
              <a:rPr lang="en-US" altLang="en-US" sz="1500" b="0" dirty="0">
                <a:solidFill>
                  <a:schemeClr val="tx1"/>
                </a:solidFill>
                <a:latin typeface="+mn-lt"/>
              </a:rPr>
              <a:t>Can try to build linkages in the simulations.</a:t>
            </a:r>
          </a:p>
        </p:txBody>
      </p:sp>
    </p:spTree>
    <p:extLst>
      <p:ext uri="{BB962C8B-B14F-4D97-AF65-F5344CB8AC3E}">
        <p14:creationId xmlns:p14="http://schemas.microsoft.com/office/powerpoint/2010/main" val="2317239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idx="1"/>
          </p:nvPr>
        </p:nvSpPr>
        <p:spPr>
          <a:xfrm>
            <a:off x="1162050" y="457200"/>
            <a:ext cx="6457950" cy="3143250"/>
          </a:xfrm>
          <a:noFill/>
        </p:spPr>
        <p:txBody>
          <a:bodyPr>
            <a:normAutofit fontScale="62500" lnSpcReduction="20000"/>
          </a:bodyPr>
          <a:lstStyle/>
          <a:p>
            <a:pPr marL="1500188" lvl="4" indent="-128588">
              <a:lnSpc>
                <a:spcPct val="90000"/>
              </a:lnSpc>
              <a:spcBef>
                <a:spcPct val="30000"/>
              </a:spcBef>
              <a:buNone/>
            </a:pPr>
            <a:r>
              <a:rPr lang="en-US" altLang="en-US" sz="2300" b="1" dirty="0">
                <a:solidFill>
                  <a:srgbClr val="000000"/>
                </a:solidFill>
              </a:rPr>
              <a:t> 0				              1</a:t>
            </a:r>
          </a:p>
          <a:p>
            <a:pPr marL="1500188" lvl="4" indent="-128588">
              <a:lnSpc>
                <a:spcPct val="90000"/>
              </a:lnSpc>
              <a:spcBef>
                <a:spcPct val="30000"/>
              </a:spcBef>
              <a:buNone/>
            </a:pPr>
            <a:r>
              <a:rPr lang="en-US" altLang="en-US" sz="2300" b="1" dirty="0">
                <a:solidFill>
                  <a:srgbClr val="000000"/>
                </a:solidFill>
              </a:rPr>
              <a:t>(Today)			(Next Year)</a:t>
            </a:r>
          </a:p>
          <a:p>
            <a:pPr marL="1157288" lvl="3" indent="-128588">
              <a:lnSpc>
                <a:spcPct val="90000"/>
              </a:lnSpc>
              <a:spcBef>
                <a:spcPct val="30000"/>
              </a:spcBef>
              <a:buNone/>
            </a:pPr>
            <a:r>
              <a:rPr lang="en-US" altLang="en-US" sz="2300" b="1" dirty="0">
                <a:solidFill>
                  <a:srgbClr val="000000"/>
                </a:solidFill>
              </a:rPr>
              <a:t>          |___________________________________|</a:t>
            </a:r>
          </a:p>
          <a:p>
            <a:pPr marL="1157288" lvl="3" indent="-128588">
              <a:lnSpc>
                <a:spcPct val="90000"/>
              </a:lnSpc>
              <a:spcBef>
                <a:spcPct val="30000"/>
              </a:spcBef>
              <a:buNone/>
            </a:pPr>
            <a:r>
              <a:rPr lang="en-US" altLang="en-US" sz="2300" b="1" dirty="0">
                <a:solidFill>
                  <a:srgbClr val="000000"/>
                </a:solidFill>
              </a:rPr>
              <a:t>     $10,000			$10,700	          </a:t>
            </a:r>
            <a:endParaRPr lang="en-US" altLang="en-US" sz="2300" b="1" baseline="-25000" dirty="0">
              <a:solidFill>
                <a:srgbClr val="000000"/>
              </a:solidFill>
            </a:endParaRPr>
          </a:p>
          <a:p>
            <a:pPr marL="1157288" lvl="3" indent="-128588">
              <a:lnSpc>
                <a:spcPct val="90000"/>
              </a:lnSpc>
              <a:spcBef>
                <a:spcPct val="30000"/>
              </a:spcBef>
              <a:buNone/>
            </a:pPr>
            <a:endParaRPr lang="en-US" altLang="en-US" sz="1350" b="1" baseline="-25000" dirty="0">
              <a:solidFill>
                <a:srgbClr val="000000"/>
              </a:solidFill>
            </a:endParaRPr>
          </a:p>
          <a:p>
            <a:pPr marL="1157288" lvl="3" indent="-128588">
              <a:lnSpc>
                <a:spcPct val="90000"/>
              </a:lnSpc>
              <a:spcBef>
                <a:spcPct val="30000"/>
              </a:spcBef>
              <a:buNone/>
            </a:pPr>
            <a:endParaRPr lang="en-US" altLang="en-US" sz="1350" b="1" baseline="-25000" dirty="0">
              <a:solidFill>
                <a:srgbClr val="000000"/>
              </a:solidFill>
            </a:endParaRPr>
          </a:p>
          <a:p>
            <a:r>
              <a:rPr lang="en-US" altLang="en-US" b="0" dirty="0"/>
              <a:t>Suppose you have an opportunity to invest $10,000 in an investment project that </a:t>
            </a:r>
            <a:r>
              <a:rPr lang="en-US" altLang="en-US" dirty="0"/>
              <a:t>guarantees</a:t>
            </a:r>
            <a:r>
              <a:rPr lang="en-US" altLang="en-US" b="0" dirty="0"/>
              <a:t> you a payment of $10,700 at the end of one year.</a:t>
            </a:r>
          </a:p>
          <a:p>
            <a:r>
              <a:rPr lang="en-US" altLang="en-US" b="0" dirty="0"/>
              <a:t>Does this investment create economic</a:t>
            </a:r>
          </a:p>
          <a:p>
            <a:pPr>
              <a:buFontTx/>
              <a:buNone/>
            </a:pPr>
            <a:r>
              <a:rPr lang="en-US" altLang="en-US" b="0" dirty="0"/>
              <a:t>      value for you?  Would you make</a:t>
            </a:r>
          </a:p>
          <a:p>
            <a:pPr>
              <a:buFontTx/>
              <a:buNone/>
            </a:pPr>
            <a:r>
              <a:rPr lang="en-US" altLang="en-US" b="0" dirty="0"/>
              <a:t>      the investment?</a:t>
            </a:r>
          </a:p>
          <a:p>
            <a:pPr algn="ctr">
              <a:buFontTx/>
              <a:buNone/>
            </a:pPr>
            <a:endParaRPr lang="en-US" altLang="en-US" sz="1500" baseline="-25000" dirty="0"/>
          </a:p>
          <a:p>
            <a:pPr marL="1500188" lvl="4" indent="-128588">
              <a:lnSpc>
                <a:spcPct val="90000"/>
              </a:lnSpc>
              <a:spcBef>
                <a:spcPct val="30000"/>
              </a:spcBef>
              <a:buNone/>
            </a:pPr>
            <a:r>
              <a:rPr lang="en-US" altLang="en-US" sz="1350" b="1" dirty="0">
                <a:solidFill>
                  <a:srgbClr val="000000"/>
                </a:solidFill>
              </a:rPr>
              <a:t>                   </a:t>
            </a:r>
          </a:p>
        </p:txBody>
      </p:sp>
      <p:sp>
        <p:nvSpPr>
          <p:cNvPr id="12493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D63BA8D-383B-401A-98AE-65833A8DD29A}" type="slidenum">
              <a:rPr lang="en-US" altLang="en-US" sz="1050" b="0">
                <a:solidFill>
                  <a:schemeClr val="tx1"/>
                </a:solidFill>
                <a:latin typeface="Times New Roman" panose="02020603050405020304" pitchFamily="18" charset="0"/>
              </a:rPr>
              <a:pPr>
                <a:lnSpc>
                  <a:spcPct val="100000"/>
                </a:lnSpc>
                <a:spcBef>
                  <a:spcPct val="0"/>
                </a:spcBef>
                <a:buSzTx/>
                <a:buFontTx/>
                <a:buNone/>
              </a:pPr>
              <a:t>64</a:t>
            </a:fld>
            <a:endParaRPr lang="en-US" altLang="en-US" sz="1050" b="0">
              <a:solidFill>
                <a:schemeClr val="tx1"/>
              </a:solidFill>
              <a:latin typeface="Times New Roman" panose="02020603050405020304" pitchFamily="18" charset="0"/>
            </a:endParaRPr>
          </a:p>
        </p:txBody>
      </p:sp>
      <p:graphicFrame>
        <p:nvGraphicFramePr>
          <p:cNvPr id="124932" name="Object 9"/>
          <p:cNvGraphicFramePr>
            <a:graphicFrameLocks noChangeAspect="1"/>
          </p:cNvGraphicFramePr>
          <p:nvPr>
            <p:extLst>
              <p:ext uri="{D42A27DB-BD31-4B8C-83A1-F6EECF244321}">
                <p14:modId xmlns:p14="http://schemas.microsoft.com/office/powerpoint/2010/main" val="112509610"/>
              </p:ext>
            </p:extLst>
          </p:nvPr>
        </p:nvGraphicFramePr>
        <p:xfrm>
          <a:off x="4902740" y="2497337"/>
          <a:ext cx="2743200" cy="2206228"/>
        </p:xfrm>
        <a:graphic>
          <a:graphicData uri="http://schemas.openxmlformats.org/presentationml/2006/ole">
            <mc:AlternateContent xmlns:mc="http://schemas.openxmlformats.org/markup-compatibility/2006">
              <mc:Choice xmlns:v="urn:schemas-microsoft-com:vml" Requires="v">
                <p:oleObj spid="_x0000_s9342" name="Clip" r:id="rId4" imgW="3848100" imgH="5478463" progId="MS_ClipArt_Gallery.2">
                  <p:embed/>
                </p:oleObj>
              </mc:Choice>
              <mc:Fallback>
                <p:oleObj name="Clip" r:id="rId4" imgW="3848100" imgH="5478463"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740" y="2497337"/>
                        <a:ext cx="2743200" cy="22062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477439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ChangeArrowheads="1"/>
          </p:cNvSpPr>
          <p:nvPr>
            <p:ph type="title"/>
          </p:nvPr>
        </p:nvSpPr>
        <p:spPr>
          <a:xfrm>
            <a:off x="10628" y="196676"/>
            <a:ext cx="6071195" cy="857250"/>
          </a:xfrm>
          <a:noFill/>
        </p:spPr>
        <p:txBody>
          <a:bodyPr/>
          <a:lstStyle/>
          <a:p>
            <a:r>
              <a:rPr lang="en-US" altLang="en-US" sz="3600" b="1" dirty="0">
                <a:latin typeface="Book Antiqua" panose="02040602050305030304" pitchFamily="18" charset="0"/>
              </a:rPr>
              <a:t>Opportunity Cost of Capital</a:t>
            </a:r>
          </a:p>
        </p:txBody>
      </p:sp>
      <p:sp>
        <p:nvSpPr>
          <p:cNvPr id="126980" name="Rectangle 3"/>
          <p:cNvSpPr>
            <a:spLocks noGrp="1" noChangeArrowheads="1"/>
          </p:cNvSpPr>
          <p:nvPr>
            <p:ph idx="1"/>
          </p:nvPr>
        </p:nvSpPr>
        <p:spPr>
          <a:xfrm>
            <a:off x="412010" y="1371600"/>
            <a:ext cx="5372100" cy="3429000"/>
          </a:xfrm>
          <a:noFill/>
        </p:spPr>
        <p:txBody>
          <a:bodyPr>
            <a:normAutofit fontScale="62500" lnSpcReduction="20000"/>
          </a:bodyPr>
          <a:lstStyle/>
          <a:p>
            <a:r>
              <a:rPr lang="en-US" altLang="en-US" b="0" dirty="0"/>
              <a:t>To answer you need to know your </a:t>
            </a:r>
            <a:r>
              <a:rPr lang="en-US" altLang="en-US" dirty="0"/>
              <a:t>opportunity cost of capital.</a:t>
            </a:r>
          </a:p>
          <a:p>
            <a:pPr>
              <a:buFontTx/>
              <a:buNone/>
            </a:pPr>
            <a:endParaRPr lang="en-US" altLang="en-US" dirty="0"/>
          </a:p>
          <a:p>
            <a:r>
              <a:rPr lang="en-US" altLang="en-US" b="0" dirty="0"/>
              <a:t>The </a:t>
            </a:r>
            <a:r>
              <a:rPr lang="en-US" altLang="en-US" dirty="0"/>
              <a:t>opportunity cost of capital</a:t>
            </a:r>
            <a:r>
              <a:rPr lang="en-US" altLang="en-US" b="0" dirty="0"/>
              <a:t> is the rate of return you can earn on securities in the capital markets with the </a:t>
            </a:r>
            <a:r>
              <a:rPr lang="en-US" altLang="en-US" dirty="0"/>
              <a:t>same risk</a:t>
            </a:r>
            <a:r>
              <a:rPr lang="en-US" altLang="en-US" b="0" dirty="0"/>
              <a:t> as your investment project.</a:t>
            </a:r>
          </a:p>
          <a:p>
            <a:r>
              <a:rPr lang="en-US" altLang="en-US" b="0" dirty="0"/>
              <a:t>Opportunity Cost= Rate of Return on Securities    of capital</a:t>
            </a:r>
            <a:r>
              <a:rPr lang="en-US" altLang="en-US" dirty="0"/>
              <a:t>                 </a:t>
            </a:r>
            <a:r>
              <a:rPr lang="en-US" altLang="en-US" b="0" dirty="0"/>
              <a:t>with the Same Risk</a:t>
            </a:r>
          </a:p>
          <a:p>
            <a:pPr>
              <a:buFontTx/>
              <a:buNone/>
            </a:pPr>
            <a:endParaRPr lang="en-US" altLang="en-US" b="0" dirty="0"/>
          </a:p>
          <a:p>
            <a:r>
              <a:rPr lang="en-US" altLang="en-US" b="0" dirty="0"/>
              <a:t>Since your investment is </a:t>
            </a:r>
            <a:r>
              <a:rPr lang="en-US" altLang="en-US" dirty="0"/>
              <a:t>guaranteed</a:t>
            </a:r>
            <a:r>
              <a:rPr lang="en-US" altLang="en-US" b="0" dirty="0"/>
              <a:t>, what would be your opportunity cost of capital?  </a:t>
            </a:r>
            <a:endParaRPr lang="en-US" altLang="en-US" dirty="0"/>
          </a:p>
        </p:txBody>
      </p:sp>
      <p:sp>
        <p:nvSpPr>
          <p:cNvPr id="12697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508477E-2378-4FD5-B37C-674DEF746872}" type="slidenum">
              <a:rPr lang="en-US" altLang="en-US" sz="1050" b="0">
                <a:solidFill>
                  <a:schemeClr val="tx1"/>
                </a:solidFill>
                <a:latin typeface="Times New Roman" panose="02020603050405020304" pitchFamily="18" charset="0"/>
              </a:rPr>
              <a:pPr>
                <a:lnSpc>
                  <a:spcPct val="100000"/>
                </a:lnSpc>
                <a:spcBef>
                  <a:spcPct val="0"/>
                </a:spcBef>
                <a:buSzTx/>
                <a:buFontTx/>
                <a:buNone/>
              </a:pPr>
              <a:t>65</a:t>
            </a:fld>
            <a:endParaRPr lang="en-US" altLang="en-US" sz="1050" b="0">
              <a:solidFill>
                <a:schemeClr val="tx1"/>
              </a:solidFill>
              <a:latin typeface="Times New Roman" panose="02020603050405020304" pitchFamily="18" charset="0"/>
            </a:endParaRPr>
          </a:p>
        </p:txBody>
      </p:sp>
      <p:grpSp>
        <p:nvGrpSpPr>
          <p:cNvPr id="126981" name="Group 4"/>
          <p:cNvGrpSpPr>
            <a:grpSpLocks/>
          </p:cNvGrpSpPr>
          <p:nvPr/>
        </p:nvGrpSpPr>
        <p:grpSpPr bwMode="auto">
          <a:xfrm>
            <a:off x="134237" y="971550"/>
            <a:ext cx="5681772" cy="57150"/>
            <a:chOff x="144" y="816"/>
            <a:chExt cx="5472" cy="48"/>
          </a:xfrm>
        </p:grpSpPr>
        <p:sp>
          <p:nvSpPr>
            <p:cNvPr id="126982"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6983"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407517412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1026"/>
          <p:cNvSpPr>
            <a:spLocks noGrp="1" noChangeArrowheads="1"/>
          </p:cNvSpPr>
          <p:nvPr>
            <p:ph type="title"/>
          </p:nvPr>
        </p:nvSpPr>
        <p:spPr>
          <a:xfrm>
            <a:off x="138224" y="205979"/>
            <a:ext cx="6938648" cy="857250"/>
          </a:xfrm>
          <a:noFill/>
        </p:spPr>
        <p:txBody>
          <a:bodyPr/>
          <a:lstStyle/>
          <a:p>
            <a:r>
              <a:rPr lang="en-US" altLang="en-US" sz="3600" b="1" dirty="0">
                <a:latin typeface="Book Antiqua" panose="02040602050305030304" pitchFamily="18" charset="0"/>
              </a:rPr>
              <a:t>Accounting vs. </a:t>
            </a:r>
            <a:br>
              <a:rPr lang="en-US" altLang="en-US" sz="3600" b="1" dirty="0">
                <a:latin typeface="Book Antiqua" panose="02040602050305030304" pitchFamily="18" charset="0"/>
              </a:rPr>
            </a:br>
            <a:r>
              <a:rPr lang="en-US" altLang="en-US" sz="3600" b="1" dirty="0">
                <a:latin typeface="Book Antiqua" panose="02040602050305030304" pitchFamily="18" charset="0"/>
              </a:rPr>
              <a:t>Economic Profits</a:t>
            </a:r>
          </a:p>
        </p:txBody>
      </p:sp>
      <p:sp>
        <p:nvSpPr>
          <p:cNvPr id="129028" name="Rectangle 1027"/>
          <p:cNvSpPr>
            <a:spLocks noGrp="1" noChangeArrowheads="1"/>
          </p:cNvSpPr>
          <p:nvPr>
            <p:ph idx="1"/>
          </p:nvPr>
        </p:nvSpPr>
        <p:spPr>
          <a:xfrm>
            <a:off x="229929" y="1648046"/>
            <a:ext cx="5586080" cy="2901359"/>
          </a:xfrm>
          <a:noFill/>
        </p:spPr>
        <p:txBody>
          <a:bodyPr/>
          <a:lstStyle/>
          <a:p>
            <a:r>
              <a:rPr lang="en-US" altLang="en-US" sz="1800" b="0" dirty="0"/>
              <a:t>The </a:t>
            </a:r>
            <a:r>
              <a:rPr lang="en-US" altLang="en-US" sz="1800" dirty="0"/>
              <a:t>accounting profits</a:t>
            </a:r>
            <a:r>
              <a:rPr lang="en-US" altLang="en-US" sz="1800" b="0" dirty="0"/>
              <a:t> and </a:t>
            </a:r>
            <a:r>
              <a:rPr lang="en-US" altLang="en-US" sz="1800" dirty="0"/>
              <a:t>economic profits</a:t>
            </a:r>
            <a:r>
              <a:rPr lang="en-US" altLang="en-US" sz="1800" b="0" dirty="0"/>
              <a:t> are calculated below for an opportunity cost of capital of r = 6% and r = 8%.</a:t>
            </a:r>
            <a:endParaRPr lang="en-US" altLang="en-US" sz="1800" dirty="0"/>
          </a:p>
          <a:p>
            <a:endParaRPr lang="en-US" altLang="en-US" dirty="0"/>
          </a:p>
          <a:p>
            <a:endParaRPr lang="en-US" altLang="en-US" dirty="0"/>
          </a:p>
          <a:p>
            <a:pPr>
              <a:buFontTx/>
              <a:buNone/>
            </a:pPr>
            <a:endParaRPr lang="en-US" altLang="en-US" dirty="0"/>
          </a:p>
          <a:p>
            <a:pPr>
              <a:buFontTx/>
              <a:buNone/>
            </a:pPr>
            <a:endParaRPr lang="en-US" altLang="en-US" dirty="0"/>
          </a:p>
        </p:txBody>
      </p:sp>
      <p:sp>
        <p:nvSpPr>
          <p:cNvPr id="12902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A31F217F-8BAE-4005-95FD-3EC6BFA49639}" type="slidenum">
              <a:rPr lang="en-US" altLang="en-US" sz="1050" b="0">
                <a:solidFill>
                  <a:schemeClr val="tx1"/>
                </a:solidFill>
                <a:latin typeface="Times New Roman" panose="02020603050405020304" pitchFamily="18" charset="0"/>
              </a:rPr>
              <a:pPr>
                <a:lnSpc>
                  <a:spcPct val="100000"/>
                </a:lnSpc>
                <a:spcBef>
                  <a:spcPct val="0"/>
                </a:spcBef>
                <a:buSzTx/>
                <a:buFontTx/>
                <a:buNone/>
              </a:pPr>
              <a:t>66</a:t>
            </a:fld>
            <a:endParaRPr lang="en-US" altLang="en-US" sz="1050" b="0">
              <a:solidFill>
                <a:schemeClr val="tx1"/>
              </a:solidFill>
              <a:latin typeface="Times New Roman" panose="02020603050405020304" pitchFamily="18" charset="0"/>
            </a:endParaRPr>
          </a:p>
        </p:txBody>
      </p:sp>
      <p:grpSp>
        <p:nvGrpSpPr>
          <p:cNvPr id="129029" name="Group 1028"/>
          <p:cNvGrpSpPr>
            <a:grpSpLocks/>
          </p:cNvGrpSpPr>
          <p:nvPr/>
        </p:nvGrpSpPr>
        <p:grpSpPr bwMode="auto">
          <a:xfrm>
            <a:off x="229929" y="1216109"/>
            <a:ext cx="3587159" cy="57150"/>
            <a:chOff x="144" y="816"/>
            <a:chExt cx="5472" cy="48"/>
          </a:xfrm>
        </p:grpSpPr>
        <p:sp>
          <p:nvSpPr>
            <p:cNvPr id="129031" name="Line 1029"/>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9032" name="Line 1030"/>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graphicFrame>
        <p:nvGraphicFramePr>
          <p:cNvPr id="129030" name="Object 1031"/>
          <p:cNvGraphicFramePr>
            <a:graphicFrameLocks noChangeAspect="1"/>
          </p:cNvGraphicFramePr>
          <p:nvPr>
            <p:extLst>
              <p:ext uri="{D42A27DB-BD31-4B8C-83A1-F6EECF244321}">
                <p14:modId xmlns:p14="http://schemas.microsoft.com/office/powerpoint/2010/main" val="3376787713"/>
              </p:ext>
            </p:extLst>
          </p:nvPr>
        </p:nvGraphicFramePr>
        <p:xfrm>
          <a:off x="229929" y="2751551"/>
          <a:ext cx="5486400" cy="2400300"/>
        </p:xfrm>
        <a:graphic>
          <a:graphicData uri="http://schemas.openxmlformats.org/presentationml/2006/ole">
            <mc:AlternateContent xmlns:mc="http://schemas.openxmlformats.org/markup-compatibility/2006">
              <mc:Choice xmlns:v="urn:schemas-microsoft-com:vml" Requires="v">
                <p:oleObj spid="_x0000_s10367" name="Document" r:id="rId4" imgW="6082284" imgH="3924300" progId="Word.Document.8">
                  <p:embed/>
                </p:oleObj>
              </mc:Choice>
              <mc:Fallback>
                <p:oleObj name="Document" r:id="rId4" imgW="6082284" imgH="39243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29" y="2751551"/>
                        <a:ext cx="5486400" cy="2400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2730911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1026"/>
          <p:cNvSpPr>
            <a:spLocks noGrp="1" noChangeArrowheads="1"/>
          </p:cNvSpPr>
          <p:nvPr>
            <p:ph type="title"/>
          </p:nvPr>
        </p:nvSpPr>
        <p:spPr>
          <a:noFill/>
        </p:spPr>
        <p:txBody>
          <a:bodyPr/>
          <a:lstStyle/>
          <a:p>
            <a:r>
              <a:rPr lang="en-US" altLang="en-US" sz="3600" b="1" dirty="0">
                <a:latin typeface="Book Antiqua" panose="02040602050305030304" pitchFamily="18" charset="0"/>
              </a:rPr>
              <a:t>Accounting vs. </a:t>
            </a:r>
            <a:br>
              <a:rPr lang="en-US" altLang="en-US" sz="3600" b="1" dirty="0">
                <a:latin typeface="Book Antiqua" panose="02040602050305030304" pitchFamily="18" charset="0"/>
              </a:rPr>
            </a:br>
            <a:r>
              <a:rPr lang="en-US" altLang="en-US" sz="3600" b="1" dirty="0">
                <a:latin typeface="Book Antiqua" panose="02040602050305030304" pitchFamily="18" charset="0"/>
              </a:rPr>
              <a:t>Economic Profits</a:t>
            </a:r>
          </a:p>
        </p:txBody>
      </p:sp>
      <p:sp>
        <p:nvSpPr>
          <p:cNvPr id="131076" name="Rectangle 1027"/>
          <p:cNvSpPr>
            <a:spLocks noGrp="1" noChangeArrowheads="1"/>
          </p:cNvSpPr>
          <p:nvPr>
            <p:ph idx="1"/>
          </p:nvPr>
        </p:nvSpPr>
        <p:spPr>
          <a:xfrm>
            <a:off x="241467" y="1488558"/>
            <a:ext cx="5372100" cy="3086100"/>
          </a:xfrm>
          <a:noFill/>
        </p:spPr>
        <p:txBody>
          <a:bodyPr/>
          <a:lstStyle/>
          <a:p>
            <a:r>
              <a:rPr lang="en-US" altLang="en-US" sz="1800" b="0" dirty="0"/>
              <a:t>The </a:t>
            </a:r>
            <a:r>
              <a:rPr lang="en-US" altLang="en-US" sz="1800" dirty="0"/>
              <a:t>Capital Charge</a:t>
            </a:r>
            <a:r>
              <a:rPr lang="en-US" altLang="en-US" sz="1800" b="0" dirty="0"/>
              <a:t> measures the opportunity cost of money for your investment project:</a:t>
            </a:r>
            <a:endParaRPr lang="en-US" altLang="en-US" dirty="0"/>
          </a:p>
          <a:p>
            <a:pPr>
              <a:buFontTx/>
              <a:buNone/>
            </a:pPr>
            <a:endParaRPr lang="en-US" altLang="en-US" dirty="0"/>
          </a:p>
          <a:p>
            <a:pPr>
              <a:buFontTx/>
              <a:buNone/>
            </a:pPr>
            <a:endParaRPr lang="en-US" altLang="en-US" dirty="0"/>
          </a:p>
        </p:txBody>
      </p:sp>
      <p:sp>
        <p:nvSpPr>
          <p:cNvPr id="13107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BD88229-DD02-453B-9118-DE04D7FCD754}" type="slidenum">
              <a:rPr lang="en-US" altLang="en-US" sz="1050" b="0">
                <a:solidFill>
                  <a:schemeClr val="tx1"/>
                </a:solidFill>
                <a:latin typeface="Times New Roman" panose="02020603050405020304" pitchFamily="18" charset="0"/>
              </a:rPr>
              <a:pPr>
                <a:lnSpc>
                  <a:spcPct val="100000"/>
                </a:lnSpc>
                <a:spcBef>
                  <a:spcPct val="0"/>
                </a:spcBef>
                <a:buSzTx/>
                <a:buFontTx/>
                <a:buNone/>
              </a:pPr>
              <a:t>67</a:t>
            </a:fld>
            <a:endParaRPr lang="en-US" altLang="en-US" sz="1050" b="0">
              <a:solidFill>
                <a:schemeClr val="tx1"/>
              </a:solidFill>
              <a:latin typeface="Times New Roman" panose="02020603050405020304" pitchFamily="18" charset="0"/>
            </a:endParaRPr>
          </a:p>
        </p:txBody>
      </p:sp>
      <p:grpSp>
        <p:nvGrpSpPr>
          <p:cNvPr id="131077" name="Group 1028"/>
          <p:cNvGrpSpPr>
            <a:grpSpLocks/>
          </p:cNvGrpSpPr>
          <p:nvPr/>
        </p:nvGrpSpPr>
        <p:grpSpPr bwMode="auto">
          <a:xfrm>
            <a:off x="559341" y="1205466"/>
            <a:ext cx="3512929" cy="57150"/>
            <a:chOff x="144" y="816"/>
            <a:chExt cx="5472" cy="48"/>
          </a:xfrm>
        </p:grpSpPr>
        <p:sp>
          <p:nvSpPr>
            <p:cNvPr id="131080" name="Line 1029"/>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1081" name="Line 1030"/>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131078" name="Rectangle 1032"/>
          <p:cNvSpPr>
            <a:spLocks noChangeArrowheads="1"/>
          </p:cNvSpPr>
          <p:nvPr/>
        </p:nvSpPr>
        <p:spPr bwMode="auto">
          <a:xfrm>
            <a:off x="750713" y="2168406"/>
            <a:ext cx="4686300" cy="685800"/>
          </a:xfrm>
          <a:prstGeom prst="rect">
            <a:avLst/>
          </a:prstGeom>
          <a:solidFill>
            <a:schemeClr val="bg1"/>
          </a:solidFill>
          <a:ln w="12700">
            <a:solidFill>
              <a:schemeClr val="tx1"/>
            </a:solidFill>
            <a:miter lim="800000"/>
            <a:headEnd type="none" w="sm" len="sm"/>
            <a:tailEnd type="none" w="sm" len="sm"/>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a:solidFill>
                  <a:srgbClr val="414141"/>
                </a:solidFill>
              </a:rPr>
              <a:t>Capital Charge  =  r x  TC</a:t>
            </a:r>
            <a:endParaRPr lang="en-US" altLang="en-US" sz="1800">
              <a:solidFill>
                <a:srgbClr val="FC0128"/>
              </a:solidFill>
            </a:endParaRPr>
          </a:p>
        </p:txBody>
      </p:sp>
      <p:sp>
        <p:nvSpPr>
          <p:cNvPr id="131079" name="Text Box 1034"/>
          <p:cNvSpPr txBox="1">
            <a:spLocks noChangeArrowheads="1"/>
          </p:cNvSpPr>
          <p:nvPr/>
        </p:nvSpPr>
        <p:spPr bwMode="auto">
          <a:xfrm>
            <a:off x="367927" y="3031608"/>
            <a:ext cx="5451872"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pPr>
            <a:r>
              <a:rPr lang="en-US" altLang="en-US" sz="1800" b="0" dirty="0">
                <a:solidFill>
                  <a:schemeClr val="tx1"/>
                </a:solidFill>
              </a:rPr>
              <a:t> </a:t>
            </a:r>
            <a:r>
              <a:rPr lang="en-US" altLang="en-US" sz="1800" b="0" dirty="0">
                <a:solidFill>
                  <a:srgbClr val="FC0128"/>
                </a:solidFill>
              </a:rPr>
              <a:t> </a:t>
            </a:r>
            <a:r>
              <a:rPr lang="en-US" altLang="en-US" sz="1800" b="0" dirty="0">
                <a:solidFill>
                  <a:srgbClr val="414141"/>
                </a:solidFill>
                <a:latin typeface="+mn-lt"/>
              </a:rPr>
              <a:t>To create economic value, the investment project</a:t>
            </a:r>
          </a:p>
          <a:p>
            <a:pPr>
              <a:spcBef>
                <a:spcPct val="0"/>
              </a:spcBef>
              <a:buSzTx/>
              <a:buFontTx/>
              <a:buNone/>
            </a:pPr>
            <a:r>
              <a:rPr lang="en-US" altLang="en-US" sz="1800" b="0" dirty="0">
                <a:solidFill>
                  <a:srgbClr val="414141"/>
                </a:solidFill>
                <a:latin typeface="+mn-lt"/>
              </a:rPr>
              <a:t>    must earn positive </a:t>
            </a:r>
            <a:r>
              <a:rPr lang="en-US" altLang="en-US" sz="1800" dirty="0">
                <a:solidFill>
                  <a:srgbClr val="414141"/>
                </a:solidFill>
                <a:latin typeface="+mn-lt"/>
              </a:rPr>
              <a:t>economic profits</a:t>
            </a:r>
            <a:r>
              <a:rPr lang="en-US" altLang="en-US" sz="1800" b="0" dirty="0">
                <a:solidFill>
                  <a:srgbClr val="414141"/>
                </a:solidFill>
                <a:latin typeface="+mn-lt"/>
              </a:rPr>
              <a:t>, not just </a:t>
            </a:r>
          </a:p>
          <a:p>
            <a:pPr>
              <a:spcBef>
                <a:spcPct val="0"/>
              </a:spcBef>
              <a:buSzTx/>
              <a:buFontTx/>
              <a:buNone/>
            </a:pPr>
            <a:r>
              <a:rPr lang="en-US" altLang="en-US" sz="1800" b="0" dirty="0">
                <a:solidFill>
                  <a:srgbClr val="414141"/>
                </a:solidFill>
                <a:latin typeface="+mn-lt"/>
              </a:rPr>
              <a:t>    positive accounting profits.</a:t>
            </a:r>
            <a:endParaRPr lang="en-US" altLang="en-US" sz="1800" dirty="0">
              <a:solidFill>
                <a:srgbClr val="FC0128"/>
              </a:solidFill>
              <a:latin typeface="+mn-lt"/>
            </a:endParaRPr>
          </a:p>
        </p:txBody>
      </p:sp>
    </p:spTree>
    <p:extLst>
      <p:ext uri="{BB962C8B-B14F-4D97-AF65-F5344CB8AC3E}">
        <p14:creationId xmlns:p14="http://schemas.microsoft.com/office/powerpoint/2010/main" val="51542157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Profits</a:t>
            </a:r>
          </a:p>
        </p:txBody>
      </p:sp>
      <p:sp>
        <p:nvSpPr>
          <p:cNvPr id="13312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75FD5FE-7BCF-4394-B407-8788D607F74A}" type="slidenum">
              <a:rPr lang="en-US" altLang="en-US" sz="1050" b="0">
                <a:solidFill>
                  <a:schemeClr val="tx1"/>
                </a:solidFill>
                <a:latin typeface="Times New Roman" panose="02020603050405020304" pitchFamily="18" charset="0"/>
              </a:rPr>
              <a:pPr>
                <a:lnSpc>
                  <a:spcPct val="100000"/>
                </a:lnSpc>
                <a:spcBef>
                  <a:spcPct val="0"/>
                </a:spcBef>
                <a:buSzTx/>
                <a:buFontTx/>
                <a:buNone/>
              </a:pPr>
              <a:t>68</a:t>
            </a:fld>
            <a:endParaRPr lang="en-US" altLang="en-US" sz="1050" b="0">
              <a:solidFill>
                <a:schemeClr val="tx1"/>
              </a:solidFill>
              <a:latin typeface="Times New Roman" panose="02020603050405020304" pitchFamily="18" charset="0"/>
            </a:endParaRPr>
          </a:p>
        </p:txBody>
      </p:sp>
      <p:sp>
        <p:nvSpPr>
          <p:cNvPr id="133124" name="Line 3"/>
          <p:cNvSpPr>
            <a:spLocks noChangeShapeType="1"/>
          </p:cNvSpPr>
          <p:nvPr/>
        </p:nvSpPr>
        <p:spPr bwMode="auto">
          <a:xfrm>
            <a:off x="777478" y="1287091"/>
            <a:ext cx="4558392" cy="0"/>
          </a:xfrm>
          <a:prstGeom prst="line">
            <a:avLst/>
          </a:prstGeom>
          <a:noFill/>
          <a:ln w="9525">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3125" name="AutoShape 4"/>
          <p:cNvSpPr>
            <a:spLocks noChangeArrowheads="1"/>
          </p:cNvSpPr>
          <p:nvPr/>
        </p:nvSpPr>
        <p:spPr bwMode="auto">
          <a:xfrm>
            <a:off x="720328" y="1285875"/>
            <a:ext cx="1567543" cy="3086100"/>
          </a:xfrm>
          <a:prstGeom prst="upArrow">
            <a:avLst>
              <a:gd name="adj1" fmla="val 50000"/>
              <a:gd name="adj2" fmla="val 29779"/>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050" b="0" i="1">
              <a:solidFill>
                <a:schemeClr val="tx1"/>
              </a:solidFill>
              <a:latin typeface="Times New Roman" panose="02020603050405020304" pitchFamily="18" charset="0"/>
            </a:endParaRPr>
          </a:p>
        </p:txBody>
      </p:sp>
      <p:sp>
        <p:nvSpPr>
          <p:cNvPr id="133126" name="AutoShape 5"/>
          <p:cNvSpPr>
            <a:spLocks noChangeArrowheads="1"/>
          </p:cNvSpPr>
          <p:nvPr/>
        </p:nvSpPr>
        <p:spPr bwMode="auto">
          <a:xfrm>
            <a:off x="2287871" y="1285875"/>
            <a:ext cx="1619250" cy="1785939"/>
          </a:xfrm>
          <a:prstGeom prst="downArrow">
            <a:avLst>
              <a:gd name="adj1" fmla="val 50000"/>
              <a:gd name="adj2" fmla="val 25000"/>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a:solidFill>
                  <a:schemeClr val="tx1"/>
                </a:solidFill>
                <a:latin typeface="Times New Roman" panose="02020603050405020304" pitchFamily="18" charset="0"/>
              </a:rPr>
              <a:t>Capital</a:t>
            </a:r>
          </a:p>
          <a:p>
            <a:pPr algn="ctr">
              <a:lnSpc>
                <a:spcPct val="100000"/>
              </a:lnSpc>
              <a:spcBef>
                <a:spcPct val="0"/>
              </a:spcBef>
              <a:buSzTx/>
              <a:buFontTx/>
              <a:buNone/>
            </a:pPr>
            <a:r>
              <a:rPr lang="en-US" altLang="en-US" sz="1050">
                <a:solidFill>
                  <a:schemeClr val="tx1"/>
                </a:solidFill>
                <a:latin typeface="Times New Roman" panose="02020603050405020304" pitchFamily="18" charset="0"/>
              </a:rPr>
              <a:t>Charge</a:t>
            </a:r>
          </a:p>
          <a:p>
            <a:pPr algn="ctr">
              <a:lnSpc>
                <a:spcPct val="100000"/>
              </a:lnSpc>
              <a:spcBef>
                <a:spcPct val="0"/>
              </a:spcBef>
              <a:buSzTx/>
              <a:buFontTx/>
              <a:buNone/>
            </a:pPr>
            <a:endParaRPr lang="en-US" altLang="en-US" sz="1050">
              <a:solidFill>
                <a:schemeClr val="tx1"/>
              </a:solidFill>
              <a:latin typeface="Times New Roman" panose="02020603050405020304" pitchFamily="18" charset="0"/>
            </a:endParaRPr>
          </a:p>
          <a:p>
            <a:pPr algn="ctr">
              <a:lnSpc>
                <a:spcPct val="100000"/>
              </a:lnSpc>
              <a:spcBef>
                <a:spcPct val="0"/>
              </a:spcBef>
              <a:buSzTx/>
              <a:buFontTx/>
              <a:buNone/>
            </a:pPr>
            <a:r>
              <a:rPr lang="en-US" altLang="en-US" sz="1050">
                <a:solidFill>
                  <a:schemeClr val="tx1"/>
                </a:solidFill>
                <a:latin typeface="Times New Roman" panose="02020603050405020304" pitchFamily="18" charset="0"/>
              </a:rPr>
              <a:t>r x TC</a:t>
            </a:r>
            <a:endParaRPr lang="en-US" altLang="en-US" sz="1800" b="0" i="1">
              <a:solidFill>
                <a:schemeClr val="tx1"/>
              </a:solidFill>
              <a:latin typeface="Times New Roman" panose="02020603050405020304" pitchFamily="18" charset="0"/>
            </a:endParaRPr>
          </a:p>
        </p:txBody>
      </p:sp>
      <p:sp>
        <p:nvSpPr>
          <p:cNvPr id="133127" name="AutoShape 6"/>
          <p:cNvSpPr>
            <a:spLocks noChangeArrowheads="1"/>
          </p:cNvSpPr>
          <p:nvPr/>
        </p:nvSpPr>
        <p:spPr bwMode="auto">
          <a:xfrm>
            <a:off x="3409099" y="3086101"/>
            <a:ext cx="1643743" cy="1285875"/>
          </a:xfrm>
          <a:prstGeom prst="upArrow">
            <a:avLst>
              <a:gd name="adj1" fmla="val 72778"/>
              <a:gd name="adj2" fmla="val 25000"/>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800" b="0" i="1">
              <a:solidFill>
                <a:schemeClr val="tx1"/>
              </a:solidFill>
              <a:latin typeface="Times New Roman" panose="02020603050405020304" pitchFamily="18" charset="0"/>
            </a:endParaRPr>
          </a:p>
        </p:txBody>
      </p:sp>
      <p:sp>
        <p:nvSpPr>
          <p:cNvPr id="133128" name="Text Box 7"/>
          <p:cNvSpPr txBox="1">
            <a:spLocks noChangeArrowheads="1"/>
          </p:cNvSpPr>
          <p:nvPr/>
        </p:nvSpPr>
        <p:spPr bwMode="auto">
          <a:xfrm>
            <a:off x="1073518" y="2044095"/>
            <a:ext cx="861161"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dirty="0">
                <a:solidFill>
                  <a:schemeClr val="tx1"/>
                </a:solidFill>
                <a:latin typeface="Times New Roman" panose="02020603050405020304" pitchFamily="18" charset="0"/>
              </a:rPr>
              <a:t>        Accounting</a:t>
            </a:r>
          </a:p>
          <a:p>
            <a:pPr algn="ctr">
              <a:lnSpc>
                <a:spcPct val="100000"/>
              </a:lnSpc>
              <a:spcBef>
                <a:spcPct val="0"/>
              </a:spcBef>
              <a:buSzTx/>
              <a:buFontTx/>
              <a:buNone/>
            </a:pPr>
            <a:r>
              <a:rPr lang="en-US" altLang="en-US" sz="900" dirty="0">
                <a:solidFill>
                  <a:schemeClr val="tx1"/>
                </a:solidFill>
                <a:latin typeface="Times New Roman" panose="02020603050405020304" pitchFamily="18" charset="0"/>
              </a:rPr>
              <a:t>Profits</a:t>
            </a:r>
          </a:p>
          <a:p>
            <a:pPr algn="ctr">
              <a:lnSpc>
                <a:spcPct val="100000"/>
              </a:lnSpc>
              <a:spcBef>
                <a:spcPct val="0"/>
              </a:spcBef>
              <a:buSzTx/>
              <a:buFontTx/>
              <a:buNone/>
            </a:pPr>
            <a:endParaRPr lang="en-US" altLang="en-US" sz="900" dirty="0">
              <a:solidFill>
                <a:schemeClr val="tx1"/>
              </a:solidFill>
              <a:latin typeface="Times New Roman" panose="02020603050405020304" pitchFamily="18" charset="0"/>
            </a:endParaRPr>
          </a:p>
          <a:p>
            <a:pPr algn="ctr">
              <a:lnSpc>
                <a:spcPct val="100000"/>
              </a:lnSpc>
              <a:spcBef>
                <a:spcPct val="0"/>
              </a:spcBef>
              <a:buSzTx/>
              <a:buFontTx/>
              <a:buNone/>
            </a:pPr>
            <a:r>
              <a:rPr lang="en-US" altLang="en-US" sz="900" dirty="0">
                <a:solidFill>
                  <a:schemeClr val="tx1"/>
                </a:solidFill>
                <a:latin typeface="Times New Roman" panose="02020603050405020304" pitchFamily="18" charset="0"/>
              </a:rPr>
              <a:t>       r* x TC</a:t>
            </a:r>
            <a:endParaRPr lang="en-US" altLang="en-US" sz="1800" b="0" i="1" dirty="0">
              <a:solidFill>
                <a:schemeClr val="tx1"/>
              </a:solidFill>
              <a:latin typeface="Times New Roman" panose="02020603050405020304" pitchFamily="18" charset="0"/>
            </a:endParaRPr>
          </a:p>
        </p:txBody>
      </p:sp>
      <p:sp>
        <p:nvSpPr>
          <p:cNvPr id="133129" name="Text Box 8"/>
          <p:cNvSpPr txBox="1">
            <a:spLocks noChangeArrowheads="1"/>
          </p:cNvSpPr>
          <p:nvPr/>
        </p:nvSpPr>
        <p:spPr bwMode="auto">
          <a:xfrm>
            <a:off x="3687195" y="3338665"/>
            <a:ext cx="1365647" cy="784830"/>
          </a:xfrm>
          <a:prstGeom prst="rect">
            <a:avLst/>
          </a:prstGeom>
          <a:noFill/>
          <a:ln>
            <a:noFill/>
          </a:ln>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900" b="0" i="1" dirty="0">
                <a:solidFill>
                  <a:schemeClr val="tx1"/>
                </a:solidFill>
                <a:latin typeface="Times New Roman" panose="02020603050405020304" pitchFamily="18" charset="0"/>
              </a:rPr>
              <a:t>        </a:t>
            </a:r>
            <a:r>
              <a:rPr lang="en-US" altLang="en-US" sz="900" dirty="0">
                <a:solidFill>
                  <a:schemeClr val="tx1"/>
                </a:solidFill>
                <a:latin typeface="Times New Roman" panose="02020603050405020304" pitchFamily="18" charset="0"/>
              </a:rPr>
              <a:t>Economic</a:t>
            </a:r>
          </a:p>
          <a:p>
            <a:pPr>
              <a:lnSpc>
                <a:spcPct val="100000"/>
              </a:lnSpc>
              <a:spcBef>
                <a:spcPct val="0"/>
              </a:spcBef>
              <a:buSzTx/>
              <a:buFontTx/>
              <a:buNone/>
            </a:pPr>
            <a:r>
              <a:rPr lang="en-US" altLang="en-US" sz="900" dirty="0">
                <a:solidFill>
                  <a:schemeClr val="tx1"/>
                </a:solidFill>
                <a:latin typeface="Times New Roman" panose="02020603050405020304" pitchFamily="18" charset="0"/>
              </a:rPr>
              <a:t>           Profits</a:t>
            </a:r>
          </a:p>
          <a:p>
            <a:pPr>
              <a:lnSpc>
                <a:spcPct val="100000"/>
              </a:lnSpc>
              <a:spcBef>
                <a:spcPct val="0"/>
              </a:spcBef>
              <a:buSzTx/>
              <a:buFontTx/>
              <a:buNone/>
            </a:pPr>
            <a:endParaRPr lang="en-US" altLang="en-US" sz="900" dirty="0">
              <a:solidFill>
                <a:schemeClr val="tx1"/>
              </a:solidFill>
              <a:latin typeface="Times New Roman" panose="02020603050405020304" pitchFamily="18" charset="0"/>
            </a:endParaRPr>
          </a:p>
          <a:p>
            <a:pPr>
              <a:lnSpc>
                <a:spcPct val="100000"/>
              </a:lnSpc>
              <a:spcBef>
                <a:spcPct val="0"/>
              </a:spcBef>
              <a:buSzTx/>
              <a:buFontTx/>
              <a:buNone/>
            </a:pPr>
            <a:endParaRPr lang="en-US" altLang="en-US" sz="900" dirty="0">
              <a:solidFill>
                <a:schemeClr val="tx1"/>
              </a:solidFill>
              <a:latin typeface="Times New Roman" panose="02020603050405020304" pitchFamily="18" charset="0"/>
            </a:endParaRPr>
          </a:p>
          <a:p>
            <a:pPr>
              <a:lnSpc>
                <a:spcPct val="100000"/>
              </a:lnSpc>
              <a:spcBef>
                <a:spcPct val="0"/>
              </a:spcBef>
              <a:buSzTx/>
              <a:buFontTx/>
              <a:buNone/>
            </a:pPr>
            <a:r>
              <a:rPr lang="en-US" altLang="en-US" sz="900" dirty="0">
                <a:solidFill>
                  <a:schemeClr val="tx1"/>
                </a:solidFill>
                <a:latin typeface="Times New Roman" panose="02020603050405020304" pitchFamily="18" charset="0"/>
              </a:rPr>
              <a:t>      [r*-r] x TC</a:t>
            </a:r>
            <a:endParaRPr lang="en-US" altLang="en-US" sz="900" b="0" i="1" dirty="0">
              <a:solidFill>
                <a:schemeClr val="tx1"/>
              </a:solidFill>
              <a:latin typeface="Times New Roman" panose="02020603050405020304" pitchFamily="18" charset="0"/>
            </a:endParaRPr>
          </a:p>
        </p:txBody>
      </p:sp>
      <p:sp>
        <p:nvSpPr>
          <p:cNvPr id="133130" name="Line 9"/>
          <p:cNvSpPr>
            <a:spLocks noChangeShapeType="1"/>
          </p:cNvSpPr>
          <p:nvPr/>
        </p:nvSpPr>
        <p:spPr bwMode="auto">
          <a:xfrm>
            <a:off x="720328" y="4371975"/>
            <a:ext cx="4615542" cy="0"/>
          </a:xfrm>
          <a:prstGeom prst="line">
            <a:avLst/>
          </a:prstGeom>
          <a:noFill/>
          <a:ln w="9525">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3131" name="Line 10"/>
          <p:cNvSpPr>
            <a:spLocks noChangeShapeType="1"/>
          </p:cNvSpPr>
          <p:nvPr/>
        </p:nvSpPr>
        <p:spPr bwMode="auto">
          <a:xfrm>
            <a:off x="5695099" y="3300413"/>
            <a:ext cx="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3132" name="Line 11"/>
          <p:cNvSpPr>
            <a:spLocks noChangeShapeType="1"/>
          </p:cNvSpPr>
          <p:nvPr/>
        </p:nvSpPr>
        <p:spPr bwMode="auto">
          <a:xfrm>
            <a:off x="720328" y="3086100"/>
            <a:ext cx="461554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3" name="TextBox 2"/>
          <p:cNvSpPr txBox="1"/>
          <p:nvPr/>
        </p:nvSpPr>
        <p:spPr>
          <a:xfrm>
            <a:off x="777478" y="4631821"/>
            <a:ext cx="4330096" cy="369332"/>
          </a:xfrm>
          <a:prstGeom prst="rect">
            <a:avLst/>
          </a:prstGeom>
          <a:noFill/>
        </p:spPr>
        <p:txBody>
          <a:bodyPr wrap="none" rtlCol="0">
            <a:spAutoFit/>
          </a:bodyPr>
          <a:lstStyle/>
          <a:p>
            <a:r>
              <a:rPr lang="en-US" dirty="0"/>
              <a:t>r* = Return on total capital; r=Cost of capital</a:t>
            </a:r>
          </a:p>
        </p:txBody>
      </p:sp>
    </p:spTree>
    <p:extLst>
      <p:ext uri="{BB962C8B-B14F-4D97-AF65-F5344CB8AC3E}">
        <p14:creationId xmlns:p14="http://schemas.microsoft.com/office/powerpoint/2010/main" val="3372242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Shareholder Value</a:t>
            </a:r>
          </a:p>
        </p:txBody>
      </p:sp>
      <p:sp>
        <p:nvSpPr>
          <p:cNvPr id="135171" name="Rectangle 2"/>
          <p:cNvSpPr>
            <a:spLocks noGrp="1" noChangeArrowheads="1"/>
          </p:cNvSpPr>
          <p:nvPr>
            <p:ph idx="1"/>
          </p:nvPr>
        </p:nvSpPr>
        <p:spPr>
          <a:xfrm>
            <a:off x="202019" y="1157628"/>
            <a:ext cx="5613990" cy="3394472"/>
          </a:xfrm>
          <a:noFill/>
        </p:spPr>
        <p:txBody>
          <a:bodyPr>
            <a:noAutofit/>
          </a:bodyPr>
          <a:lstStyle/>
          <a:p>
            <a:pPr>
              <a:lnSpc>
                <a:spcPct val="70000"/>
              </a:lnSpc>
              <a:spcBef>
                <a:spcPct val="50000"/>
              </a:spcBef>
            </a:pPr>
            <a:r>
              <a:rPr lang="en-US" altLang="en-US" sz="2000" b="0" dirty="0"/>
              <a:t>Creating economic value for shareholders requires the corporation to earn positive economic profits.</a:t>
            </a:r>
          </a:p>
          <a:p>
            <a:pPr>
              <a:lnSpc>
                <a:spcPct val="70000"/>
              </a:lnSpc>
              <a:spcBef>
                <a:spcPct val="50000"/>
              </a:spcBef>
              <a:buFontTx/>
              <a:buNone/>
            </a:pPr>
            <a:r>
              <a:rPr lang="en-US" altLang="en-US" sz="2000" b="0" dirty="0"/>
              <a:t>		</a:t>
            </a:r>
            <a:r>
              <a:rPr lang="en-US" altLang="en-US" sz="2000" dirty="0"/>
              <a:t>Economic Profit	====&gt;</a:t>
            </a:r>
            <a:r>
              <a:rPr lang="en-US" altLang="en-US" sz="2000" b="0" dirty="0"/>
              <a:t>	</a:t>
            </a:r>
          </a:p>
          <a:p>
            <a:pPr>
              <a:lnSpc>
                <a:spcPct val="70000"/>
              </a:lnSpc>
              <a:spcBef>
                <a:spcPct val="50000"/>
              </a:spcBef>
            </a:pPr>
            <a:r>
              <a:rPr lang="en-US" altLang="en-US" sz="2000" b="0" dirty="0"/>
              <a:t>The corporation’s ability to earn positive economic profits depends upon both its </a:t>
            </a:r>
            <a:r>
              <a:rPr lang="en-US" altLang="en-US" sz="2000" dirty="0"/>
              <a:t>operating efficiency</a:t>
            </a:r>
            <a:r>
              <a:rPr lang="en-US" altLang="en-US" sz="2000" b="0" dirty="0"/>
              <a:t> and its </a:t>
            </a:r>
            <a:r>
              <a:rPr lang="en-US" altLang="en-US" sz="2000" dirty="0"/>
              <a:t>capital efficiency</a:t>
            </a:r>
            <a:r>
              <a:rPr lang="en-US" altLang="en-US" sz="2000" b="0" dirty="0"/>
              <a:t>. </a:t>
            </a:r>
            <a:endParaRPr lang="en-US" altLang="en-US" sz="2000" dirty="0"/>
          </a:p>
        </p:txBody>
      </p:sp>
      <p:sp>
        <p:nvSpPr>
          <p:cNvPr id="13517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B31C20A-E75D-4892-9AD0-A1194F28C794}" type="slidenum">
              <a:rPr lang="en-US" altLang="en-US" sz="1050" b="0">
                <a:solidFill>
                  <a:schemeClr val="tx1"/>
                </a:solidFill>
                <a:latin typeface="Times New Roman" panose="02020603050405020304" pitchFamily="18" charset="0"/>
              </a:rPr>
              <a:pPr>
                <a:lnSpc>
                  <a:spcPct val="100000"/>
                </a:lnSpc>
                <a:spcBef>
                  <a:spcPct val="0"/>
                </a:spcBef>
                <a:buSzTx/>
                <a:buFontTx/>
                <a:buNone/>
              </a:pPr>
              <a:t>69</a:t>
            </a:fld>
            <a:endParaRPr lang="en-US" altLang="en-US" sz="1050" b="0">
              <a:solidFill>
                <a:schemeClr val="tx1"/>
              </a:solidFill>
              <a:latin typeface="Times New Roman" panose="02020603050405020304" pitchFamily="18" charset="0"/>
            </a:endParaRPr>
          </a:p>
        </p:txBody>
      </p:sp>
      <p:graphicFrame>
        <p:nvGraphicFramePr>
          <p:cNvPr id="135173" name="Object 7"/>
          <p:cNvGraphicFramePr>
            <a:graphicFrameLocks noChangeAspect="1"/>
          </p:cNvGraphicFramePr>
          <p:nvPr>
            <p:extLst>
              <p:ext uri="{D42A27DB-BD31-4B8C-83A1-F6EECF244321}">
                <p14:modId xmlns:p14="http://schemas.microsoft.com/office/powerpoint/2010/main" val="413584724"/>
              </p:ext>
            </p:extLst>
          </p:nvPr>
        </p:nvGraphicFramePr>
        <p:xfrm>
          <a:off x="2229472" y="3374407"/>
          <a:ext cx="2681186" cy="1584250"/>
        </p:xfrm>
        <a:graphic>
          <a:graphicData uri="http://schemas.openxmlformats.org/presentationml/2006/ole">
            <mc:AlternateContent xmlns:mc="http://schemas.openxmlformats.org/markup-compatibility/2006">
              <mc:Choice xmlns:v="urn:schemas-microsoft-com:vml" Requires="v">
                <p:oleObj spid="_x0000_s11390" name="Clip" r:id="rId4" imgW="3717925" imgH="3352800" progId="MS_ClipArt_Gallery.2">
                  <p:embed/>
                </p:oleObj>
              </mc:Choice>
              <mc:Fallback>
                <p:oleObj name="Clip" r:id="rId4" imgW="3717925" imgH="33528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9472" y="3374407"/>
                        <a:ext cx="2681186" cy="15842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266197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7C617C4-A269-4B76-82CB-DB0A25873569}" type="slidenum">
              <a:rPr lang="en-US" altLang="en-US" sz="1050" b="0">
                <a:solidFill>
                  <a:schemeClr val="tx1"/>
                </a:solidFill>
                <a:latin typeface="Times New Roman" panose="02020603050405020304" pitchFamily="18" charset="0"/>
              </a:rPr>
              <a:pPr>
                <a:lnSpc>
                  <a:spcPct val="100000"/>
                </a:lnSpc>
                <a:spcBef>
                  <a:spcPct val="0"/>
                </a:spcBef>
                <a:buSzTx/>
                <a:buFontTx/>
                <a:buNone/>
              </a:pPr>
              <a:t>7</a:t>
            </a:fld>
            <a:endParaRPr lang="en-US" altLang="en-US" sz="1050" b="0">
              <a:solidFill>
                <a:schemeClr val="tx1"/>
              </a:solidFill>
              <a:latin typeface="Times New Roman" panose="02020603050405020304" pitchFamily="18" charset="0"/>
            </a:endParaRPr>
          </a:p>
        </p:txBody>
      </p:sp>
      <p:sp>
        <p:nvSpPr>
          <p:cNvPr id="16388" name="Text Box 3"/>
          <p:cNvSpPr txBox="1">
            <a:spLocks noChangeArrowheads="1"/>
          </p:cNvSpPr>
          <p:nvPr/>
        </p:nvSpPr>
        <p:spPr bwMode="auto">
          <a:xfrm>
            <a:off x="361507" y="682672"/>
            <a:ext cx="5454503" cy="2834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solidFill>
                  <a:srgbClr val="414141"/>
                </a:solidFill>
                <a:latin typeface="+mn-lt"/>
              </a:rPr>
              <a:t>“A proper balance between shareholders, employees, and communities is what we all try to achieve.  But it is a tough balancing act because, in the end, if you don’t satisfy shareholders you don’t have the flexibility to </a:t>
            </a:r>
          </a:p>
          <a:p>
            <a:pPr>
              <a:spcBef>
                <a:spcPct val="0"/>
              </a:spcBef>
              <a:buSzTx/>
              <a:buFontTx/>
              <a:buNone/>
            </a:pPr>
            <a:r>
              <a:rPr lang="en-US" altLang="en-US" sz="1800" dirty="0">
                <a:solidFill>
                  <a:srgbClr val="414141"/>
                </a:solidFill>
                <a:latin typeface="+mn-lt"/>
              </a:rPr>
              <a:t>do things you have to take care of employees or </a:t>
            </a:r>
          </a:p>
          <a:p>
            <a:pPr>
              <a:spcBef>
                <a:spcPct val="0"/>
              </a:spcBef>
              <a:buSzTx/>
              <a:buFontTx/>
              <a:buNone/>
            </a:pPr>
            <a:r>
              <a:rPr lang="en-US" altLang="en-US" sz="1800" dirty="0">
                <a:solidFill>
                  <a:srgbClr val="414141"/>
                </a:solidFill>
                <a:latin typeface="+mn-lt"/>
              </a:rPr>
              <a:t>communities. In our society whether we like it or not, we have to satisfy shareholders.” </a:t>
            </a:r>
          </a:p>
          <a:p>
            <a:pPr>
              <a:spcBef>
                <a:spcPct val="0"/>
              </a:spcBef>
              <a:buSzTx/>
              <a:buFontTx/>
              <a:buNone/>
            </a:pPr>
            <a:endParaRPr lang="en-US" altLang="en-US" sz="1800" dirty="0">
              <a:solidFill>
                <a:srgbClr val="414141"/>
              </a:solidFill>
              <a:latin typeface="+mn-lt"/>
            </a:endParaRPr>
          </a:p>
          <a:p>
            <a:pPr>
              <a:spcBef>
                <a:spcPct val="0"/>
              </a:spcBef>
              <a:buSzTx/>
              <a:buFontTx/>
              <a:buNone/>
            </a:pPr>
            <a:endParaRPr lang="en-US" altLang="en-US" sz="1800" dirty="0">
              <a:solidFill>
                <a:srgbClr val="414141"/>
              </a:solidFill>
              <a:latin typeface="+mn-lt"/>
            </a:endParaRPr>
          </a:p>
          <a:p>
            <a:pPr>
              <a:spcBef>
                <a:spcPct val="0"/>
              </a:spcBef>
              <a:buSzTx/>
              <a:buFontTx/>
              <a:buNone/>
            </a:pPr>
            <a:r>
              <a:rPr lang="en-US" altLang="en-US" sz="1800" dirty="0">
                <a:solidFill>
                  <a:srgbClr val="414141"/>
                </a:solidFill>
                <a:latin typeface="+mn-lt"/>
              </a:rPr>
              <a:t>Jack Welch </a:t>
            </a:r>
          </a:p>
          <a:p>
            <a:pPr>
              <a:spcBef>
                <a:spcPct val="0"/>
              </a:spcBef>
              <a:buSzTx/>
              <a:buFontTx/>
              <a:buNone/>
            </a:pPr>
            <a:r>
              <a:rPr lang="en-US" altLang="en-US" sz="1800" dirty="0">
                <a:solidFill>
                  <a:srgbClr val="414141"/>
                </a:solidFill>
                <a:latin typeface="+mn-lt"/>
              </a:rPr>
              <a:t>Former Chairman and CEO of GE</a:t>
            </a:r>
          </a:p>
        </p:txBody>
      </p:sp>
    </p:spTree>
    <p:extLst>
      <p:ext uri="{BB962C8B-B14F-4D97-AF65-F5344CB8AC3E}">
        <p14:creationId xmlns:p14="http://schemas.microsoft.com/office/powerpoint/2010/main" val="476567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a:xfrm>
            <a:off x="212651" y="174917"/>
            <a:ext cx="8229600" cy="857250"/>
          </a:xfrm>
          <a:noFill/>
        </p:spPr>
        <p:txBody>
          <a:bodyPr>
            <a:normAutofit fontScale="90000"/>
          </a:bodyPr>
          <a:lstStyle/>
          <a:p>
            <a:r>
              <a:rPr lang="en-US" altLang="en-US" sz="3600" b="1" dirty="0">
                <a:latin typeface="Book Antiqua" panose="02040602050305030304" pitchFamily="18" charset="0"/>
              </a:rPr>
              <a:t>Measuring </a:t>
            </a:r>
            <a:br>
              <a:rPr lang="en-US" altLang="en-US" sz="3600" b="1" dirty="0">
                <a:latin typeface="Book Antiqua" panose="02040602050305030304" pitchFamily="18" charset="0"/>
              </a:rPr>
            </a:br>
            <a:r>
              <a:rPr lang="en-US" altLang="en-US" sz="3600" b="1" dirty="0">
                <a:latin typeface="Book Antiqua" panose="02040602050305030304" pitchFamily="18" charset="0"/>
              </a:rPr>
              <a:t>Financial Performance</a:t>
            </a:r>
          </a:p>
        </p:txBody>
      </p:sp>
      <p:sp>
        <p:nvSpPr>
          <p:cNvPr id="137220" name="Rectangle 3"/>
          <p:cNvSpPr>
            <a:spLocks noGrp="1" noChangeArrowheads="1"/>
          </p:cNvSpPr>
          <p:nvPr>
            <p:ph idx="1"/>
          </p:nvPr>
        </p:nvSpPr>
        <p:spPr>
          <a:xfrm>
            <a:off x="116958" y="1324945"/>
            <a:ext cx="5699051" cy="3714750"/>
          </a:xfrm>
          <a:noFill/>
        </p:spPr>
        <p:txBody>
          <a:bodyPr>
            <a:normAutofit fontScale="47500" lnSpcReduction="20000"/>
          </a:bodyPr>
          <a:lstStyle/>
          <a:p>
            <a:pPr algn="ctr">
              <a:lnSpc>
                <a:spcPct val="65000"/>
              </a:lnSpc>
              <a:buFontTx/>
              <a:buNone/>
            </a:pPr>
            <a:r>
              <a:rPr lang="en-US" altLang="en-US" sz="2900" b="0" dirty="0"/>
              <a:t>Income Statements</a:t>
            </a:r>
          </a:p>
          <a:p>
            <a:pPr>
              <a:lnSpc>
                <a:spcPct val="65000"/>
              </a:lnSpc>
              <a:buFontTx/>
              <a:buNone/>
            </a:pPr>
            <a:r>
              <a:rPr lang="en-US" altLang="en-US" sz="2900" dirty="0"/>
              <a:t>---------------------------------------------------------------------------------------------------</a:t>
            </a:r>
            <a:r>
              <a:rPr lang="en-US" altLang="en-US" sz="2900" b="0" dirty="0"/>
              <a:t>				                      						Co. A		     Co. B</a:t>
            </a:r>
          </a:p>
          <a:p>
            <a:pPr>
              <a:lnSpc>
                <a:spcPct val="65000"/>
              </a:lnSpc>
              <a:buFontTx/>
              <a:buNone/>
            </a:pPr>
            <a:r>
              <a:rPr lang="en-US" altLang="en-US" sz="2900" dirty="0"/>
              <a:t>---------------------------------------------------------------------------------------------------</a:t>
            </a:r>
            <a:endParaRPr lang="en-US" altLang="en-US" sz="2900" b="0" dirty="0"/>
          </a:p>
          <a:p>
            <a:pPr>
              <a:lnSpc>
                <a:spcPct val="120000"/>
              </a:lnSpc>
              <a:buFontTx/>
              <a:buNone/>
            </a:pPr>
            <a:r>
              <a:rPr lang="en-US" altLang="en-US" sz="2900" b="0" dirty="0"/>
              <a:t>Sales			$100,000	     	$100,000</a:t>
            </a:r>
          </a:p>
          <a:p>
            <a:pPr>
              <a:lnSpc>
                <a:spcPct val="120000"/>
              </a:lnSpc>
              <a:buFontTx/>
              <a:buNone/>
            </a:pPr>
            <a:r>
              <a:rPr lang="en-US" altLang="en-US" sz="2900" b="0" dirty="0"/>
              <a:t>-Cost of Goods Sold	 	-   70,000	     	-   65,000</a:t>
            </a:r>
          </a:p>
          <a:p>
            <a:pPr>
              <a:lnSpc>
                <a:spcPct val="120000"/>
              </a:lnSpc>
              <a:buFontTx/>
              <a:buNone/>
            </a:pPr>
            <a:r>
              <a:rPr lang="en-US" altLang="en-US" sz="2900" b="0" dirty="0"/>
              <a:t>-Selling, General, and Adm.   	-     8,000	     	-   10,000</a:t>
            </a:r>
          </a:p>
          <a:p>
            <a:pPr>
              <a:lnSpc>
                <a:spcPct val="120000"/>
              </a:lnSpc>
              <a:buFontTx/>
              <a:buNone/>
            </a:pPr>
            <a:r>
              <a:rPr lang="en-US" altLang="en-US" sz="2900" b="0" dirty="0"/>
              <a:t>-Other Expenses   	       	-     2,000	     	-     1,000</a:t>
            </a:r>
          </a:p>
          <a:p>
            <a:pPr>
              <a:lnSpc>
                <a:spcPct val="120000"/>
              </a:lnSpc>
              <a:buFontTx/>
              <a:buNone/>
            </a:pPr>
            <a:r>
              <a:rPr lang="en-US" altLang="en-US" sz="2900" b="0" dirty="0"/>
              <a:t>--------------------------------------	-------------- 		------------</a:t>
            </a:r>
          </a:p>
          <a:p>
            <a:pPr>
              <a:lnSpc>
                <a:spcPct val="120000"/>
              </a:lnSpc>
              <a:buFontTx/>
              <a:buNone/>
            </a:pPr>
            <a:r>
              <a:rPr lang="en-US" altLang="en-US" sz="2900" b="0" dirty="0"/>
              <a:t>Operating Profit (EBIT)	 	$ 20,000	      	$ 24,000</a:t>
            </a:r>
          </a:p>
          <a:p>
            <a:pPr>
              <a:lnSpc>
                <a:spcPct val="120000"/>
              </a:lnSpc>
              <a:buFontTx/>
              <a:buNone/>
            </a:pPr>
            <a:r>
              <a:rPr lang="en-US" altLang="en-US" sz="2900" b="0" dirty="0"/>
              <a:t>- Taxes  (35%)		 -    7,000	     	-     8,400</a:t>
            </a:r>
          </a:p>
          <a:p>
            <a:pPr>
              <a:lnSpc>
                <a:spcPct val="120000"/>
              </a:lnSpc>
              <a:buFontTx/>
              <a:buNone/>
            </a:pPr>
            <a:r>
              <a:rPr lang="en-US" altLang="en-US" sz="2900" dirty="0"/>
              <a:t>Net Operating Profit (After-Tax)	</a:t>
            </a:r>
            <a:r>
              <a:rPr lang="en-US" altLang="en-US" sz="2900" b="0" dirty="0"/>
              <a:t>$ 13,000	      	$ 15,600</a:t>
            </a:r>
          </a:p>
          <a:p>
            <a:pPr>
              <a:lnSpc>
                <a:spcPct val="120000"/>
              </a:lnSpc>
              <a:buFontTx/>
              <a:buNone/>
            </a:pPr>
            <a:endParaRPr lang="en-US" altLang="en-US" sz="2900" b="0" dirty="0"/>
          </a:p>
          <a:p>
            <a:pPr>
              <a:lnSpc>
                <a:spcPct val="120000"/>
              </a:lnSpc>
              <a:buFontTx/>
              <a:buNone/>
            </a:pPr>
            <a:r>
              <a:rPr lang="en-US" altLang="en-US" sz="2900" dirty="0"/>
              <a:t>Return on Sales (ROS)	</a:t>
            </a:r>
            <a:r>
              <a:rPr lang="en-US" altLang="en-US" sz="2900" b="0" dirty="0"/>
              <a:t> 	13.0 %</a:t>
            </a:r>
            <a:r>
              <a:rPr lang="en-US" altLang="en-US" b="0" dirty="0"/>
              <a:t>	            	15.6%</a:t>
            </a:r>
          </a:p>
        </p:txBody>
      </p:sp>
      <p:sp>
        <p:nvSpPr>
          <p:cNvPr id="137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0CC68215-7CD2-4C3C-A6B6-0E99CF7A5071}" type="slidenum">
              <a:rPr lang="en-US" altLang="en-US" sz="1050" b="0">
                <a:solidFill>
                  <a:schemeClr val="tx1"/>
                </a:solidFill>
                <a:latin typeface="Times New Roman" panose="02020603050405020304" pitchFamily="18" charset="0"/>
              </a:rPr>
              <a:pPr>
                <a:lnSpc>
                  <a:spcPct val="100000"/>
                </a:lnSpc>
                <a:spcBef>
                  <a:spcPct val="0"/>
                </a:spcBef>
                <a:buSzTx/>
                <a:buFontTx/>
                <a:buNone/>
              </a:pPr>
              <a:t>70</a:t>
            </a:fld>
            <a:endParaRPr lang="en-US" altLang="en-US" sz="1050" b="0">
              <a:solidFill>
                <a:schemeClr val="tx1"/>
              </a:solidFill>
              <a:latin typeface="Times New Roman" panose="02020603050405020304" pitchFamily="18" charset="0"/>
            </a:endParaRPr>
          </a:p>
        </p:txBody>
      </p:sp>
      <p:grpSp>
        <p:nvGrpSpPr>
          <p:cNvPr id="137221" name="Group 4"/>
          <p:cNvGrpSpPr>
            <a:grpSpLocks/>
          </p:cNvGrpSpPr>
          <p:nvPr/>
        </p:nvGrpSpPr>
        <p:grpSpPr bwMode="auto">
          <a:xfrm>
            <a:off x="280434" y="1114514"/>
            <a:ext cx="4110813" cy="57150"/>
            <a:chOff x="144" y="816"/>
            <a:chExt cx="5472" cy="48"/>
          </a:xfrm>
        </p:grpSpPr>
        <p:sp>
          <p:nvSpPr>
            <p:cNvPr id="137222"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7223"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422343986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ChangeArrowheads="1"/>
          </p:cNvSpPr>
          <p:nvPr>
            <p:ph type="title"/>
          </p:nvPr>
        </p:nvSpPr>
        <p:spPr>
          <a:noFill/>
        </p:spPr>
        <p:txBody>
          <a:bodyPr>
            <a:normAutofit fontScale="90000"/>
          </a:bodyPr>
          <a:lstStyle/>
          <a:p>
            <a:r>
              <a:rPr lang="en-US" altLang="en-US" sz="3600" b="1" dirty="0">
                <a:latin typeface="Book Antiqua" panose="02040602050305030304" pitchFamily="18" charset="0"/>
              </a:rPr>
              <a:t>Measuring </a:t>
            </a:r>
            <a:br>
              <a:rPr lang="en-US" altLang="en-US" sz="3600" b="1" dirty="0">
                <a:latin typeface="Book Antiqua" panose="02040602050305030304" pitchFamily="18" charset="0"/>
              </a:rPr>
            </a:br>
            <a:r>
              <a:rPr lang="en-US" altLang="en-US" sz="3600" b="1" dirty="0">
                <a:latin typeface="Book Antiqua" panose="02040602050305030304" pitchFamily="18" charset="0"/>
              </a:rPr>
              <a:t>Financial Performance</a:t>
            </a:r>
          </a:p>
        </p:txBody>
      </p:sp>
      <p:sp>
        <p:nvSpPr>
          <p:cNvPr id="139268" name="Rectangle 3"/>
          <p:cNvSpPr>
            <a:spLocks noGrp="1" noChangeArrowheads="1"/>
          </p:cNvSpPr>
          <p:nvPr>
            <p:ph idx="1"/>
          </p:nvPr>
        </p:nvSpPr>
        <p:spPr>
          <a:xfrm>
            <a:off x="82845" y="1485900"/>
            <a:ext cx="5549309" cy="3657600"/>
          </a:xfrm>
          <a:noFill/>
        </p:spPr>
        <p:txBody>
          <a:bodyPr/>
          <a:lstStyle/>
          <a:p>
            <a:pPr>
              <a:buFontTx/>
              <a:buNone/>
            </a:pPr>
            <a:r>
              <a:rPr lang="en-US" altLang="en-US" dirty="0"/>
              <a:t>    </a:t>
            </a:r>
            <a:r>
              <a:rPr lang="en-US" altLang="en-US" sz="2000" b="0" dirty="0"/>
              <a:t>One common measure of </a:t>
            </a:r>
            <a:r>
              <a:rPr lang="en-US" altLang="en-US" sz="2000" dirty="0"/>
              <a:t>operating efficiency</a:t>
            </a:r>
            <a:r>
              <a:rPr lang="en-US" altLang="en-US" sz="2000" b="0" dirty="0"/>
              <a:t> is the company’s </a:t>
            </a:r>
            <a:r>
              <a:rPr lang="en-US" altLang="en-US" sz="2000" dirty="0"/>
              <a:t>Return on Sales (ROS).</a:t>
            </a:r>
            <a:r>
              <a:rPr lang="en-US" altLang="en-US" sz="2000" b="0" dirty="0"/>
              <a:t>  ROS tells us the fraction of each dollar sales that flows through to the bottom line.</a:t>
            </a:r>
          </a:p>
          <a:p>
            <a:pPr>
              <a:buFontTx/>
              <a:buNone/>
            </a:pPr>
            <a:endParaRPr lang="en-US" altLang="en-US" b="0" dirty="0"/>
          </a:p>
          <a:p>
            <a:pPr>
              <a:buFontTx/>
              <a:buNone/>
            </a:pPr>
            <a:endParaRPr lang="en-US" altLang="en-US" b="0" dirty="0"/>
          </a:p>
          <a:p>
            <a:pPr algn="ctr">
              <a:buFontTx/>
              <a:buNone/>
            </a:pPr>
            <a:endParaRPr lang="en-US" altLang="en-US" b="0" dirty="0"/>
          </a:p>
        </p:txBody>
      </p:sp>
      <p:sp>
        <p:nvSpPr>
          <p:cNvPr id="13926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EB255CB-97E5-4B18-BB3C-11BDB16F93C1}" type="slidenum">
              <a:rPr lang="en-US" altLang="en-US" sz="1050" b="0">
                <a:solidFill>
                  <a:schemeClr val="tx1"/>
                </a:solidFill>
                <a:latin typeface="Times New Roman" panose="02020603050405020304" pitchFamily="18" charset="0"/>
              </a:rPr>
              <a:pPr>
                <a:lnSpc>
                  <a:spcPct val="100000"/>
                </a:lnSpc>
                <a:spcBef>
                  <a:spcPct val="0"/>
                </a:spcBef>
                <a:buSzTx/>
                <a:buFontTx/>
                <a:buNone/>
              </a:pPr>
              <a:t>71</a:t>
            </a:fld>
            <a:endParaRPr lang="en-US" altLang="en-US" sz="1050" b="0">
              <a:solidFill>
                <a:schemeClr val="tx1"/>
              </a:solidFill>
              <a:latin typeface="Times New Roman" panose="02020603050405020304" pitchFamily="18" charset="0"/>
            </a:endParaRPr>
          </a:p>
        </p:txBody>
      </p:sp>
      <p:grpSp>
        <p:nvGrpSpPr>
          <p:cNvPr id="139269" name="Group 4"/>
          <p:cNvGrpSpPr>
            <a:grpSpLocks/>
          </p:cNvGrpSpPr>
          <p:nvPr/>
        </p:nvGrpSpPr>
        <p:grpSpPr bwMode="auto">
          <a:xfrm>
            <a:off x="538272" y="1163097"/>
            <a:ext cx="4161317" cy="45719"/>
            <a:chOff x="144" y="816"/>
            <a:chExt cx="5472" cy="48"/>
          </a:xfrm>
        </p:grpSpPr>
        <p:sp>
          <p:nvSpPr>
            <p:cNvPr id="139271"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9272"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139270" name="Text Box 11"/>
          <p:cNvSpPr txBox="1">
            <a:spLocks noChangeArrowheads="1"/>
          </p:cNvSpPr>
          <p:nvPr/>
        </p:nvSpPr>
        <p:spPr bwMode="auto">
          <a:xfrm>
            <a:off x="1314450" y="3357794"/>
            <a:ext cx="3086100"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solidFill>
                  <a:srgbClr val="FC0128"/>
                </a:solidFill>
              </a:rPr>
              <a:t>	    	</a:t>
            </a:r>
            <a:r>
              <a:rPr lang="en-US" altLang="en-US" sz="1800" dirty="0">
                <a:solidFill>
                  <a:schemeClr val="tx1"/>
                </a:solidFill>
              </a:rPr>
              <a:t>NOPAT</a:t>
            </a:r>
          </a:p>
          <a:p>
            <a:pPr>
              <a:spcBef>
                <a:spcPct val="0"/>
              </a:spcBef>
              <a:buSzTx/>
              <a:buFontTx/>
              <a:buNone/>
            </a:pPr>
            <a:r>
              <a:rPr lang="en-US" altLang="en-US" sz="1800" dirty="0">
                <a:solidFill>
                  <a:schemeClr val="tx1"/>
                </a:solidFill>
              </a:rPr>
              <a:t>ROS =  ------------</a:t>
            </a:r>
          </a:p>
          <a:p>
            <a:pPr>
              <a:spcBef>
                <a:spcPct val="0"/>
              </a:spcBef>
              <a:buSzTx/>
              <a:buFontTx/>
              <a:buNone/>
            </a:pPr>
            <a:r>
              <a:rPr lang="en-US" altLang="en-US" sz="1800" dirty="0">
                <a:solidFill>
                  <a:schemeClr val="tx1"/>
                </a:solidFill>
              </a:rPr>
              <a:t>	      	Sales</a:t>
            </a:r>
          </a:p>
        </p:txBody>
      </p:sp>
    </p:spTree>
    <p:extLst>
      <p:ext uri="{BB962C8B-B14F-4D97-AF65-F5344CB8AC3E}">
        <p14:creationId xmlns:p14="http://schemas.microsoft.com/office/powerpoint/2010/main" val="124117192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ChangeArrowheads="1"/>
          </p:cNvSpPr>
          <p:nvPr>
            <p:ph type="title"/>
          </p:nvPr>
        </p:nvSpPr>
        <p:spPr>
          <a:noFill/>
        </p:spPr>
        <p:txBody>
          <a:bodyPr>
            <a:normAutofit fontScale="90000"/>
          </a:bodyPr>
          <a:lstStyle/>
          <a:p>
            <a:r>
              <a:rPr lang="en-US" altLang="en-US" sz="3600" b="1" dirty="0">
                <a:latin typeface="Book Antiqua" panose="02040602050305030304" pitchFamily="18" charset="0"/>
              </a:rPr>
              <a:t>Measuring </a:t>
            </a:r>
            <a:br>
              <a:rPr lang="en-US" altLang="en-US" sz="3600" b="1" dirty="0">
                <a:latin typeface="Book Antiqua" panose="02040602050305030304" pitchFamily="18" charset="0"/>
              </a:rPr>
            </a:br>
            <a:r>
              <a:rPr lang="en-US" altLang="en-US" sz="3600" b="1" dirty="0">
                <a:latin typeface="Book Antiqua" panose="02040602050305030304" pitchFamily="18" charset="0"/>
              </a:rPr>
              <a:t>Financial Performance</a:t>
            </a:r>
          </a:p>
        </p:txBody>
      </p:sp>
      <p:sp>
        <p:nvSpPr>
          <p:cNvPr id="14131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88816E2-1EEA-4B74-887E-BF594F0AFD0F}" type="slidenum">
              <a:rPr lang="en-US" altLang="en-US" sz="1050" b="0">
                <a:solidFill>
                  <a:schemeClr val="tx1"/>
                </a:solidFill>
                <a:latin typeface="Times New Roman" panose="02020603050405020304" pitchFamily="18" charset="0"/>
              </a:rPr>
              <a:pPr>
                <a:lnSpc>
                  <a:spcPct val="100000"/>
                </a:lnSpc>
                <a:spcBef>
                  <a:spcPct val="0"/>
                </a:spcBef>
                <a:buSzTx/>
                <a:buFontTx/>
                <a:buNone/>
              </a:pPr>
              <a:t>72</a:t>
            </a:fld>
            <a:endParaRPr lang="en-US" altLang="en-US" sz="1050" b="0">
              <a:solidFill>
                <a:schemeClr val="tx1"/>
              </a:solidFill>
              <a:latin typeface="Times New Roman" panose="02020603050405020304" pitchFamily="18" charset="0"/>
            </a:endParaRPr>
          </a:p>
        </p:txBody>
      </p:sp>
      <p:grpSp>
        <p:nvGrpSpPr>
          <p:cNvPr id="141316" name="Group 4"/>
          <p:cNvGrpSpPr>
            <a:grpSpLocks/>
          </p:cNvGrpSpPr>
          <p:nvPr/>
        </p:nvGrpSpPr>
        <p:grpSpPr bwMode="auto">
          <a:xfrm>
            <a:off x="457200" y="1204154"/>
            <a:ext cx="4274288" cy="57150"/>
            <a:chOff x="144" y="816"/>
            <a:chExt cx="5472" cy="48"/>
          </a:xfrm>
        </p:grpSpPr>
        <p:sp>
          <p:nvSpPr>
            <p:cNvPr id="141318"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1319"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9" name="Rectangle 3"/>
          <p:cNvSpPr>
            <a:spLocks noGrp="1" noChangeArrowheads="1"/>
          </p:cNvSpPr>
          <p:nvPr>
            <p:ph idx="1"/>
          </p:nvPr>
        </p:nvSpPr>
        <p:spPr>
          <a:xfrm>
            <a:off x="266700" y="1383507"/>
            <a:ext cx="5549309" cy="3657600"/>
          </a:xfrm>
          <a:noFill/>
        </p:spPr>
        <p:txBody>
          <a:bodyPr>
            <a:normAutofit fontScale="47500" lnSpcReduction="20000"/>
          </a:bodyPr>
          <a:lstStyle/>
          <a:p>
            <a:pPr algn="ctr">
              <a:buFontTx/>
              <a:buNone/>
            </a:pPr>
            <a:r>
              <a:rPr lang="en-US" altLang="en-US" dirty="0"/>
              <a:t>Balance Sheets</a:t>
            </a:r>
          </a:p>
          <a:p>
            <a:pPr>
              <a:buFontTx/>
              <a:buNone/>
            </a:pPr>
            <a:r>
              <a:rPr lang="en-US" altLang="en-US" dirty="0"/>
              <a:t>------------------------------------------------------------------------			Co. A	           Co. B</a:t>
            </a:r>
          </a:p>
          <a:p>
            <a:pPr>
              <a:buFontTx/>
              <a:buNone/>
            </a:pPr>
            <a:r>
              <a:rPr lang="en-US" altLang="en-US" dirty="0"/>
              <a:t>------------------------------------------------------------------------</a:t>
            </a:r>
          </a:p>
          <a:p>
            <a:pPr>
              <a:buFontTx/>
              <a:buNone/>
            </a:pPr>
            <a:r>
              <a:rPr lang="en-US" altLang="en-US" dirty="0"/>
              <a:t>Net Working Capital	$ 10,000	        $15,000</a:t>
            </a:r>
          </a:p>
          <a:p>
            <a:pPr>
              <a:buFontTx/>
              <a:buNone/>
            </a:pPr>
            <a:r>
              <a:rPr lang="en-US" altLang="en-US" dirty="0"/>
              <a:t>Net Fixed Assets	   98,000     	        147,000</a:t>
            </a:r>
          </a:p>
          <a:p>
            <a:pPr>
              <a:buFontTx/>
              <a:buNone/>
            </a:pPr>
            <a:r>
              <a:rPr lang="en-US" altLang="en-US" dirty="0"/>
              <a:t>Other Assets	     2,000                   3,000</a:t>
            </a:r>
          </a:p>
          <a:p>
            <a:pPr>
              <a:buFontTx/>
              <a:buNone/>
            </a:pPr>
            <a:r>
              <a:rPr lang="en-US" altLang="en-US" dirty="0"/>
              <a:t>			------------------------------------</a:t>
            </a:r>
          </a:p>
          <a:p>
            <a:pPr>
              <a:buFontTx/>
              <a:buNone/>
            </a:pPr>
            <a:r>
              <a:rPr lang="en-US" altLang="en-US" dirty="0"/>
              <a:t>Net Assets		$110,000	      $165,000</a:t>
            </a:r>
          </a:p>
          <a:p>
            <a:pPr>
              <a:buFontTx/>
              <a:buNone/>
            </a:pPr>
            <a:r>
              <a:rPr lang="en-US" altLang="en-US" dirty="0"/>
              <a:t>			------------------------------------</a:t>
            </a:r>
          </a:p>
          <a:p>
            <a:pPr>
              <a:buFontTx/>
              <a:buNone/>
            </a:pPr>
            <a:r>
              <a:rPr lang="en-US" altLang="en-US" dirty="0"/>
              <a:t>Long-Term Debt	$  40,000	       $  40,000</a:t>
            </a:r>
          </a:p>
          <a:p>
            <a:pPr>
              <a:buFontTx/>
              <a:buNone/>
            </a:pPr>
            <a:r>
              <a:rPr lang="en-US" altLang="en-US" dirty="0"/>
              <a:t>Stockholders’ Equity	$  70,000	       $125,000</a:t>
            </a:r>
          </a:p>
          <a:p>
            <a:pPr>
              <a:buFontTx/>
              <a:buNone/>
            </a:pPr>
            <a:r>
              <a:rPr lang="en-US" altLang="en-US" dirty="0"/>
              <a:t>			------------------------------------</a:t>
            </a:r>
          </a:p>
          <a:p>
            <a:pPr>
              <a:buFontTx/>
              <a:buNone/>
            </a:pPr>
            <a:r>
              <a:rPr lang="en-US" altLang="en-US" dirty="0"/>
              <a:t>Total Capital	$110,000	       $165,000</a:t>
            </a:r>
          </a:p>
          <a:p>
            <a:pPr>
              <a:buFontTx/>
              <a:buNone/>
            </a:pPr>
            <a:r>
              <a:rPr lang="en-US" altLang="en-US" dirty="0"/>
              <a:t>			------------------------------------</a:t>
            </a:r>
            <a:endParaRPr lang="en-US" altLang="en-US" b="0" dirty="0"/>
          </a:p>
          <a:p>
            <a:pPr>
              <a:buFontTx/>
              <a:buNone/>
            </a:pPr>
            <a:endParaRPr lang="en-US" altLang="en-US" b="0" dirty="0"/>
          </a:p>
          <a:p>
            <a:pPr algn="ctr">
              <a:buFontTx/>
              <a:buNone/>
            </a:pPr>
            <a:endParaRPr lang="en-US" altLang="en-US" b="0" dirty="0"/>
          </a:p>
        </p:txBody>
      </p:sp>
    </p:spTree>
    <p:extLst>
      <p:ext uri="{BB962C8B-B14F-4D97-AF65-F5344CB8AC3E}">
        <p14:creationId xmlns:p14="http://schemas.microsoft.com/office/powerpoint/2010/main" val="405488813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76445"/>
          </a:xfrm>
        </p:spPr>
        <p:txBody>
          <a:bodyPr/>
          <a:lstStyle/>
          <a:p>
            <a:r>
              <a:rPr lang="en-US" dirty="0"/>
              <a:t>Total Capital and Net Assets</a:t>
            </a:r>
          </a:p>
        </p:txBody>
      </p:sp>
      <p:sp>
        <p:nvSpPr>
          <p:cNvPr id="14336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B088E66-8947-431A-B9A7-9746B4A0793E}" type="slidenum">
              <a:rPr lang="en-US" altLang="en-US" sz="1050" b="0">
                <a:solidFill>
                  <a:schemeClr val="tx1"/>
                </a:solidFill>
                <a:latin typeface="Times New Roman" panose="02020603050405020304" pitchFamily="18" charset="0"/>
              </a:rPr>
              <a:pPr>
                <a:lnSpc>
                  <a:spcPct val="100000"/>
                </a:lnSpc>
                <a:spcBef>
                  <a:spcPct val="0"/>
                </a:spcBef>
                <a:buSzTx/>
                <a:buFontTx/>
                <a:buNone/>
              </a:pPr>
              <a:t>73</a:t>
            </a:fld>
            <a:endParaRPr lang="en-US" altLang="en-US" sz="1050" b="0">
              <a:solidFill>
                <a:schemeClr val="tx1"/>
              </a:solidFill>
              <a:latin typeface="Times New Roman" panose="02020603050405020304" pitchFamily="18" charset="0"/>
            </a:endParaRPr>
          </a:p>
        </p:txBody>
      </p:sp>
      <p:sp>
        <p:nvSpPr>
          <p:cNvPr id="143364" name="Text Box 1027"/>
          <p:cNvSpPr txBox="1">
            <a:spLocks noChangeArrowheads="1"/>
          </p:cNvSpPr>
          <p:nvPr/>
        </p:nvSpPr>
        <p:spPr bwMode="auto">
          <a:xfrm>
            <a:off x="306464" y="882424"/>
            <a:ext cx="5347641"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pPr>
            <a:r>
              <a:rPr lang="en-US" altLang="en-US" sz="1800" dirty="0">
                <a:solidFill>
                  <a:schemeClr val="tx1"/>
                </a:solidFill>
                <a:latin typeface="+mn-lt"/>
              </a:rPr>
              <a:t> Total Capital</a:t>
            </a:r>
            <a:r>
              <a:rPr lang="en-US" altLang="en-US" sz="1800" b="0" dirty="0">
                <a:solidFill>
                  <a:schemeClr val="tx1"/>
                </a:solidFill>
                <a:latin typeface="+mn-lt"/>
              </a:rPr>
              <a:t> is equal to the total amount of money contributed to the firm by both bondholders and stockholders</a:t>
            </a:r>
          </a:p>
          <a:p>
            <a:pPr>
              <a:lnSpc>
                <a:spcPct val="100000"/>
              </a:lnSpc>
              <a:spcBef>
                <a:spcPct val="0"/>
              </a:spcBef>
              <a:buSzTx/>
            </a:pPr>
            <a:r>
              <a:rPr lang="en-US" altLang="en-US" sz="1800" b="0" dirty="0">
                <a:solidFill>
                  <a:schemeClr val="tx1"/>
                </a:solidFill>
                <a:latin typeface="+mn-lt"/>
              </a:rPr>
              <a:t> Because sources of funds must equal uses of   funds, Total Capital is equal to Net Assets. </a:t>
            </a:r>
          </a:p>
        </p:txBody>
      </p:sp>
      <p:sp>
        <p:nvSpPr>
          <p:cNvPr id="143365" name="Text Box 1028"/>
          <p:cNvSpPr txBox="1">
            <a:spLocks noChangeArrowheads="1"/>
          </p:cNvSpPr>
          <p:nvPr/>
        </p:nvSpPr>
        <p:spPr bwMode="auto">
          <a:xfrm>
            <a:off x="702471" y="2532293"/>
            <a:ext cx="800219"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b="0" dirty="0">
                <a:solidFill>
                  <a:schemeClr val="tx1"/>
                </a:solidFill>
                <a:latin typeface="Times New Roman" panose="02020603050405020304" pitchFamily="18" charset="0"/>
              </a:rPr>
              <a:t>Debt</a:t>
            </a: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r>
              <a:rPr lang="en-US" altLang="en-US" sz="1800" b="0" dirty="0">
                <a:solidFill>
                  <a:schemeClr val="tx1"/>
                </a:solidFill>
                <a:latin typeface="Times New Roman" panose="02020603050405020304" pitchFamily="18" charset="0"/>
              </a:rPr>
              <a:t>Equity</a:t>
            </a: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p:txBody>
      </p:sp>
      <p:sp>
        <p:nvSpPr>
          <p:cNvPr id="143366" name="AutoShape 1029"/>
          <p:cNvSpPr>
            <a:spLocks noChangeArrowheads="1"/>
          </p:cNvSpPr>
          <p:nvPr/>
        </p:nvSpPr>
        <p:spPr bwMode="auto">
          <a:xfrm>
            <a:off x="1937146" y="3172847"/>
            <a:ext cx="1676400" cy="728663"/>
          </a:xfrm>
          <a:prstGeom prst="leftRightArrow">
            <a:avLst>
              <a:gd name="adj1" fmla="val 50000"/>
              <a:gd name="adj2" fmla="val 46013"/>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800" b="0">
                <a:solidFill>
                  <a:schemeClr val="tx1"/>
                </a:solidFill>
                <a:latin typeface="Times New Roman" panose="02020603050405020304" pitchFamily="18" charset="0"/>
              </a:rPr>
              <a:t>Equals</a:t>
            </a:r>
          </a:p>
        </p:txBody>
      </p:sp>
      <p:sp>
        <p:nvSpPr>
          <p:cNvPr id="143367" name="Text Box 1030"/>
          <p:cNvSpPr txBox="1">
            <a:spLocks noChangeArrowheads="1"/>
          </p:cNvSpPr>
          <p:nvPr/>
        </p:nvSpPr>
        <p:spPr bwMode="auto">
          <a:xfrm>
            <a:off x="3842146" y="2459215"/>
            <a:ext cx="1208825"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b="0" dirty="0">
                <a:solidFill>
                  <a:schemeClr val="tx1"/>
                </a:solidFill>
                <a:latin typeface="Times New Roman" panose="02020603050405020304" pitchFamily="18" charset="0"/>
              </a:rPr>
              <a:t>Other</a:t>
            </a:r>
          </a:p>
          <a:p>
            <a:pPr>
              <a:lnSpc>
                <a:spcPct val="100000"/>
              </a:lnSpc>
              <a:spcBef>
                <a:spcPct val="0"/>
              </a:spcBef>
              <a:buSzTx/>
              <a:buFontTx/>
              <a:buNone/>
            </a:pPr>
            <a:r>
              <a:rPr lang="en-US" altLang="en-US" sz="1800" b="0" dirty="0">
                <a:solidFill>
                  <a:schemeClr val="tx1"/>
                </a:solidFill>
                <a:latin typeface="Times New Roman" panose="02020603050405020304" pitchFamily="18" charset="0"/>
              </a:rPr>
              <a:t>Assets</a:t>
            </a: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r>
              <a:rPr lang="en-US" altLang="en-US" sz="1800" b="0" dirty="0">
                <a:solidFill>
                  <a:schemeClr val="tx1"/>
                </a:solidFill>
                <a:latin typeface="Times New Roman" panose="02020603050405020304" pitchFamily="18" charset="0"/>
              </a:rPr>
              <a:t>Working</a:t>
            </a:r>
          </a:p>
          <a:p>
            <a:pPr>
              <a:lnSpc>
                <a:spcPct val="100000"/>
              </a:lnSpc>
              <a:spcBef>
                <a:spcPct val="0"/>
              </a:spcBef>
              <a:buSzTx/>
              <a:buFontTx/>
              <a:buNone/>
            </a:pPr>
            <a:r>
              <a:rPr lang="en-US" altLang="en-US" sz="1800" b="0" dirty="0">
                <a:solidFill>
                  <a:schemeClr val="tx1"/>
                </a:solidFill>
                <a:latin typeface="Times New Roman" panose="02020603050405020304" pitchFamily="18" charset="0"/>
              </a:rPr>
              <a:t> Capital</a:t>
            </a:r>
          </a:p>
          <a:p>
            <a:pPr>
              <a:lnSpc>
                <a:spcPct val="100000"/>
              </a:lnSpc>
              <a:spcBef>
                <a:spcPct val="0"/>
              </a:spcBef>
              <a:buSzTx/>
              <a:buFontTx/>
              <a:buNone/>
            </a:pPr>
            <a:endParaRPr lang="en-US" altLang="en-US" sz="1800" b="0" dirty="0">
              <a:solidFill>
                <a:schemeClr val="tx1"/>
              </a:solidFill>
              <a:latin typeface="Times New Roman" panose="02020603050405020304" pitchFamily="18" charset="0"/>
            </a:endParaRPr>
          </a:p>
          <a:p>
            <a:pPr>
              <a:lnSpc>
                <a:spcPct val="100000"/>
              </a:lnSpc>
              <a:spcBef>
                <a:spcPct val="0"/>
              </a:spcBef>
              <a:buSzTx/>
              <a:buFontTx/>
              <a:buNone/>
            </a:pPr>
            <a:r>
              <a:rPr lang="en-US" altLang="en-US" sz="1800" b="0" dirty="0">
                <a:solidFill>
                  <a:schemeClr val="tx1"/>
                </a:solidFill>
                <a:latin typeface="Times New Roman" panose="02020603050405020304" pitchFamily="18" charset="0"/>
              </a:rPr>
              <a:t>Net Fixed</a:t>
            </a:r>
          </a:p>
          <a:p>
            <a:pPr>
              <a:lnSpc>
                <a:spcPct val="100000"/>
              </a:lnSpc>
              <a:spcBef>
                <a:spcPct val="0"/>
              </a:spcBef>
              <a:buSzTx/>
              <a:buFontTx/>
              <a:buNone/>
            </a:pPr>
            <a:r>
              <a:rPr lang="en-US" altLang="en-US" sz="1800" b="0" dirty="0">
                <a:solidFill>
                  <a:schemeClr val="tx1"/>
                </a:solidFill>
                <a:latin typeface="Times New Roman" panose="02020603050405020304" pitchFamily="18" charset="0"/>
              </a:rPr>
              <a:t>  Assets</a:t>
            </a:r>
          </a:p>
        </p:txBody>
      </p:sp>
      <p:sp>
        <p:nvSpPr>
          <p:cNvPr id="143368" name="Rectangle 1031"/>
          <p:cNvSpPr>
            <a:spLocks noChangeArrowheads="1"/>
          </p:cNvSpPr>
          <p:nvPr/>
        </p:nvSpPr>
        <p:spPr bwMode="auto">
          <a:xfrm>
            <a:off x="260746" y="2489428"/>
            <a:ext cx="1676400" cy="2205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43369" name="Rectangle 1032"/>
          <p:cNvSpPr>
            <a:spLocks noChangeArrowheads="1"/>
          </p:cNvSpPr>
          <p:nvPr/>
        </p:nvSpPr>
        <p:spPr bwMode="auto">
          <a:xfrm>
            <a:off x="3613546" y="2489427"/>
            <a:ext cx="1426539" cy="2247901"/>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43370" name="Text Box 1033"/>
          <p:cNvSpPr txBox="1">
            <a:spLocks noChangeArrowheads="1"/>
          </p:cNvSpPr>
          <p:nvPr/>
        </p:nvSpPr>
        <p:spPr bwMode="auto">
          <a:xfrm>
            <a:off x="92870" y="4761141"/>
            <a:ext cx="5578075" cy="369332"/>
          </a:xfrm>
          <a:prstGeom prst="rect">
            <a:avLst/>
          </a:prstGeom>
          <a:noFill/>
          <a:ln>
            <a:noFill/>
          </a:ln>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1800" b="0" dirty="0">
                <a:solidFill>
                  <a:schemeClr val="tx1"/>
                </a:solidFill>
                <a:latin typeface="Times New Roman" panose="02020603050405020304" pitchFamily="18" charset="0"/>
              </a:rPr>
              <a:t>    Total Capital				    	Net Assets</a:t>
            </a:r>
          </a:p>
        </p:txBody>
      </p:sp>
    </p:spTree>
    <p:extLst>
      <p:ext uri="{BB962C8B-B14F-4D97-AF65-F5344CB8AC3E}">
        <p14:creationId xmlns:p14="http://schemas.microsoft.com/office/powerpoint/2010/main" val="3261352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2"/>
          <p:cNvSpPr>
            <a:spLocks noGrp="1" noChangeArrowheads="1"/>
          </p:cNvSpPr>
          <p:nvPr>
            <p:ph type="title"/>
          </p:nvPr>
        </p:nvSpPr>
        <p:spPr>
          <a:noFill/>
        </p:spPr>
        <p:txBody>
          <a:bodyPr>
            <a:normAutofit fontScale="90000"/>
          </a:bodyPr>
          <a:lstStyle/>
          <a:p>
            <a:r>
              <a:rPr lang="en-US" altLang="en-US" sz="3600" b="1" dirty="0">
                <a:latin typeface="Book Antiqua" panose="02040602050305030304" pitchFamily="18" charset="0"/>
              </a:rPr>
              <a:t>Measuring </a:t>
            </a:r>
            <a:br>
              <a:rPr lang="en-US" altLang="en-US" sz="3600" b="1" dirty="0">
                <a:latin typeface="Book Antiqua" panose="02040602050305030304" pitchFamily="18" charset="0"/>
              </a:rPr>
            </a:br>
            <a:r>
              <a:rPr lang="en-US" altLang="en-US" sz="3600" b="1" dirty="0">
                <a:latin typeface="Book Antiqua" panose="02040602050305030304" pitchFamily="18" charset="0"/>
              </a:rPr>
              <a:t>Financial Performance</a:t>
            </a:r>
          </a:p>
        </p:txBody>
      </p:sp>
      <p:sp>
        <p:nvSpPr>
          <p:cNvPr id="145412" name="Rectangle 3"/>
          <p:cNvSpPr>
            <a:spLocks noGrp="1" noChangeArrowheads="1"/>
          </p:cNvSpPr>
          <p:nvPr>
            <p:ph idx="1"/>
          </p:nvPr>
        </p:nvSpPr>
        <p:spPr>
          <a:xfrm>
            <a:off x="167463" y="1190812"/>
            <a:ext cx="5648546" cy="3657600"/>
          </a:xfrm>
          <a:noFill/>
        </p:spPr>
        <p:txBody>
          <a:bodyPr/>
          <a:lstStyle/>
          <a:p>
            <a:pPr>
              <a:buFontTx/>
              <a:buNone/>
            </a:pPr>
            <a:r>
              <a:rPr lang="en-US" altLang="en-US" b="0" dirty="0"/>
              <a:t>	</a:t>
            </a:r>
            <a:r>
              <a:rPr lang="en-US" altLang="en-US" sz="2000" b="0" dirty="0"/>
              <a:t>One common measure of </a:t>
            </a:r>
            <a:r>
              <a:rPr lang="en-US" altLang="en-US" sz="2000" dirty="0"/>
              <a:t>capital efficiency</a:t>
            </a:r>
            <a:r>
              <a:rPr lang="en-US" altLang="en-US" sz="2000" b="0" dirty="0"/>
              <a:t> is the company’s </a:t>
            </a:r>
            <a:r>
              <a:rPr lang="en-US" altLang="en-US" sz="2000" dirty="0"/>
              <a:t>Capital Turnover (CT</a:t>
            </a:r>
            <a:r>
              <a:rPr lang="en-US" altLang="en-US" sz="2000" b="0" dirty="0"/>
              <a:t>).  CT measures the amount of sales that are generated for each dollar invested in the business.</a:t>
            </a:r>
          </a:p>
          <a:p>
            <a:pPr>
              <a:buFontTx/>
              <a:buNone/>
            </a:pPr>
            <a:endParaRPr lang="en-US" altLang="en-US" b="0" dirty="0"/>
          </a:p>
          <a:p>
            <a:pPr>
              <a:buFontTx/>
              <a:buNone/>
            </a:pPr>
            <a:endParaRPr lang="en-US" altLang="en-US" b="0" dirty="0"/>
          </a:p>
          <a:p>
            <a:pPr>
              <a:buFontTx/>
              <a:buNone/>
            </a:pPr>
            <a:endParaRPr lang="en-US" altLang="en-US" b="0" dirty="0"/>
          </a:p>
          <a:p>
            <a:pPr>
              <a:buFontTx/>
              <a:buNone/>
            </a:pPr>
            <a:endParaRPr lang="en-US" altLang="en-US" b="0" dirty="0"/>
          </a:p>
          <a:p>
            <a:pPr algn="ctr">
              <a:buFontTx/>
              <a:buNone/>
            </a:pPr>
            <a:endParaRPr lang="en-US" altLang="en-US" b="0" dirty="0"/>
          </a:p>
        </p:txBody>
      </p:sp>
      <p:sp>
        <p:nvSpPr>
          <p:cNvPr id="14541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4A31875-7955-4BB4-A7FD-5D48D4CBC2D0}" type="slidenum">
              <a:rPr lang="en-US" altLang="en-US" sz="1050" b="0">
                <a:solidFill>
                  <a:schemeClr val="tx1"/>
                </a:solidFill>
                <a:latin typeface="Times New Roman" panose="02020603050405020304" pitchFamily="18" charset="0"/>
              </a:rPr>
              <a:pPr>
                <a:lnSpc>
                  <a:spcPct val="100000"/>
                </a:lnSpc>
                <a:spcBef>
                  <a:spcPct val="0"/>
                </a:spcBef>
                <a:buSzTx/>
                <a:buFontTx/>
                <a:buNone/>
              </a:pPr>
              <a:t>74</a:t>
            </a:fld>
            <a:endParaRPr lang="en-US" altLang="en-US" sz="1050" b="0">
              <a:solidFill>
                <a:schemeClr val="tx1"/>
              </a:solidFill>
              <a:latin typeface="Times New Roman" panose="02020603050405020304" pitchFamily="18" charset="0"/>
            </a:endParaRPr>
          </a:p>
        </p:txBody>
      </p:sp>
      <p:grpSp>
        <p:nvGrpSpPr>
          <p:cNvPr id="145413" name="Group 4"/>
          <p:cNvGrpSpPr>
            <a:grpSpLocks/>
          </p:cNvGrpSpPr>
          <p:nvPr/>
        </p:nvGrpSpPr>
        <p:grpSpPr bwMode="auto">
          <a:xfrm>
            <a:off x="457200" y="1158949"/>
            <a:ext cx="4253023" cy="60438"/>
            <a:chOff x="144" y="816"/>
            <a:chExt cx="5472" cy="48"/>
          </a:xfrm>
        </p:grpSpPr>
        <p:sp>
          <p:nvSpPr>
            <p:cNvPr id="145416"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5417"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145414" name="Text Box 7"/>
          <p:cNvSpPr txBox="1">
            <a:spLocks noChangeArrowheads="1"/>
          </p:cNvSpPr>
          <p:nvPr/>
        </p:nvSpPr>
        <p:spPr bwMode="auto">
          <a:xfrm>
            <a:off x="1679974" y="2696940"/>
            <a:ext cx="3314700"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800" dirty="0">
                <a:solidFill>
                  <a:srgbClr val="FC0128"/>
                </a:solidFill>
              </a:rPr>
              <a:t>	        </a:t>
            </a:r>
            <a:r>
              <a:rPr lang="en-US" altLang="en-US" sz="1800" dirty="0">
                <a:solidFill>
                  <a:srgbClr val="414141"/>
                </a:solidFill>
              </a:rPr>
              <a:t>Sales</a:t>
            </a:r>
          </a:p>
          <a:p>
            <a:pPr>
              <a:spcBef>
                <a:spcPct val="0"/>
              </a:spcBef>
              <a:buSzTx/>
              <a:buFontTx/>
              <a:buNone/>
            </a:pPr>
            <a:r>
              <a:rPr lang="en-US" altLang="en-US" sz="1800" dirty="0">
                <a:solidFill>
                  <a:srgbClr val="414141"/>
                </a:solidFill>
              </a:rPr>
              <a:t>CT	=  ------------------</a:t>
            </a:r>
          </a:p>
          <a:p>
            <a:pPr>
              <a:spcBef>
                <a:spcPct val="0"/>
              </a:spcBef>
              <a:buSzTx/>
              <a:buFontTx/>
              <a:buNone/>
            </a:pPr>
            <a:r>
              <a:rPr lang="en-US" altLang="en-US" sz="1800" dirty="0">
                <a:solidFill>
                  <a:srgbClr val="414141"/>
                </a:solidFill>
              </a:rPr>
              <a:t>	     Total Capital</a:t>
            </a:r>
          </a:p>
        </p:txBody>
      </p:sp>
      <p:sp>
        <p:nvSpPr>
          <p:cNvPr id="145415" name="Text Box 8"/>
          <p:cNvSpPr txBox="1">
            <a:spLocks noChangeArrowheads="1"/>
          </p:cNvSpPr>
          <p:nvPr/>
        </p:nvSpPr>
        <p:spPr bwMode="auto">
          <a:xfrm>
            <a:off x="167463" y="3516103"/>
            <a:ext cx="5416868" cy="1449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70000"/>
              </a:lnSpc>
              <a:spcBef>
                <a:spcPct val="0"/>
              </a:spcBef>
              <a:buSzTx/>
              <a:buFontTx/>
              <a:buNone/>
            </a:pPr>
            <a:r>
              <a:rPr lang="en-US" altLang="en-US" sz="1800" dirty="0">
                <a:solidFill>
                  <a:srgbClr val="414141"/>
                </a:solidFill>
              </a:rPr>
              <a:t>-------------------------------------------------------------------</a:t>
            </a:r>
          </a:p>
          <a:p>
            <a:pPr>
              <a:lnSpc>
                <a:spcPct val="70000"/>
              </a:lnSpc>
              <a:spcBef>
                <a:spcPct val="0"/>
              </a:spcBef>
              <a:buSzTx/>
              <a:buFontTx/>
              <a:buNone/>
            </a:pPr>
            <a:r>
              <a:rPr lang="en-US" altLang="en-US" sz="1800" dirty="0">
                <a:solidFill>
                  <a:srgbClr val="414141"/>
                </a:solidFill>
              </a:rPr>
              <a:t>				Company A	  Company B</a:t>
            </a:r>
          </a:p>
          <a:p>
            <a:pPr>
              <a:lnSpc>
                <a:spcPct val="70000"/>
              </a:lnSpc>
              <a:spcBef>
                <a:spcPct val="0"/>
              </a:spcBef>
              <a:buSzTx/>
              <a:buFontTx/>
              <a:buNone/>
            </a:pPr>
            <a:r>
              <a:rPr lang="en-US" altLang="en-US" sz="1800" dirty="0">
                <a:solidFill>
                  <a:srgbClr val="414141"/>
                </a:solidFill>
              </a:rPr>
              <a:t>-------------------------------------------------------------------</a:t>
            </a:r>
          </a:p>
          <a:p>
            <a:pPr>
              <a:lnSpc>
                <a:spcPct val="70000"/>
              </a:lnSpc>
              <a:spcBef>
                <a:spcPct val="0"/>
              </a:spcBef>
              <a:buSzTx/>
              <a:buFontTx/>
              <a:buNone/>
            </a:pPr>
            <a:r>
              <a:rPr lang="en-US" altLang="en-US" sz="1800" dirty="0">
                <a:solidFill>
                  <a:srgbClr val="414141"/>
                </a:solidFill>
              </a:rPr>
              <a:t>Sales				$100,000	$100,000</a:t>
            </a:r>
          </a:p>
          <a:p>
            <a:pPr>
              <a:lnSpc>
                <a:spcPct val="70000"/>
              </a:lnSpc>
              <a:spcBef>
                <a:spcPct val="0"/>
              </a:spcBef>
              <a:buSzTx/>
              <a:buFontTx/>
              <a:buNone/>
            </a:pPr>
            <a:r>
              <a:rPr lang="en-US" altLang="en-US" sz="1800" dirty="0">
                <a:solidFill>
                  <a:srgbClr val="414141"/>
                </a:solidFill>
              </a:rPr>
              <a:t>Total Capital			  110,000	  165,000</a:t>
            </a:r>
          </a:p>
          <a:p>
            <a:pPr>
              <a:lnSpc>
                <a:spcPct val="70000"/>
              </a:lnSpc>
              <a:spcBef>
                <a:spcPct val="0"/>
              </a:spcBef>
              <a:buSzTx/>
              <a:buFontTx/>
              <a:buNone/>
            </a:pPr>
            <a:endParaRPr lang="en-US" altLang="en-US" sz="1800" dirty="0">
              <a:solidFill>
                <a:srgbClr val="414141"/>
              </a:solidFill>
            </a:endParaRPr>
          </a:p>
          <a:p>
            <a:pPr>
              <a:lnSpc>
                <a:spcPct val="70000"/>
              </a:lnSpc>
              <a:spcBef>
                <a:spcPct val="0"/>
              </a:spcBef>
              <a:buSzTx/>
              <a:buFontTx/>
              <a:buNone/>
            </a:pPr>
            <a:r>
              <a:rPr lang="en-US" altLang="en-US" sz="1800" dirty="0">
                <a:solidFill>
                  <a:srgbClr val="414141"/>
                </a:solidFill>
              </a:rPr>
              <a:t>Capital Turnover (CT)     90.9%	     60.6%</a:t>
            </a:r>
            <a:endParaRPr lang="en-US" altLang="en-US" sz="1800" dirty="0">
              <a:solidFill>
                <a:srgbClr val="FC0128"/>
              </a:solidFill>
            </a:endParaRPr>
          </a:p>
        </p:txBody>
      </p:sp>
    </p:spTree>
    <p:extLst>
      <p:ext uri="{BB962C8B-B14F-4D97-AF65-F5344CB8AC3E}">
        <p14:creationId xmlns:p14="http://schemas.microsoft.com/office/powerpoint/2010/main" val="146470851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9AF7415-7761-4EC2-8822-B0D476D331C9}" type="slidenum">
              <a:rPr lang="en-US" altLang="en-US" sz="1050" b="0">
                <a:solidFill>
                  <a:schemeClr val="tx1"/>
                </a:solidFill>
                <a:latin typeface="Times New Roman" panose="02020603050405020304" pitchFamily="18" charset="0"/>
              </a:rPr>
              <a:pPr>
                <a:lnSpc>
                  <a:spcPct val="100000"/>
                </a:lnSpc>
                <a:spcBef>
                  <a:spcPct val="0"/>
                </a:spcBef>
                <a:buSzTx/>
                <a:buFontTx/>
                <a:buNone/>
              </a:pPr>
              <a:t>75</a:t>
            </a:fld>
            <a:endParaRPr lang="en-US" altLang="en-US" sz="1050" b="0">
              <a:solidFill>
                <a:schemeClr val="tx1"/>
              </a:solidFill>
              <a:latin typeface="Times New Roman" panose="02020603050405020304" pitchFamily="18" charset="0"/>
            </a:endParaRPr>
          </a:p>
        </p:txBody>
      </p:sp>
      <p:sp>
        <p:nvSpPr>
          <p:cNvPr id="147459" name="WordArt 2"/>
          <p:cNvSpPr>
            <a:spLocks noChangeArrowheads="1" noChangeShapeType="1" noTextEdit="1"/>
          </p:cNvSpPr>
          <p:nvPr/>
        </p:nvSpPr>
        <p:spPr bwMode="auto">
          <a:xfrm>
            <a:off x="3339016" y="627987"/>
            <a:ext cx="2105025" cy="1028700"/>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Capital Efficiency</a:t>
            </a: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r>
              <a:rPr lang="en-US" sz="1350" kern="10" dirty="0">
                <a:ln w="9525">
                  <a:solidFill>
                    <a:srgbClr val="000000"/>
                  </a:solidFill>
                  <a:round/>
                  <a:headEnd/>
                  <a:tailEnd/>
                </a:ln>
                <a:solidFill>
                  <a:srgbClr val="FFFFFF"/>
                </a:solidFill>
                <a:cs typeface="Arial" panose="020B0604020202020204" pitchFamily="34" charset="0"/>
              </a:rPr>
              <a:t>             Sales</a:t>
            </a:r>
          </a:p>
          <a:p>
            <a:pPr algn="ctr"/>
            <a:r>
              <a:rPr lang="en-US" sz="1350" kern="10" dirty="0">
                <a:ln w="9525">
                  <a:solidFill>
                    <a:srgbClr val="000000"/>
                  </a:solidFill>
                  <a:round/>
                  <a:headEnd/>
                  <a:tailEnd/>
                </a:ln>
                <a:solidFill>
                  <a:srgbClr val="FFFFFF"/>
                </a:solidFill>
                <a:cs typeface="Arial" panose="020B0604020202020204" pitchFamily="34" charset="0"/>
              </a:rPr>
              <a:t>CT  =   -----------</a:t>
            </a:r>
          </a:p>
          <a:p>
            <a:pPr algn="ctr"/>
            <a:r>
              <a:rPr lang="en-US" sz="1350" kern="10" dirty="0">
                <a:ln w="9525">
                  <a:solidFill>
                    <a:srgbClr val="000000"/>
                  </a:solidFill>
                  <a:round/>
                  <a:headEnd/>
                  <a:tailEnd/>
                </a:ln>
                <a:solidFill>
                  <a:srgbClr val="FFFFFF"/>
                </a:solidFill>
                <a:cs typeface="Arial" panose="020B0604020202020204" pitchFamily="34" charset="0"/>
              </a:rPr>
              <a:t>              TC</a:t>
            </a:r>
          </a:p>
        </p:txBody>
      </p:sp>
      <p:sp>
        <p:nvSpPr>
          <p:cNvPr id="147460" name="WordArt 3"/>
          <p:cNvSpPr>
            <a:spLocks noChangeArrowheads="1" noChangeShapeType="1" noTextEdit="1"/>
          </p:cNvSpPr>
          <p:nvPr/>
        </p:nvSpPr>
        <p:spPr bwMode="auto">
          <a:xfrm>
            <a:off x="132694" y="623002"/>
            <a:ext cx="2019300" cy="900113"/>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Operating Efficiency</a:t>
            </a: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r>
              <a:rPr lang="en-US" sz="1350" kern="10" dirty="0">
                <a:ln w="9525">
                  <a:solidFill>
                    <a:srgbClr val="000000"/>
                  </a:solidFill>
                  <a:round/>
                  <a:headEnd/>
                  <a:tailEnd/>
                </a:ln>
                <a:solidFill>
                  <a:srgbClr val="FFFFFF"/>
                </a:solidFill>
                <a:cs typeface="Arial" panose="020B0604020202020204" pitchFamily="34" charset="0"/>
              </a:rPr>
              <a:t>               NOPAT</a:t>
            </a:r>
          </a:p>
          <a:p>
            <a:pPr algn="ctr"/>
            <a:r>
              <a:rPr lang="en-US" sz="1350" kern="10" dirty="0">
                <a:ln w="9525">
                  <a:solidFill>
                    <a:srgbClr val="000000"/>
                  </a:solidFill>
                  <a:round/>
                  <a:headEnd/>
                  <a:tailEnd/>
                </a:ln>
                <a:solidFill>
                  <a:srgbClr val="FFFFFF"/>
                </a:solidFill>
                <a:cs typeface="Arial" panose="020B0604020202020204" pitchFamily="34" charset="0"/>
              </a:rPr>
              <a:t>ROS  =   ------------</a:t>
            </a:r>
          </a:p>
          <a:p>
            <a:pPr algn="ctr"/>
            <a:r>
              <a:rPr lang="en-US" sz="1350" kern="10" dirty="0">
                <a:ln w="9525">
                  <a:solidFill>
                    <a:srgbClr val="000000"/>
                  </a:solidFill>
                  <a:round/>
                  <a:headEnd/>
                  <a:tailEnd/>
                </a:ln>
                <a:solidFill>
                  <a:srgbClr val="FFFFFF"/>
                </a:solidFill>
                <a:cs typeface="Arial" panose="020B0604020202020204" pitchFamily="34" charset="0"/>
              </a:rPr>
              <a:t>               Sales</a:t>
            </a:r>
          </a:p>
        </p:txBody>
      </p:sp>
      <p:graphicFrame>
        <p:nvGraphicFramePr>
          <p:cNvPr id="147461" name="Object 5"/>
          <p:cNvGraphicFramePr>
            <a:graphicFrameLocks noChangeAspect="1"/>
          </p:cNvGraphicFramePr>
          <p:nvPr>
            <p:extLst>
              <p:ext uri="{D42A27DB-BD31-4B8C-83A1-F6EECF244321}">
                <p14:modId xmlns:p14="http://schemas.microsoft.com/office/powerpoint/2010/main" val="526892406"/>
              </p:ext>
            </p:extLst>
          </p:nvPr>
        </p:nvGraphicFramePr>
        <p:xfrm>
          <a:off x="2953253" y="2271713"/>
          <a:ext cx="385763" cy="385763"/>
        </p:xfrm>
        <a:graphic>
          <a:graphicData uri="http://schemas.openxmlformats.org/presentationml/2006/ole">
            <mc:AlternateContent xmlns:mc="http://schemas.openxmlformats.org/markup-compatibility/2006">
              <mc:Choice xmlns:v="urn:schemas-microsoft-com:vml" Requires="v">
                <p:oleObj spid="_x0000_s12540" name="Photo Editor Photo" r:id="rId4" imgW="685714" imgH="685714" progId="MSPhotoEd.3">
                  <p:embed/>
                </p:oleObj>
              </mc:Choice>
              <mc:Fallback>
                <p:oleObj name="Photo Editor Photo" r:id="rId4" imgW="685714" imgH="6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3253" y="2271713"/>
                        <a:ext cx="385763" cy="385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47463" name="Rectangle 7"/>
          <p:cNvSpPr>
            <a:spLocks noChangeArrowheads="1"/>
          </p:cNvSpPr>
          <p:nvPr/>
        </p:nvSpPr>
        <p:spPr bwMode="auto">
          <a:xfrm>
            <a:off x="100795" y="300037"/>
            <a:ext cx="2142675" cy="18430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47464" name="Rectangle 8"/>
          <p:cNvSpPr>
            <a:spLocks noChangeArrowheads="1"/>
          </p:cNvSpPr>
          <p:nvPr/>
        </p:nvSpPr>
        <p:spPr bwMode="auto">
          <a:xfrm>
            <a:off x="3301409" y="300037"/>
            <a:ext cx="2227521" cy="18430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47465" name="WordArt 9"/>
          <p:cNvSpPr>
            <a:spLocks noChangeArrowheads="1" noChangeShapeType="1" noTextEdit="1"/>
          </p:cNvSpPr>
          <p:nvPr/>
        </p:nvSpPr>
        <p:spPr bwMode="auto">
          <a:xfrm>
            <a:off x="1793772" y="3943350"/>
            <a:ext cx="1943100" cy="685800"/>
          </a:xfrm>
          <a:prstGeom prst="rect">
            <a:avLst/>
          </a:prstGeom>
        </p:spPr>
        <p:txBody>
          <a:bodyPr wrap="none" fromWordArt="1">
            <a:prstTxWarp prst="textPlain">
              <a:avLst>
                <a:gd name="adj" fmla="val 50000"/>
              </a:avLst>
            </a:prstTxWarp>
          </a:bodyPr>
          <a:lstStyle/>
          <a:p>
            <a:pPr algn="ctr"/>
            <a:r>
              <a:rPr lang="en-US" sz="1350" kern="10" dirty="0">
                <a:ln w="9525">
                  <a:solidFill>
                    <a:srgbClr val="000000"/>
                  </a:solidFill>
                  <a:round/>
                  <a:headEnd/>
                  <a:tailEnd/>
                </a:ln>
                <a:solidFill>
                  <a:srgbClr val="FFFFFF"/>
                </a:solidFill>
                <a:cs typeface="Arial" panose="020B0604020202020204" pitchFamily="34" charset="0"/>
              </a:rPr>
              <a:t>Total Efficiency</a:t>
            </a:r>
          </a:p>
          <a:p>
            <a:pPr algn="ctr"/>
            <a:endParaRPr lang="en-US" sz="1350" kern="10" dirty="0">
              <a:ln w="9525">
                <a:solidFill>
                  <a:srgbClr val="000000"/>
                </a:solidFill>
                <a:round/>
                <a:headEnd/>
                <a:tailEnd/>
              </a:ln>
              <a:solidFill>
                <a:srgbClr val="FFFFFF"/>
              </a:solidFill>
              <a:cs typeface="Arial" panose="020B0604020202020204" pitchFamily="34" charset="0"/>
            </a:endParaRPr>
          </a:p>
          <a:p>
            <a:pPr algn="ctr"/>
            <a:r>
              <a:rPr lang="en-US" sz="1350" kern="10" dirty="0">
                <a:ln w="9525">
                  <a:solidFill>
                    <a:srgbClr val="000000"/>
                  </a:solidFill>
                  <a:round/>
                  <a:headEnd/>
                  <a:tailEnd/>
                </a:ln>
                <a:solidFill>
                  <a:srgbClr val="FFFFFF"/>
                </a:solidFill>
                <a:cs typeface="Arial" panose="020B0604020202020204" pitchFamily="34" charset="0"/>
              </a:rPr>
              <a:t>               NOPAT</a:t>
            </a:r>
          </a:p>
          <a:p>
            <a:pPr algn="ctr"/>
            <a:r>
              <a:rPr lang="en-US" sz="1350" kern="10" dirty="0">
                <a:ln w="9525">
                  <a:solidFill>
                    <a:srgbClr val="000000"/>
                  </a:solidFill>
                  <a:round/>
                  <a:headEnd/>
                  <a:tailEnd/>
                </a:ln>
                <a:solidFill>
                  <a:srgbClr val="FFFFFF"/>
                </a:solidFill>
                <a:cs typeface="Arial" panose="020B0604020202020204" pitchFamily="34" charset="0"/>
              </a:rPr>
              <a:t>ROTC =  -----------</a:t>
            </a:r>
          </a:p>
          <a:p>
            <a:pPr algn="ctr"/>
            <a:r>
              <a:rPr lang="en-US" sz="1350" kern="10" dirty="0">
                <a:ln w="9525">
                  <a:solidFill>
                    <a:srgbClr val="000000"/>
                  </a:solidFill>
                  <a:round/>
                  <a:headEnd/>
                  <a:tailEnd/>
                </a:ln>
                <a:solidFill>
                  <a:srgbClr val="FFFFFF"/>
                </a:solidFill>
                <a:cs typeface="Arial" panose="020B0604020202020204" pitchFamily="34" charset="0"/>
              </a:rPr>
              <a:t>                  TC</a:t>
            </a:r>
          </a:p>
        </p:txBody>
      </p:sp>
      <p:graphicFrame>
        <p:nvGraphicFramePr>
          <p:cNvPr id="147466" name="Object 10"/>
          <p:cNvGraphicFramePr>
            <a:graphicFrameLocks noChangeAspect="1"/>
          </p:cNvGraphicFramePr>
          <p:nvPr>
            <p:extLst>
              <p:ext uri="{D42A27DB-BD31-4B8C-83A1-F6EECF244321}">
                <p14:modId xmlns:p14="http://schemas.microsoft.com/office/powerpoint/2010/main" val="1491178617"/>
              </p:ext>
            </p:extLst>
          </p:nvPr>
        </p:nvGraphicFramePr>
        <p:xfrm>
          <a:off x="829336" y="2228851"/>
          <a:ext cx="3827720" cy="1671638"/>
        </p:xfrm>
        <a:graphic>
          <a:graphicData uri="http://schemas.openxmlformats.org/presentationml/2006/ole">
            <mc:AlternateContent xmlns:mc="http://schemas.openxmlformats.org/markup-compatibility/2006">
              <mc:Choice xmlns:v="urn:schemas-microsoft-com:vml" Requires="v">
                <p:oleObj spid="_x0000_s12541" name="Clip" r:id="rId6" imgW="5357813" imgH="3992563" progId="MS_ClipArt_Gallery.2">
                  <p:embed/>
                </p:oleObj>
              </mc:Choice>
              <mc:Fallback>
                <p:oleObj name="Clip" r:id="rId6" imgW="5357813" imgH="3992563"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336" y="2228851"/>
                        <a:ext cx="3827720" cy="1671638"/>
                      </a:xfrm>
                      <a:prstGeom prst="rect">
                        <a:avLst/>
                      </a:prstGeom>
                      <a:noFill/>
                      <a:ln>
                        <a:noFill/>
                      </a:ln>
                      <a:effectLst/>
                    </p:spPr>
                  </p:pic>
                </p:oleObj>
              </mc:Fallback>
            </mc:AlternateContent>
          </a:graphicData>
        </a:graphic>
      </p:graphicFrame>
      <p:sp>
        <p:nvSpPr>
          <p:cNvPr id="147467" name="Text Box 19"/>
          <p:cNvSpPr txBox="1">
            <a:spLocks noChangeArrowheads="1"/>
          </p:cNvSpPr>
          <p:nvPr/>
        </p:nvSpPr>
        <p:spPr bwMode="auto">
          <a:xfrm>
            <a:off x="2621693" y="1031081"/>
            <a:ext cx="287258" cy="258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dirty="0">
                <a:solidFill>
                  <a:srgbClr val="FC0128"/>
                </a:solidFill>
              </a:rPr>
              <a:t>X</a:t>
            </a:r>
          </a:p>
        </p:txBody>
      </p:sp>
    </p:spTree>
    <p:extLst>
      <p:ext uri="{BB962C8B-B14F-4D97-AF65-F5344CB8AC3E}">
        <p14:creationId xmlns:p14="http://schemas.microsoft.com/office/powerpoint/2010/main" val="3959548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a:noFill/>
        </p:spPr>
        <p:txBody>
          <a:bodyPr>
            <a:normAutofit fontScale="90000"/>
          </a:bodyPr>
          <a:lstStyle/>
          <a:p>
            <a:r>
              <a:rPr lang="en-US" altLang="en-US" sz="3600" b="1" dirty="0">
                <a:latin typeface="Book Antiqua" panose="02040602050305030304" pitchFamily="18" charset="0"/>
              </a:rPr>
              <a:t>Measuring </a:t>
            </a:r>
            <a:br>
              <a:rPr lang="en-US" altLang="en-US" sz="3600" b="1" dirty="0">
                <a:latin typeface="Book Antiqua" panose="02040602050305030304" pitchFamily="18" charset="0"/>
              </a:rPr>
            </a:br>
            <a:r>
              <a:rPr lang="en-US" altLang="en-US" sz="3600" b="1" dirty="0">
                <a:latin typeface="Book Antiqua" panose="02040602050305030304" pitchFamily="18" charset="0"/>
              </a:rPr>
              <a:t>Financial Performance</a:t>
            </a:r>
          </a:p>
        </p:txBody>
      </p:sp>
      <p:sp>
        <p:nvSpPr>
          <p:cNvPr id="14950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491E8ED-C7DC-439C-A420-CE8F7712ABEA}" type="slidenum">
              <a:rPr lang="en-US" altLang="en-US" sz="1050" b="0">
                <a:solidFill>
                  <a:schemeClr val="tx1"/>
                </a:solidFill>
                <a:latin typeface="Times New Roman" panose="02020603050405020304" pitchFamily="18" charset="0"/>
              </a:rPr>
              <a:pPr>
                <a:lnSpc>
                  <a:spcPct val="100000"/>
                </a:lnSpc>
                <a:spcBef>
                  <a:spcPct val="0"/>
                </a:spcBef>
                <a:buSzTx/>
                <a:buFontTx/>
                <a:buNone/>
              </a:pPr>
              <a:t>76</a:t>
            </a:fld>
            <a:endParaRPr lang="en-US" altLang="en-US" sz="1050" b="0">
              <a:solidFill>
                <a:schemeClr val="tx1"/>
              </a:solidFill>
              <a:latin typeface="Times New Roman" panose="02020603050405020304" pitchFamily="18" charset="0"/>
            </a:endParaRPr>
          </a:p>
        </p:txBody>
      </p:sp>
      <p:grpSp>
        <p:nvGrpSpPr>
          <p:cNvPr id="149508" name="Group 3"/>
          <p:cNvGrpSpPr>
            <a:grpSpLocks/>
          </p:cNvGrpSpPr>
          <p:nvPr/>
        </p:nvGrpSpPr>
        <p:grpSpPr bwMode="auto">
          <a:xfrm>
            <a:off x="457200" y="1162936"/>
            <a:ext cx="4263656" cy="57150"/>
            <a:chOff x="144" y="816"/>
            <a:chExt cx="5472" cy="48"/>
          </a:xfrm>
        </p:grpSpPr>
        <p:sp>
          <p:nvSpPr>
            <p:cNvPr id="149510" name="Line 4"/>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9511" name="Line 5"/>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
        <p:nvSpPr>
          <p:cNvPr id="149509" name="Text Box 6"/>
          <p:cNvSpPr txBox="1">
            <a:spLocks noChangeArrowheads="1"/>
          </p:cNvSpPr>
          <p:nvPr/>
        </p:nvSpPr>
        <p:spPr bwMode="auto">
          <a:xfrm>
            <a:off x="223284" y="1436089"/>
            <a:ext cx="4988866" cy="3000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pPr>
            <a:r>
              <a:rPr lang="en-US" altLang="en-US" sz="1500" b="0" dirty="0">
                <a:solidFill>
                  <a:srgbClr val="414141"/>
                </a:solidFill>
                <a:latin typeface="+mn-lt"/>
              </a:rPr>
              <a:t> The table below summarizes the comparisons of companies</a:t>
            </a:r>
          </a:p>
          <a:p>
            <a:pPr>
              <a:spcBef>
                <a:spcPct val="0"/>
              </a:spcBef>
              <a:buSzTx/>
              <a:buFontTx/>
              <a:buNone/>
            </a:pPr>
            <a:r>
              <a:rPr lang="en-US" altLang="en-US" sz="1500" b="0" dirty="0">
                <a:solidFill>
                  <a:srgbClr val="414141"/>
                </a:solidFill>
                <a:latin typeface="+mn-lt"/>
              </a:rPr>
              <a:t>   A and B.</a:t>
            </a:r>
          </a:p>
          <a:p>
            <a:pPr>
              <a:spcBef>
                <a:spcPct val="0"/>
              </a:spcBef>
              <a:buSzTx/>
              <a:buFontTx/>
              <a:buNone/>
            </a:pPr>
            <a:r>
              <a:rPr lang="en-US" altLang="en-US" sz="1500" b="0" dirty="0">
                <a:solidFill>
                  <a:srgbClr val="414141"/>
                </a:solidFill>
                <a:latin typeface="+mn-lt"/>
              </a:rPr>
              <a:t>---------------------------------------------------------------------------------</a:t>
            </a:r>
          </a:p>
          <a:p>
            <a:pPr>
              <a:spcBef>
                <a:spcPct val="0"/>
              </a:spcBef>
              <a:buSzTx/>
              <a:buFontTx/>
              <a:buNone/>
            </a:pPr>
            <a:r>
              <a:rPr lang="en-US" altLang="en-US" sz="1500" b="0" dirty="0">
                <a:solidFill>
                  <a:srgbClr val="414141"/>
                </a:solidFill>
                <a:latin typeface="+mn-lt"/>
              </a:rPr>
              <a:t>				        Company A		Company B</a:t>
            </a:r>
          </a:p>
          <a:p>
            <a:pPr>
              <a:spcBef>
                <a:spcPct val="0"/>
              </a:spcBef>
              <a:buSzTx/>
              <a:buFontTx/>
              <a:buNone/>
            </a:pPr>
            <a:r>
              <a:rPr lang="en-US" altLang="en-US" sz="1500" b="0" dirty="0">
                <a:solidFill>
                  <a:srgbClr val="414141"/>
                </a:solidFill>
                <a:latin typeface="+mn-lt"/>
              </a:rPr>
              <a:t>---------------------------------------------------------------------------------</a:t>
            </a:r>
          </a:p>
          <a:p>
            <a:pPr>
              <a:spcBef>
                <a:spcPct val="0"/>
              </a:spcBef>
              <a:buSzTx/>
              <a:buFontTx/>
              <a:buNone/>
            </a:pPr>
            <a:r>
              <a:rPr lang="en-US" altLang="en-US" sz="1500" b="0" dirty="0">
                <a:solidFill>
                  <a:srgbClr val="414141"/>
                </a:solidFill>
                <a:latin typeface="+mn-lt"/>
              </a:rPr>
              <a:t>Sales					$100,000		$100,000</a:t>
            </a:r>
          </a:p>
          <a:p>
            <a:pPr>
              <a:spcBef>
                <a:spcPct val="0"/>
              </a:spcBef>
              <a:buSzTx/>
              <a:buFontTx/>
              <a:buNone/>
            </a:pPr>
            <a:r>
              <a:rPr lang="en-US" altLang="en-US" sz="1500" b="0" dirty="0">
                <a:solidFill>
                  <a:srgbClr val="414141"/>
                </a:solidFill>
                <a:latin typeface="+mn-lt"/>
              </a:rPr>
              <a:t>NOPAT			               13,000		    15,600</a:t>
            </a:r>
          </a:p>
          <a:p>
            <a:pPr>
              <a:spcBef>
                <a:spcPct val="0"/>
              </a:spcBef>
              <a:buSzTx/>
              <a:buFontTx/>
              <a:buNone/>
            </a:pPr>
            <a:r>
              <a:rPr lang="en-US" altLang="en-US" sz="1500" b="0" dirty="0">
                <a:solidFill>
                  <a:srgbClr val="414141"/>
                </a:solidFill>
                <a:latin typeface="+mn-lt"/>
              </a:rPr>
              <a:t>Total Capital			  110,000		  165,000</a:t>
            </a:r>
          </a:p>
          <a:p>
            <a:pPr>
              <a:spcBef>
                <a:spcPct val="0"/>
              </a:spcBef>
              <a:buSzTx/>
              <a:buFontTx/>
              <a:buNone/>
            </a:pPr>
            <a:endParaRPr lang="en-US" altLang="en-US" sz="1500" b="0" dirty="0">
              <a:solidFill>
                <a:srgbClr val="414141"/>
              </a:solidFill>
              <a:latin typeface="+mn-lt"/>
            </a:endParaRPr>
          </a:p>
          <a:p>
            <a:pPr>
              <a:spcBef>
                <a:spcPct val="0"/>
              </a:spcBef>
              <a:buSzTx/>
              <a:buFontTx/>
              <a:buNone/>
            </a:pPr>
            <a:r>
              <a:rPr lang="en-US" altLang="en-US" sz="1500" b="0" dirty="0">
                <a:solidFill>
                  <a:srgbClr val="414141"/>
                </a:solidFill>
                <a:latin typeface="+mn-lt"/>
              </a:rPr>
              <a:t>ROS = NOPAT/Sales	      	     13.0%		    15.6%</a:t>
            </a:r>
          </a:p>
          <a:p>
            <a:pPr>
              <a:spcBef>
                <a:spcPct val="0"/>
              </a:spcBef>
              <a:buSzTx/>
              <a:buFontTx/>
              <a:buNone/>
            </a:pPr>
            <a:r>
              <a:rPr lang="en-US" altLang="en-US" sz="1500" b="0" dirty="0">
                <a:solidFill>
                  <a:srgbClr val="414141"/>
                </a:solidFill>
                <a:latin typeface="+mn-lt"/>
              </a:rPr>
              <a:t>CT = Sales/TC		      	     90.9%		     60.6%</a:t>
            </a:r>
          </a:p>
          <a:p>
            <a:pPr>
              <a:spcBef>
                <a:spcPct val="0"/>
              </a:spcBef>
              <a:buSzTx/>
              <a:buFontTx/>
              <a:buNone/>
            </a:pPr>
            <a:r>
              <a:rPr lang="en-US" altLang="en-US" sz="1500" b="0" dirty="0">
                <a:solidFill>
                  <a:srgbClr val="414141"/>
                </a:solidFill>
                <a:latin typeface="+mn-lt"/>
              </a:rPr>
              <a:t>ROTC=NOPAT/TC           	   	   11.82%		      9.45%</a:t>
            </a:r>
          </a:p>
          <a:p>
            <a:pPr>
              <a:spcBef>
                <a:spcPct val="0"/>
              </a:spcBef>
              <a:buSzTx/>
              <a:buFontTx/>
              <a:buNone/>
            </a:pPr>
            <a:r>
              <a:rPr lang="en-US" altLang="en-US" sz="1500" b="0" dirty="0">
                <a:solidFill>
                  <a:srgbClr val="414141"/>
                </a:solidFill>
                <a:latin typeface="+mn-lt"/>
              </a:rPr>
              <a:t>---------------------------------------------------------------------------------</a:t>
            </a:r>
          </a:p>
          <a:p>
            <a:pPr>
              <a:spcBef>
                <a:spcPct val="0"/>
              </a:spcBef>
              <a:buSzTx/>
            </a:pPr>
            <a:r>
              <a:rPr lang="en-US" altLang="en-US" sz="1500" b="0" dirty="0">
                <a:solidFill>
                  <a:srgbClr val="414141"/>
                </a:solidFill>
                <a:latin typeface="+mn-lt"/>
              </a:rPr>
              <a:t> What are the underlying “value drivers” ?</a:t>
            </a:r>
          </a:p>
        </p:txBody>
      </p:sp>
    </p:spTree>
    <p:extLst>
      <p:ext uri="{BB962C8B-B14F-4D97-AF65-F5344CB8AC3E}">
        <p14:creationId xmlns:p14="http://schemas.microsoft.com/office/powerpoint/2010/main" val="367376535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Rectangle 4"/>
          <p:cNvSpPr>
            <a:spLocks noGrp="1" noChangeArrowheads="1"/>
          </p:cNvSpPr>
          <p:nvPr>
            <p:ph type="title"/>
          </p:nvPr>
        </p:nvSpPr>
        <p:spPr>
          <a:noFill/>
        </p:spPr>
        <p:txBody>
          <a:bodyPr anchor="b">
            <a:noAutofit/>
          </a:bodyPr>
          <a:lstStyle/>
          <a:p>
            <a:r>
              <a:rPr lang="en-US" altLang="en-US" sz="2800" b="1" dirty="0">
                <a:latin typeface="Book Antiqua" panose="02040602050305030304" pitchFamily="18" charset="0"/>
              </a:rPr>
              <a:t>Return on Total Capital</a:t>
            </a:r>
          </a:p>
        </p:txBody>
      </p:sp>
      <p:sp>
        <p:nvSpPr>
          <p:cNvPr id="151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4E61BCC8-6AD4-4313-B9CD-69F48B1048EF}" type="slidenum">
              <a:rPr lang="en-US" altLang="en-US" sz="1050" b="0">
                <a:solidFill>
                  <a:schemeClr val="tx1"/>
                </a:solidFill>
                <a:latin typeface="Times New Roman" panose="02020603050405020304" pitchFamily="18" charset="0"/>
              </a:rPr>
              <a:pPr>
                <a:lnSpc>
                  <a:spcPct val="100000"/>
                </a:lnSpc>
                <a:spcBef>
                  <a:spcPct val="0"/>
                </a:spcBef>
                <a:buSzTx/>
                <a:buFontTx/>
                <a:buNone/>
              </a:pPr>
              <a:t>77</a:t>
            </a:fld>
            <a:endParaRPr lang="en-US" altLang="en-US" sz="1050" b="0">
              <a:solidFill>
                <a:schemeClr val="tx1"/>
              </a:solidFill>
              <a:latin typeface="Times New Roman" panose="02020603050405020304" pitchFamily="18" charset="0"/>
            </a:endParaRPr>
          </a:p>
        </p:txBody>
      </p:sp>
      <p:sp>
        <p:nvSpPr>
          <p:cNvPr id="151555" name="Rectangle 2"/>
          <p:cNvSpPr>
            <a:spLocks noChangeArrowheads="1"/>
          </p:cNvSpPr>
          <p:nvPr/>
        </p:nvSpPr>
        <p:spPr bwMode="auto">
          <a:xfrm>
            <a:off x="354030" y="4603552"/>
            <a:ext cx="1428750" cy="342900"/>
          </a:xfrm>
          <a:prstGeom prst="rect">
            <a:avLst/>
          </a:prstGeom>
          <a:noFill/>
          <a:ln>
            <a:noFill/>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56" name="Rectangle 3"/>
          <p:cNvSpPr>
            <a:spLocks noChangeArrowheads="1"/>
          </p:cNvSpPr>
          <p:nvPr/>
        </p:nvSpPr>
        <p:spPr bwMode="auto">
          <a:xfrm>
            <a:off x="2373330" y="4603552"/>
            <a:ext cx="2171700" cy="342900"/>
          </a:xfrm>
          <a:prstGeom prst="rect">
            <a:avLst/>
          </a:prstGeom>
          <a:noFill/>
          <a:ln>
            <a:noFill/>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58" name="Rectangle 5"/>
          <p:cNvSpPr>
            <a:spLocks noChangeArrowheads="1"/>
          </p:cNvSpPr>
          <p:nvPr/>
        </p:nvSpPr>
        <p:spPr bwMode="auto">
          <a:xfrm>
            <a:off x="127199" y="2617589"/>
            <a:ext cx="866775" cy="6286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59" name="Rectangle 6"/>
          <p:cNvSpPr>
            <a:spLocks noChangeArrowheads="1"/>
          </p:cNvSpPr>
          <p:nvPr/>
        </p:nvSpPr>
        <p:spPr bwMode="auto">
          <a:xfrm>
            <a:off x="50836" y="2656881"/>
            <a:ext cx="99536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FF0000"/>
                </a:solidFill>
                <a:latin typeface="Tahoma" panose="020B0604030504040204" pitchFamily="34" charset="0"/>
              </a:rPr>
              <a:t>ROTC (r</a:t>
            </a:r>
            <a:r>
              <a:rPr lang="en-US" altLang="en-US" sz="1200" baseline="30000" dirty="0">
                <a:solidFill>
                  <a:srgbClr val="FF0000"/>
                </a:solidFill>
                <a:latin typeface="Tahoma" panose="020B0604030504040204" pitchFamily="34" charset="0"/>
              </a:rPr>
              <a:t>*</a:t>
            </a:r>
            <a:r>
              <a:rPr lang="en-US" altLang="en-US" sz="1200" dirty="0">
                <a:solidFill>
                  <a:srgbClr val="FF0000"/>
                </a:solidFill>
                <a:latin typeface="Tahoma" panose="020B0604030504040204" pitchFamily="34" charset="0"/>
              </a:rPr>
              <a:t>)</a:t>
            </a:r>
          </a:p>
          <a:p>
            <a:pPr algn="ctr">
              <a:lnSpc>
                <a:spcPct val="100000"/>
              </a:lnSpc>
              <a:spcBef>
                <a:spcPct val="0"/>
              </a:spcBef>
              <a:buSzTx/>
              <a:buFontTx/>
              <a:buNone/>
            </a:pPr>
            <a:r>
              <a:rPr lang="en-US" altLang="en-US" sz="1200" dirty="0">
                <a:solidFill>
                  <a:srgbClr val="FF0000"/>
                </a:solidFill>
                <a:latin typeface="Tahoma" panose="020B0604030504040204" pitchFamily="34" charset="0"/>
              </a:rPr>
              <a:t>NOPAT/TC</a:t>
            </a:r>
            <a:endParaRPr lang="en-US" altLang="en-US" sz="1500" dirty="0">
              <a:solidFill>
                <a:srgbClr val="FF0000"/>
              </a:solidFill>
              <a:latin typeface="Tahoma" panose="020B0604030504040204" pitchFamily="34" charset="0"/>
            </a:endParaRPr>
          </a:p>
        </p:txBody>
      </p:sp>
      <p:sp>
        <p:nvSpPr>
          <p:cNvPr id="151560" name="Rectangle 9"/>
          <p:cNvSpPr>
            <a:spLocks noChangeArrowheads="1"/>
          </p:cNvSpPr>
          <p:nvPr/>
        </p:nvSpPr>
        <p:spPr bwMode="auto">
          <a:xfrm>
            <a:off x="1386840" y="1874639"/>
            <a:ext cx="1314450" cy="5715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61" name="Rectangle 10"/>
          <p:cNvSpPr>
            <a:spLocks noChangeArrowheads="1"/>
          </p:cNvSpPr>
          <p:nvPr/>
        </p:nvSpPr>
        <p:spPr bwMode="auto">
          <a:xfrm>
            <a:off x="1460661" y="1913931"/>
            <a:ext cx="1166813" cy="49291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a:solidFill>
                  <a:srgbClr val="414141"/>
                </a:solidFill>
                <a:latin typeface="Tahoma" panose="020B0604030504040204" pitchFamily="34" charset="0"/>
              </a:rPr>
              <a:t>Pre-tax ROIC</a:t>
            </a:r>
          </a:p>
          <a:p>
            <a:pPr algn="ctr">
              <a:lnSpc>
                <a:spcPct val="100000"/>
              </a:lnSpc>
              <a:spcBef>
                <a:spcPct val="0"/>
              </a:spcBef>
              <a:buSzTx/>
              <a:buFontTx/>
              <a:buNone/>
            </a:pPr>
            <a:r>
              <a:rPr lang="en-US" altLang="en-US" sz="1200">
                <a:solidFill>
                  <a:srgbClr val="414141"/>
                </a:solidFill>
                <a:latin typeface="Tahoma" panose="020B0604030504040204" pitchFamily="34" charset="0"/>
              </a:rPr>
              <a:t>EBIT/TC</a:t>
            </a:r>
            <a:endParaRPr lang="en-US" altLang="en-US" sz="1500">
              <a:solidFill>
                <a:srgbClr val="414141"/>
              </a:solidFill>
              <a:latin typeface="Tahoma" panose="020B0604030504040204" pitchFamily="34" charset="0"/>
            </a:endParaRPr>
          </a:p>
        </p:txBody>
      </p:sp>
      <p:sp>
        <p:nvSpPr>
          <p:cNvPr id="151562" name="Rectangle 11"/>
          <p:cNvSpPr>
            <a:spLocks noChangeArrowheads="1"/>
          </p:cNvSpPr>
          <p:nvPr/>
        </p:nvSpPr>
        <p:spPr bwMode="auto">
          <a:xfrm>
            <a:off x="1386840" y="3303389"/>
            <a:ext cx="1314450" cy="6286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63" name="Rectangle 12"/>
          <p:cNvSpPr>
            <a:spLocks noChangeArrowheads="1"/>
          </p:cNvSpPr>
          <p:nvPr/>
        </p:nvSpPr>
        <p:spPr bwMode="auto">
          <a:xfrm>
            <a:off x="1460661" y="3342681"/>
            <a:ext cx="116681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Tax Factor=</a:t>
            </a:r>
          </a:p>
          <a:p>
            <a:pPr algn="ctr">
              <a:lnSpc>
                <a:spcPct val="100000"/>
              </a:lnSpc>
              <a:spcBef>
                <a:spcPct val="0"/>
              </a:spcBef>
              <a:buSzTx/>
              <a:buFontTx/>
              <a:buNone/>
            </a:pPr>
            <a:r>
              <a:rPr lang="en-US" altLang="en-US" sz="1200" dirty="0">
                <a:solidFill>
                  <a:schemeClr val="tx1"/>
                </a:solidFill>
                <a:latin typeface="Tahoma" panose="020B0604030504040204" pitchFamily="34" charset="0"/>
              </a:rPr>
              <a:t>1-Tax Rate</a:t>
            </a:r>
            <a:endParaRPr lang="en-US" altLang="en-US" sz="1500" dirty="0">
              <a:solidFill>
                <a:schemeClr val="tx1"/>
              </a:solidFill>
              <a:latin typeface="Tahoma" panose="020B0604030504040204" pitchFamily="34" charset="0"/>
            </a:endParaRPr>
          </a:p>
        </p:txBody>
      </p:sp>
      <p:sp>
        <p:nvSpPr>
          <p:cNvPr id="151564" name="Freeform 14"/>
          <p:cNvSpPr>
            <a:spLocks/>
          </p:cNvSpPr>
          <p:nvPr/>
        </p:nvSpPr>
        <p:spPr bwMode="auto">
          <a:xfrm>
            <a:off x="993974" y="2156936"/>
            <a:ext cx="392866" cy="772716"/>
          </a:xfrm>
          <a:custGeom>
            <a:avLst/>
            <a:gdLst>
              <a:gd name="T0" fmla="*/ 0 w 625"/>
              <a:gd name="T1" fmla="*/ 2147483646 h 649"/>
              <a:gd name="T2" fmla="*/ 2147483646 w 625"/>
              <a:gd name="T3" fmla="*/ 2147483646 h 649"/>
              <a:gd name="T4" fmla="*/ 2147483646 w 625"/>
              <a:gd name="T5" fmla="*/ 0 h 649"/>
              <a:gd name="T6" fmla="*/ 2147483646 w 625"/>
              <a:gd name="T7" fmla="*/ 0 h 649"/>
              <a:gd name="T8" fmla="*/ 0 60000 65536"/>
              <a:gd name="T9" fmla="*/ 0 60000 65536"/>
              <a:gd name="T10" fmla="*/ 0 60000 65536"/>
              <a:gd name="T11" fmla="*/ 0 60000 65536"/>
              <a:gd name="T12" fmla="*/ 0 w 625"/>
              <a:gd name="T13" fmla="*/ 0 h 649"/>
              <a:gd name="T14" fmla="*/ 625 w 625"/>
              <a:gd name="T15" fmla="*/ 649 h 649"/>
            </a:gdLst>
            <a:ahLst/>
            <a:cxnLst>
              <a:cxn ang="T8">
                <a:pos x="T0" y="T1"/>
              </a:cxn>
              <a:cxn ang="T9">
                <a:pos x="T2" y="T3"/>
              </a:cxn>
              <a:cxn ang="T10">
                <a:pos x="T4" y="T5"/>
              </a:cxn>
              <a:cxn ang="T11">
                <a:pos x="T6" y="T7"/>
              </a:cxn>
            </a:cxnLst>
            <a:rect l="T12" t="T13" r="T14" b="T15"/>
            <a:pathLst>
              <a:path w="625" h="649">
                <a:moveTo>
                  <a:pt x="0" y="648"/>
                </a:moveTo>
                <a:lnTo>
                  <a:pt x="312" y="648"/>
                </a:lnTo>
                <a:lnTo>
                  <a:pt x="312" y="0"/>
                </a:lnTo>
                <a:lnTo>
                  <a:pt x="624" y="0"/>
                </a:lnTo>
              </a:path>
            </a:pathLst>
          </a:custGeom>
          <a:noFill/>
          <a:ln w="25400" cap="rnd">
            <a:solidFill>
              <a:schemeClr val="tx1"/>
            </a:solidFill>
            <a:round/>
            <a:headEnd type="none" w="sm" len="sm"/>
            <a:tailEnd type="none" w="sm" len="sm"/>
          </a:ln>
        </p:spPr>
        <p:txBody>
          <a:bodyPr/>
          <a:lstStyle/>
          <a:p>
            <a:endParaRPr lang="en-US" sz="1350"/>
          </a:p>
        </p:txBody>
      </p:sp>
      <p:sp>
        <p:nvSpPr>
          <p:cNvPr id="151565" name="Freeform 15"/>
          <p:cNvSpPr>
            <a:spLocks/>
          </p:cNvSpPr>
          <p:nvPr/>
        </p:nvSpPr>
        <p:spPr bwMode="auto">
          <a:xfrm>
            <a:off x="993974" y="2928462"/>
            <a:ext cx="392866" cy="686991"/>
          </a:xfrm>
          <a:custGeom>
            <a:avLst/>
            <a:gdLst>
              <a:gd name="T0" fmla="*/ 0 w 625"/>
              <a:gd name="T1" fmla="*/ 0 h 577"/>
              <a:gd name="T2" fmla="*/ 2147483646 w 625"/>
              <a:gd name="T3" fmla="*/ 0 h 577"/>
              <a:gd name="T4" fmla="*/ 2147483646 w 625"/>
              <a:gd name="T5" fmla="*/ 2147483646 h 577"/>
              <a:gd name="T6" fmla="*/ 2147483646 w 625"/>
              <a:gd name="T7" fmla="*/ 2147483646 h 577"/>
              <a:gd name="T8" fmla="*/ 0 60000 65536"/>
              <a:gd name="T9" fmla="*/ 0 60000 65536"/>
              <a:gd name="T10" fmla="*/ 0 60000 65536"/>
              <a:gd name="T11" fmla="*/ 0 60000 65536"/>
              <a:gd name="T12" fmla="*/ 0 w 625"/>
              <a:gd name="T13" fmla="*/ 0 h 577"/>
              <a:gd name="T14" fmla="*/ 625 w 625"/>
              <a:gd name="T15" fmla="*/ 577 h 577"/>
            </a:gdLst>
            <a:ahLst/>
            <a:cxnLst>
              <a:cxn ang="T8">
                <a:pos x="T0" y="T1"/>
              </a:cxn>
              <a:cxn ang="T9">
                <a:pos x="T2" y="T3"/>
              </a:cxn>
              <a:cxn ang="T10">
                <a:pos x="T4" y="T5"/>
              </a:cxn>
              <a:cxn ang="T11">
                <a:pos x="T6" y="T7"/>
              </a:cxn>
            </a:cxnLst>
            <a:rect l="T12" t="T13" r="T14" b="T15"/>
            <a:pathLst>
              <a:path w="625" h="577">
                <a:moveTo>
                  <a:pt x="0" y="0"/>
                </a:moveTo>
                <a:lnTo>
                  <a:pt x="312" y="0"/>
                </a:lnTo>
                <a:lnTo>
                  <a:pt x="312" y="576"/>
                </a:lnTo>
                <a:lnTo>
                  <a:pt x="624" y="576"/>
                </a:lnTo>
              </a:path>
            </a:pathLst>
          </a:custGeom>
          <a:noFill/>
          <a:ln w="25400" cap="rnd">
            <a:solidFill>
              <a:schemeClr val="tx1"/>
            </a:solidFill>
            <a:round/>
            <a:headEnd type="none" w="sm" len="sm"/>
            <a:tailEnd type="none" w="sm" len="sm"/>
          </a:ln>
        </p:spPr>
        <p:txBody>
          <a:bodyPr/>
          <a:lstStyle/>
          <a:p>
            <a:endParaRPr lang="en-US" sz="1350"/>
          </a:p>
        </p:txBody>
      </p:sp>
      <p:sp>
        <p:nvSpPr>
          <p:cNvPr id="151566" name="Rectangle 19"/>
          <p:cNvSpPr>
            <a:spLocks noChangeArrowheads="1"/>
          </p:cNvSpPr>
          <p:nvPr/>
        </p:nvSpPr>
        <p:spPr bwMode="auto">
          <a:xfrm>
            <a:off x="3144857" y="1531739"/>
            <a:ext cx="1314450" cy="5715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67" name="Rectangle 20"/>
          <p:cNvSpPr>
            <a:spLocks noChangeArrowheads="1"/>
          </p:cNvSpPr>
          <p:nvPr/>
        </p:nvSpPr>
        <p:spPr bwMode="auto">
          <a:xfrm>
            <a:off x="3321067" y="1572342"/>
            <a:ext cx="938213" cy="49291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Before-Tax ROS</a:t>
            </a:r>
          </a:p>
          <a:p>
            <a:pPr algn="ctr">
              <a:lnSpc>
                <a:spcPct val="100000"/>
              </a:lnSpc>
              <a:spcBef>
                <a:spcPct val="0"/>
              </a:spcBef>
              <a:buSzTx/>
              <a:buFontTx/>
              <a:buNone/>
            </a:pPr>
            <a:r>
              <a:rPr lang="en-US" altLang="en-US" sz="1200" dirty="0">
                <a:solidFill>
                  <a:schemeClr val="tx1"/>
                </a:solidFill>
                <a:latin typeface="Tahoma" panose="020B0604030504040204" pitchFamily="34" charset="0"/>
              </a:rPr>
              <a:t>EBIT/Sales</a:t>
            </a:r>
          </a:p>
        </p:txBody>
      </p:sp>
      <p:sp>
        <p:nvSpPr>
          <p:cNvPr id="151568" name="Rectangle 21"/>
          <p:cNvSpPr>
            <a:spLocks noChangeArrowheads="1"/>
          </p:cNvSpPr>
          <p:nvPr/>
        </p:nvSpPr>
        <p:spPr bwMode="auto">
          <a:xfrm>
            <a:off x="3075802" y="3065384"/>
            <a:ext cx="1512270" cy="5715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69" name="Rectangle 22"/>
          <p:cNvSpPr>
            <a:spLocks noChangeArrowheads="1"/>
          </p:cNvSpPr>
          <p:nvPr/>
        </p:nvSpPr>
        <p:spPr bwMode="auto">
          <a:xfrm>
            <a:off x="3204743" y="3104676"/>
            <a:ext cx="1281113" cy="49291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350" dirty="0">
              <a:solidFill>
                <a:schemeClr val="tx1"/>
              </a:solidFill>
              <a:latin typeface="Tahoma" panose="020B0604030504040204" pitchFamily="34" charset="0"/>
            </a:endParaRPr>
          </a:p>
          <a:p>
            <a:pPr algn="ctr">
              <a:lnSpc>
                <a:spcPct val="100000"/>
              </a:lnSpc>
              <a:spcBef>
                <a:spcPct val="0"/>
              </a:spcBef>
              <a:buSzTx/>
              <a:buFontTx/>
              <a:buNone/>
            </a:pPr>
            <a:r>
              <a:rPr lang="en-US" altLang="en-US" sz="1350" dirty="0">
                <a:solidFill>
                  <a:schemeClr val="tx1"/>
                </a:solidFill>
                <a:latin typeface="Tahoma" panose="020B0604030504040204" pitchFamily="34" charset="0"/>
              </a:rPr>
              <a:t>Capital Turnover</a:t>
            </a:r>
          </a:p>
          <a:p>
            <a:pPr algn="ctr">
              <a:lnSpc>
                <a:spcPct val="100000"/>
              </a:lnSpc>
              <a:spcBef>
                <a:spcPct val="0"/>
              </a:spcBef>
              <a:buSzTx/>
              <a:buFontTx/>
              <a:buNone/>
            </a:pPr>
            <a:r>
              <a:rPr lang="en-US" altLang="en-US" sz="1350" dirty="0">
                <a:solidFill>
                  <a:schemeClr val="tx1"/>
                </a:solidFill>
                <a:latin typeface="Tahoma" panose="020B0604030504040204" pitchFamily="34" charset="0"/>
              </a:rPr>
              <a:t>Sales/TC</a:t>
            </a:r>
          </a:p>
          <a:p>
            <a:pPr algn="ctr">
              <a:lnSpc>
                <a:spcPct val="100000"/>
              </a:lnSpc>
              <a:spcBef>
                <a:spcPct val="0"/>
              </a:spcBef>
              <a:buSzTx/>
              <a:buFontTx/>
              <a:buNone/>
            </a:pPr>
            <a:endParaRPr lang="en-US" altLang="en-US" sz="1500" dirty="0">
              <a:solidFill>
                <a:srgbClr val="FFFF00"/>
              </a:solidFill>
              <a:latin typeface="Tahoma" panose="020B0604030504040204" pitchFamily="34" charset="0"/>
            </a:endParaRPr>
          </a:p>
        </p:txBody>
      </p:sp>
      <p:sp>
        <p:nvSpPr>
          <p:cNvPr id="151570" name="Freeform 23"/>
          <p:cNvSpPr>
            <a:spLocks/>
          </p:cNvSpPr>
          <p:nvPr/>
        </p:nvSpPr>
        <p:spPr bwMode="auto">
          <a:xfrm>
            <a:off x="2697777" y="1817490"/>
            <a:ext cx="441663" cy="344091"/>
          </a:xfrm>
          <a:custGeom>
            <a:avLst/>
            <a:gdLst>
              <a:gd name="T0" fmla="*/ 0 w 577"/>
              <a:gd name="T1" fmla="*/ 2147483646 h 289"/>
              <a:gd name="T2" fmla="*/ 2147483646 w 577"/>
              <a:gd name="T3" fmla="*/ 2147483646 h 289"/>
              <a:gd name="T4" fmla="*/ 2147483646 w 577"/>
              <a:gd name="T5" fmla="*/ 0 h 289"/>
              <a:gd name="T6" fmla="*/ 2147483646 w 577"/>
              <a:gd name="T7" fmla="*/ 0 h 289"/>
              <a:gd name="T8" fmla="*/ 0 60000 65536"/>
              <a:gd name="T9" fmla="*/ 0 60000 65536"/>
              <a:gd name="T10" fmla="*/ 0 60000 65536"/>
              <a:gd name="T11" fmla="*/ 0 60000 65536"/>
              <a:gd name="T12" fmla="*/ 0 w 577"/>
              <a:gd name="T13" fmla="*/ 0 h 289"/>
              <a:gd name="T14" fmla="*/ 577 w 577"/>
              <a:gd name="T15" fmla="*/ 289 h 289"/>
            </a:gdLst>
            <a:ahLst/>
            <a:cxnLst>
              <a:cxn ang="T8">
                <a:pos x="T0" y="T1"/>
              </a:cxn>
              <a:cxn ang="T9">
                <a:pos x="T2" y="T3"/>
              </a:cxn>
              <a:cxn ang="T10">
                <a:pos x="T4" y="T5"/>
              </a:cxn>
              <a:cxn ang="T11">
                <a:pos x="T6" y="T7"/>
              </a:cxn>
            </a:cxnLst>
            <a:rect l="T12" t="T13" r="T14" b="T15"/>
            <a:pathLst>
              <a:path w="577" h="289">
                <a:moveTo>
                  <a:pt x="0" y="288"/>
                </a:moveTo>
                <a:lnTo>
                  <a:pt x="288" y="288"/>
                </a:lnTo>
                <a:lnTo>
                  <a:pt x="288" y="0"/>
                </a:lnTo>
                <a:lnTo>
                  <a:pt x="576" y="0"/>
                </a:lnTo>
              </a:path>
            </a:pathLst>
          </a:custGeom>
          <a:noFill/>
          <a:ln w="25400" cap="rnd">
            <a:solidFill>
              <a:schemeClr val="tx1"/>
            </a:solidFill>
            <a:round/>
            <a:headEnd type="none" w="sm" len="sm"/>
            <a:tailEnd type="none" w="sm" len="sm"/>
          </a:ln>
        </p:spPr>
        <p:txBody>
          <a:bodyPr/>
          <a:lstStyle/>
          <a:p>
            <a:endParaRPr lang="en-US" sz="1350"/>
          </a:p>
        </p:txBody>
      </p:sp>
      <p:sp>
        <p:nvSpPr>
          <p:cNvPr id="151571" name="Freeform 24"/>
          <p:cNvSpPr>
            <a:spLocks/>
          </p:cNvSpPr>
          <p:nvPr/>
        </p:nvSpPr>
        <p:spPr bwMode="auto">
          <a:xfrm>
            <a:off x="2754928" y="2160390"/>
            <a:ext cx="320874" cy="1201341"/>
          </a:xfrm>
          <a:custGeom>
            <a:avLst/>
            <a:gdLst>
              <a:gd name="T0" fmla="*/ 0 w 481"/>
              <a:gd name="T1" fmla="*/ 0 h 1009"/>
              <a:gd name="T2" fmla="*/ 2147483646 w 481"/>
              <a:gd name="T3" fmla="*/ 0 h 1009"/>
              <a:gd name="T4" fmla="*/ 2147483646 w 481"/>
              <a:gd name="T5" fmla="*/ 2147483646 h 1009"/>
              <a:gd name="T6" fmla="*/ 2147483646 w 481"/>
              <a:gd name="T7" fmla="*/ 2147483646 h 1009"/>
              <a:gd name="T8" fmla="*/ 0 60000 65536"/>
              <a:gd name="T9" fmla="*/ 0 60000 65536"/>
              <a:gd name="T10" fmla="*/ 0 60000 65536"/>
              <a:gd name="T11" fmla="*/ 0 60000 65536"/>
              <a:gd name="T12" fmla="*/ 0 w 481"/>
              <a:gd name="T13" fmla="*/ 0 h 1009"/>
              <a:gd name="T14" fmla="*/ 481 w 481"/>
              <a:gd name="T15" fmla="*/ 1009 h 1009"/>
            </a:gdLst>
            <a:ahLst/>
            <a:cxnLst>
              <a:cxn ang="T8">
                <a:pos x="T0" y="T1"/>
              </a:cxn>
              <a:cxn ang="T9">
                <a:pos x="T2" y="T3"/>
              </a:cxn>
              <a:cxn ang="T10">
                <a:pos x="T4" y="T5"/>
              </a:cxn>
              <a:cxn ang="T11">
                <a:pos x="T6" y="T7"/>
              </a:cxn>
            </a:cxnLst>
            <a:rect l="T12" t="T13" r="T14" b="T15"/>
            <a:pathLst>
              <a:path w="481" h="1009">
                <a:moveTo>
                  <a:pt x="0" y="0"/>
                </a:moveTo>
                <a:lnTo>
                  <a:pt x="240" y="0"/>
                </a:lnTo>
                <a:lnTo>
                  <a:pt x="240" y="1008"/>
                </a:lnTo>
                <a:lnTo>
                  <a:pt x="480" y="1008"/>
                </a:lnTo>
              </a:path>
            </a:pathLst>
          </a:custGeom>
          <a:noFill/>
          <a:ln w="25400" cap="rnd">
            <a:solidFill>
              <a:schemeClr val="tx1"/>
            </a:solidFill>
            <a:round/>
            <a:headEnd type="none" w="sm" len="sm"/>
            <a:tailEnd type="none" w="sm" len="sm"/>
          </a:ln>
        </p:spPr>
        <p:txBody>
          <a:bodyPr/>
          <a:lstStyle/>
          <a:p>
            <a:endParaRPr lang="en-US" sz="1350"/>
          </a:p>
        </p:txBody>
      </p:sp>
      <p:sp>
        <p:nvSpPr>
          <p:cNvPr id="151572" name="Rectangle 25"/>
          <p:cNvSpPr>
            <a:spLocks noChangeArrowheads="1"/>
          </p:cNvSpPr>
          <p:nvPr/>
        </p:nvSpPr>
        <p:spPr bwMode="auto">
          <a:xfrm>
            <a:off x="4758987" y="1017389"/>
            <a:ext cx="1028700" cy="5143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73" name="Rectangle 26"/>
          <p:cNvSpPr>
            <a:spLocks noChangeArrowheads="1"/>
          </p:cNvSpPr>
          <p:nvPr/>
        </p:nvSpPr>
        <p:spPr bwMode="auto">
          <a:xfrm>
            <a:off x="4796178" y="1056681"/>
            <a:ext cx="938213" cy="4357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414141"/>
                </a:solidFill>
                <a:latin typeface="Tahoma" panose="020B0604030504040204" pitchFamily="34" charset="0"/>
              </a:rPr>
              <a:t>CGS/Sales</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1574" name="Rectangle 27"/>
          <p:cNvSpPr>
            <a:spLocks noChangeArrowheads="1"/>
          </p:cNvSpPr>
          <p:nvPr/>
        </p:nvSpPr>
        <p:spPr bwMode="auto">
          <a:xfrm>
            <a:off x="4773018" y="1703189"/>
            <a:ext cx="1028700" cy="6286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75" name="Rectangle 28"/>
          <p:cNvSpPr>
            <a:spLocks noChangeArrowheads="1"/>
          </p:cNvSpPr>
          <p:nvPr/>
        </p:nvSpPr>
        <p:spPr bwMode="auto">
          <a:xfrm>
            <a:off x="4846839" y="1742481"/>
            <a:ext cx="88106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414141"/>
                </a:solidFill>
                <a:latin typeface="Tahoma" panose="020B0604030504040204" pitchFamily="34" charset="0"/>
              </a:rPr>
              <a:t>SGA/Sales</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1576" name="Rectangle 29"/>
          <p:cNvSpPr>
            <a:spLocks noChangeArrowheads="1"/>
          </p:cNvSpPr>
          <p:nvPr/>
        </p:nvSpPr>
        <p:spPr bwMode="auto">
          <a:xfrm>
            <a:off x="4766647" y="2508052"/>
            <a:ext cx="967744" cy="5143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77" name="Rectangle 30"/>
          <p:cNvSpPr>
            <a:spLocks noChangeArrowheads="1"/>
          </p:cNvSpPr>
          <p:nvPr/>
        </p:nvSpPr>
        <p:spPr bwMode="auto">
          <a:xfrm>
            <a:off x="4824276" y="2503290"/>
            <a:ext cx="88106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r>
              <a:rPr lang="en-US" altLang="en-US" sz="1200" dirty="0">
                <a:solidFill>
                  <a:srgbClr val="414141"/>
                </a:solidFill>
                <a:latin typeface="Tahoma" panose="020B0604030504040204" pitchFamily="34" charset="0"/>
              </a:rPr>
              <a:t>Other Exp.</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/Sales</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1578" name="Rectangle 31"/>
          <p:cNvSpPr>
            <a:spLocks noChangeArrowheads="1"/>
          </p:cNvSpPr>
          <p:nvPr/>
        </p:nvSpPr>
        <p:spPr bwMode="auto">
          <a:xfrm>
            <a:off x="3515734" y="4091609"/>
            <a:ext cx="934104" cy="5143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79" name="Rectangle 32"/>
          <p:cNvSpPr>
            <a:spLocks noChangeArrowheads="1"/>
          </p:cNvSpPr>
          <p:nvPr/>
        </p:nvSpPr>
        <p:spPr bwMode="auto">
          <a:xfrm>
            <a:off x="3511625" y="4130901"/>
            <a:ext cx="9382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NWC/Sales</a:t>
            </a:r>
            <a:endParaRPr lang="en-US" altLang="en-US" sz="1500" dirty="0">
              <a:solidFill>
                <a:schemeClr val="tx1"/>
              </a:solidFill>
              <a:latin typeface="Tahoma" panose="020B0604030504040204" pitchFamily="34" charset="0"/>
            </a:endParaRPr>
          </a:p>
          <a:p>
            <a:pPr algn="ctr">
              <a:lnSpc>
                <a:spcPct val="100000"/>
              </a:lnSpc>
              <a:spcBef>
                <a:spcPct val="0"/>
              </a:spcBef>
              <a:buSzTx/>
              <a:buFontTx/>
              <a:buNone/>
            </a:pPr>
            <a:endParaRPr lang="en-US" altLang="en-US" sz="1500" dirty="0">
              <a:solidFill>
                <a:schemeClr val="tx1"/>
              </a:solidFill>
              <a:latin typeface="Tahoma" panose="020B0604030504040204" pitchFamily="34" charset="0"/>
            </a:endParaRPr>
          </a:p>
        </p:txBody>
      </p:sp>
      <p:sp>
        <p:nvSpPr>
          <p:cNvPr id="151580" name="Rectangle 33"/>
          <p:cNvSpPr>
            <a:spLocks noChangeArrowheads="1"/>
          </p:cNvSpPr>
          <p:nvPr/>
        </p:nvSpPr>
        <p:spPr bwMode="auto">
          <a:xfrm>
            <a:off x="2441314" y="4091609"/>
            <a:ext cx="946309" cy="5143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81" name="Rectangle 34"/>
          <p:cNvSpPr>
            <a:spLocks noChangeArrowheads="1"/>
          </p:cNvSpPr>
          <p:nvPr/>
        </p:nvSpPr>
        <p:spPr bwMode="auto">
          <a:xfrm>
            <a:off x="2449410" y="4130899"/>
            <a:ext cx="9382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NFA/Sales</a:t>
            </a:r>
            <a:endParaRPr lang="en-US" altLang="en-US" sz="1500" dirty="0">
              <a:solidFill>
                <a:schemeClr val="tx1"/>
              </a:solidFill>
              <a:latin typeface="Tahoma" panose="020B0604030504040204" pitchFamily="34" charset="0"/>
            </a:endParaRPr>
          </a:p>
          <a:p>
            <a:pPr algn="ctr">
              <a:lnSpc>
                <a:spcPct val="100000"/>
              </a:lnSpc>
              <a:spcBef>
                <a:spcPct val="0"/>
              </a:spcBef>
              <a:buSzTx/>
              <a:buFontTx/>
              <a:buNone/>
            </a:pPr>
            <a:endParaRPr lang="en-US" altLang="en-US" sz="1500" dirty="0">
              <a:solidFill>
                <a:schemeClr val="tx1"/>
              </a:solidFill>
              <a:latin typeface="Tahoma" panose="020B0604030504040204" pitchFamily="34" charset="0"/>
            </a:endParaRPr>
          </a:p>
        </p:txBody>
      </p:sp>
      <p:sp>
        <p:nvSpPr>
          <p:cNvPr id="151582" name="Rectangle 35"/>
          <p:cNvSpPr>
            <a:spLocks noChangeArrowheads="1"/>
          </p:cNvSpPr>
          <p:nvPr/>
        </p:nvSpPr>
        <p:spPr bwMode="auto">
          <a:xfrm>
            <a:off x="4556341" y="4091609"/>
            <a:ext cx="1041202" cy="5143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1583" name="Rectangle 36"/>
          <p:cNvSpPr>
            <a:spLocks noChangeArrowheads="1"/>
          </p:cNvSpPr>
          <p:nvPr/>
        </p:nvSpPr>
        <p:spPr bwMode="auto">
          <a:xfrm>
            <a:off x="4545030" y="4130901"/>
            <a:ext cx="10525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Other/Sales</a:t>
            </a:r>
            <a:endParaRPr lang="en-US" altLang="en-US" sz="1500" dirty="0">
              <a:solidFill>
                <a:schemeClr val="tx1"/>
              </a:solidFill>
              <a:latin typeface="Tahoma" panose="020B0604030504040204" pitchFamily="34" charset="0"/>
            </a:endParaRPr>
          </a:p>
          <a:p>
            <a:pPr algn="ctr">
              <a:lnSpc>
                <a:spcPct val="100000"/>
              </a:lnSpc>
              <a:spcBef>
                <a:spcPct val="0"/>
              </a:spcBef>
              <a:buSzTx/>
              <a:buFontTx/>
              <a:buNone/>
            </a:pPr>
            <a:endParaRPr lang="en-US" altLang="en-US" sz="1500" dirty="0">
              <a:solidFill>
                <a:schemeClr val="tx1"/>
              </a:solidFill>
              <a:latin typeface="Tahoma" panose="020B0604030504040204" pitchFamily="34" charset="0"/>
            </a:endParaRPr>
          </a:p>
        </p:txBody>
      </p:sp>
      <p:sp>
        <p:nvSpPr>
          <p:cNvPr id="151584" name="Freeform 39"/>
          <p:cNvSpPr>
            <a:spLocks/>
          </p:cNvSpPr>
          <p:nvPr/>
        </p:nvSpPr>
        <p:spPr bwMode="auto">
          <a:xfrm>
            <a:off x="4472643" y="1188839"/>
            <a:ext cx="286344" cy="544116"/>
          </a:xfrm>
          <a:custGeom>
            <a:avLst/>
            <a:gdLst>
              <a:gd name="T0" fmla="*/ 0 w 481"/>
              <a:gd name="T1" fmla="*/ 2147483646 h 457"/>
              <a:gd name="T2" fmla="*/ 2147483646 w 481"/>
              <a:gd name="T3" fmla="*/ 2147483646 h 457"/>
              <a:gd name="T4" fmla="*/ 2147483646 w 481"/>
              <a:gd name="T5" fmla="*/ 0 h 457"/>
              <a:gd name="T6" fmla="*/ 2147483646 w 481"/>
              <a:gd name="T7" fmla="*/ 0 h 457"/>
              <a:gd name="T8" fmla="*/ 0 60000 65536"/>
              <a:gd name="T9" fmla="*/ 0 60000 65536"/>
              <a:gd name="T10" fmla="*/ 0 60000 65536"/>
              <a:gd name="T11" fmla="*/ 0 60000 65536"/>
              <a:gd name="T12" fmla="*/ 0 w 481"/>
              <a:gd name="T13" fmla="*/ 0 h 457"/>
              <a:gd name="T14" fmla="*/ 481 w 481"/>
              <a:gd name="T15" fmla="*/ 457 h 457"/>
            </a:gdLst>
            <a:ahLst/>
            <a:cxnLst>
              <a:cxn ang="T8">
                <a:pos x="T0" y="T1"/>
              </a:cxn>
              <a:cxn ang="T9">
                <a:pos x="T2" y="T3"/>
              </a:cxn>
              <a:cxn ang="T10">
                <a:pos x="T4" y="T5"/>
              </a:cxn>
              <a:cxn ang="T11">
                <a:pos x="T6" y="T7"/>
              </a:cxn>
            </a:cxnLst>
            <a:rect l="T12" t="T13" r="T14" b="T15"/>
            <a:pathLst>
              <a:path w="481" h="457">
                <a:moveTo>
                  <a:pt x="0" y="456"/>
                </a:moveTo>
                <a:lnTo>
                  <a:pt x="240" y="456"/>
                </a:lnTo>
                <a:lnTo>
                  <a:pt x="240" y="0"/>
                </a:lnTo>
                <a:lnTo>
                  <a:pt x="480" y="0"/>
                </a:lnTo>
              </a:path>
            </a:pathLst>
          </a:custGeom>
          <a:noFill/>
          <a:ln w="25400" cap="rnd">
            <a:solidFill>
              <a:schemeClr val="tx1"/>
            </a:solidFill>
            <a:round/>
            <a:headEnd type="none" w="sm" len="sm"/>
            <a:tailEnd type="none" w="sm" len="sm"/>
          </a:ln>
        </p:spPr>
        <p:txBody>
          <a:bodyPr/>
          <a:lstStyle/>
          <a:p>
            <a:endParaRPr lang="en-US" sz="1350"/>
          </a:p>
        </p:txBody>
      </p:sp>
      <p:sp>
        <p:nvSpPr>
          <p:cNvPr id="151585" name="Freeform 40"/>
          <p:cNvSpPr>
            <a:spLocks/>
          </p:cNvSpPr>
          <p:nvPr/>
        </p:nvSpPr>
        <p:spPr bwMode="auto">
          <a:xfrm>
            <a:off x="4472642" y="1703189"/>
            <a:ext cx="286345" cy="258366"/>
          </a:xfrm>
          <a:custGeom>
            <a:avLst/>
            <a:gdLst>
              <a:gd name="T0" fmla="*/ 0 w 529"/>
              <a:gd name="T1" fmla="*/ 0 h 169"/>
              <a:gd name="T2" fmla="*/ 2147483646 w 529"/>
              <a:gd name="T3" fmla="*/ 0 h 169"/>
              <a:gd name="T4" fmla="*/ 2147483646 w 529"/>
              <a:gd name="T5" fmla="*/ 2147483646 h 169"/>
              <a:gd name="T6" fmla="*/ 2147483646 w 529"/>
              <a:gd name="T7" fmla="*/ 2147483646 h 169"/>
              <a:gd name="T8" fmla="*/ 0 60000 65536"/>
              <a:gd name="T9" fmla="*/ 0 60000 65536"/>
              <a:gd name="T10" fmla="*/ 0 60000 65536"/>
              <a:gd name="T11" fmla="*/ 0 60000 65536"/>
              <a:gd name="T12" fmla="*/ 0 w 529"/>
              <a:gd name="T13" fmla="*/ 0 h 169"/>
              <a:gd name="T14" fmla="*/ 529 w 529"/>
              <a:gd name="T15" fmla="*/ 169 h 169"/>
            </a:gdLst>
            <a:ahLst/>
            <a:cxnLst>
              <a:cxn ang="T8">
                <a:pos x="T0" y="T1"/>
              </a:cxn>
              <a:cxn ang="T9">
                <a:pos x="T2" y="T3"/>
              </a:cxn>
              <a:cxn ang="T10">
                <a:pos x="T4" y="T5"/>
              </a:cxn>
              <a:cxn ang="T11">
                <a:pos x="T6" y="T7"/>
              </a:cxn>
            </a:cxnLst>
            <a:rect l="T12" t="T13" r="T14" b="T15"/>
            <a:pathLst>
              <a:path w="529" h="169">
                <a:moveTo>
                  <a:pt x="0" y="0"/>
                </a:moveTo>
                <a:lnTo>
                  <a:pt x="264" y="0"/>
                </a:lnTo>
                <a:lnTo>
                  <a:pt x="264" y="168"/>
                </a:lnTo>
                <a:lnTo>
                  <a:pt x="528" y="168"/>
                </a:lnTo>
              </a:path>
            </a:pathLst>
          </a:custGeom>
          <a:noFill/>
          <a:ln w="25400" cap="rnd">
            <a:solidFill>
              <a:schemeClr val="tx1"/>
            </a:solidFill>
            <a:round/>
            <a:headEnd type="none" w="sm" len="sm"/>
            <a:tailEnd type="none" w="sm" len="sm"/>
          </a:ln>
        </p:spPr>
        <p:txBody>
          <a:bodyPr/>
          <a:lstStyle/>
          <a:p>
            <a:endParaRPr lang="en-US" sz="1350"/>
          </a:p>
        </p:txBody>
      </p:sp>
      <p:sp>
        <p:nvSpPr>
          <p:cNvPr id="151586" name="Freeform 41"/>
          <p:cNvSpPr>
            <a:spLocks/>
          </p:cNvSpPr>
          <p:nvPr/>
        </p:nvSpPr>
        <p:spPr bwMode="auto">
          <a:xfrm>
            <a:off x="4472642" y="1760339"/>
            <a:ext cx="286345" cy="829866"/>
          </a:xfrm>
          <a:custGeom>
            <a:avLst/>
            <a:gdLst>
              <a:gd name="T0" fmla="*/ 0 w 529"/>
              <a:gd name="T1" fmla="*/ 0 h 745"/>
              <a:gd name="T2" fmla="*/ 2147483646 w 529"/>
              <a:gd name="T3" fmla="*/ 0 h 745"/>
              <a:gd name="T4" fmla="*/ 2147483646 w 529"/>
              <a:gd name="T5" fmla="*/ 2147483646 h 745"/>
              <a:gd name="T6" fmla="*/ 2147483646 w 529"/>
              <a:gd name="T7" fmla="*/ 2147483646 h 745"/>
              <a:gd name="T8" fmla="*/ 0 60000 65536"/>
              <a:gd name="T9" fmla="*/ 0 60000 65536"/>
              <a:gd name="T10" fmla="*/ 0 60000 65536"/>
              <a:gd name="T11" fmla="*/ 0 60000 65536"/>
              <a:gd name="T12" fmla="*/ 0 w 529"/>
              <a:gd name="T13" fmla="*/ 0 h 745"/>
              <a:gd name="T14" fmla="*/ 529 w 529"/>
              <a:gd name="T15" fmla="*/ 745 h 745"/>
            </a:gdLst>
            <a:ahLst/>
            <a:cxnLst>
              <a:cxn ang="T8">
                <a:pos x="T0" y="T1"/>
              </a:cxn>
              <a:cxn ang="T9">
                <a:pos x="T2" y="T3"/>
              </a:cxn>
              <a:cxn ang="T10">
                <a:pos x="T4" y="T5"/>
              </a:cxn>
              <a:cxn ang="T11">
                <a:pos x="T6" y="T7"/>
              </a:cxn>
            </a:cxnLst>
            <a:rect l="T12" t="T13" r="T14" b="T15"/>
            <a:pathLst>
              <a:path w="529" h="745">
                <a:moveTo>
                  <a:pt x="0" y="0"/>
                </a:moveTo>
                <a:lnTo>
                  <a:pt x="264" y="0"/>
                </a:lnTo>
                <a:lnTo>
                  <a:pt x="264" y="744"/>
                </a:lnTo>
                <a:lnTo>
                  <a:pt x="528" y="744"/>
                </a:lnTo>
              </a:path>
            </a:pathLst>
          </a:custGeom>
          <a:noFill/>
          <a:ln w="25400" cap="rnd">
            <a:solidFill>
              <a:schemeClr val="tx1"/>
            </a:solidFill>
            <a:round/>
            <a:headEnd type="none" w="sm" len="sm"/>
            <a:tailEnd type="none" w="sm" len="sm"/>
          </a:ln>
        </p:spPr>
        <p:txBody>
          <a:bodyPr/>
          <a:lstStyle/>
          <a:p>
            <a:endParaRPr lang="en-US" sz="1350"/>
          </a:p>
        </p:txBody>
      </p:sp>
      <p:sp>
        <p:nvSpPr>
          <p:cNvPr id="151587" name="Freeform 43"/>
          <p:cNvSpPr>
            <a:spLocks/>
          </p:cNvSpPr>
          <p:nvPr/>
        </p:nvSpPr>
        <p:spPr bwMode="auto">
          <a:xfrm>
            <a:off x="2994660" y="3634410"/>
            <a:ext cx="779442" cy="458391"/>
          </a:xfrm>
          <a:custGeom>
            <a:avLst/>
            <a:gdLst>
              <a:gd name="T0" fmla="*/ 2147483646 w 817"/>
              <a:gd name="T1" fmla="*/ 0 h 385"/>
              <a:gd name="T2" fmla="*/ 2147483646 w 817"/>
              <a:gd name="T3" fmla="*/ 2147483646 h 385"/>
              <a:gd name="T4" fmla="*/ 0 w 817"/>
              <a:gd name="T5" fmla="*/ 2147483646 h 385"/>
              <a:gd name="T6" fmla="*/ 0 w 817"/>
              <a:gd name="T7" fmla="*/ 2147483646 h 385"/>
              <a:gd name="T8" fmla="*/ 0 60000 65536"/>
              <a:gd name="T9" fmla="*/ 0 60000 65536"/>
              <a:gd name="T10" fmla="*/ 0 60000 65536"/>
              <a:gd name="T11" fmla="*/ 0 60000 65536"/>
              <a:gd name="T12" fmla="*/ 0 w 817"/>
              <a:gd name="T13" fmla="*/ 0 h 385"/>
              <a:gd name="T14" fmla="*/ 817 w 817"/>
              <a:gd name="T15" fmla="*/ 385 h 385"/>
            </a:gdLst>
            <a:ahLst/>
            <a:cxnLst>
              <a:cxn ang="T8">
                <a:pos x="T0" y="T1"/>
              </a:cxn>
              <a:cxn ang="T9">
                <a:pos x="T2" y="T3"/>
              </a:cxn>
              <a:cxn ang="T10">
                <a:pos x="T4" y="T5"/>
              </a:cxn>
              <a:cxn ang="T11">
                <a:pos x="T6" y="T7"/>
              </a:cxn>
            </a:cxnLst>
            <a:rect l="T12" t="T13" r="T14" b="T15"/>
            <a:pathLst>
              <a:path w="817" h="385">
                <a:moveTo>
                  <a:pt x="816" y="0"/>
                </a:moveTo>
                <a:lnTo>
                  <a:pt x="816" y="192"/>
                </a:lnTo>
                <a:lnTo>
                  <a:pt x="0" y="192"/>
                </a:lnTo>
                <a:lnTo>
                  <a:pt x="0" y="384"/>
                </a:lnTo>
              </a:path>
            </a:pathLst>
          </a:custGeom>
          <a:noFill/>
          <a:ln w="25400" cap="rnd">
            <a:solidFill>
              <a:schemeClr val="tx1"/>
            </a:solidFill>
            <a:round/>
            <a:headEnd type="none" w="sm" len="sm"/>
            <a:tailEnd type="none" w="sm" len="sm"/>
          </a:ln>
        </p:spPr>
        <p:txBody>
          <a:bodyPr/>
          <a:lstStyle/>
          <a:p>
            <a:endParaRPr lang="en-US" sz="1350"/>
          </a:p>
        </p:txBody>
      </p:sp>
      <p:sp>
        <p:nvSpPr>
          <p:cNvPr id="151588" name="Freeform 44"/>
          <p:cNvSpPr>
            <a:spLocks/>
          </p:cNvSpPr>
          <p:nvPr/>
        </p:nvSpPr>
        <p:spPr bwMode="auto">
          <a:xfrm>
            <a:off x="3772912" y="3634410"/>
            <a:ext cx="143470" cy="458391"/>
          </a:xfrm>
          <a:custGeom>
            <a:avLst/>
            <a:gdLst>
              <a:gd name="T0" fmla="*/ 0 w 241"/>
              <a:gd name="T1" fmla="*/ 0 h 385"/>
              <a:gd name="T2" fmla="*/ 0 w 241"/>
              <a:gd name="T3" fmla="*/ 2147483646 h 385"/>
              <a:gd name="T4" fmla="*/ 2147483646 w 241"/>
              <a:gd name="T5" fmla="*/ 2147483646 h 385"/>
              <a:gd name="T6" fmla="*/ 2147483646 w 241"/>
              <a:gd name="T7" fmla="*/ 2147483646 h 385"/>
              <a:gd name="T8" fmla="*/ 0 60000 65536"/>
              <a:gd name="T9" fmla="*/ 0 60000 65536"/>
              <a:gd name="T10" fmla="*/ 0 60000 65536"/>
              <a:gd name="T11" fmla="*/ 0 60000 65536"/>
              <a:gd name="T12" fmla="*/ 0 w 241"/>
              <a:gd name="T13" fmla="*/ 0 h 385"/>
              <a:gd name="T14" fmla="*/ 241 w 241"/>
              <a:gd name="T15" fmla="*/ 385 h 385"/>
            </a:gdLst>
            <a:ahLst/>
            <a:cxnLst>
              <a:cxn ang="T8">
                <a:pos x="T0" y="T1"/>
              </a:cxn>
              <a:cxn ang="T9">
                <a:pos x="T2" y="T3"/>
              </a:cxn>
              <a:cxn ang="T10">
                <a:pos x="T4" y="T5"/>
              </a:cxn>
              <a:cxn ang="T11">
                <a:pos x="T6" y="T7"/>
              </a:cxn>
            </a:cxnLst>
            <a:rect l="T12" t="T13" r="T14" b="T15"/>
            <a:pathLst>
              <a:path w="241" h="385">
                <a:moveTo>
                  <a:pt x="0" y="0"/>
                </a:moveTo>
                <a:lnTo>
                  <a:pt x="0" y="192"/>
                </a:lnTo>
                <a:lnTo>
                  <a:pt x="240" y="192"/>
                </a:lnTo>
                <a:lnTo>
                  <a:pt x="240" y="384"/>
                </a:lnTo>
              </a:path>
            </a:pathLst>
          </a:custGeom>
          <a:noFill/>
          <a:ln w="25400" cap="rnd">
            <a:solidFill>
              <a:schemeClr val="tx1"/>
            </a:solidFill>
            <a:round/>
            <a:headEnd type="none" w="sm" len="sm"/>
            <a:tailEnd type="none" w="sm" len="sm"/>
          </a:ln>
        </p:spPr>
        <p:txBody>
          <a:bodyPr/>
          <a:lstStyle/>
          <a:p>
            <a:endParaRPr lang="en-US" sz="1350"/>
          </a:p>
        </p:txBody>
      </p:sp>
      <p:sp>
        <p:nvSpPr>
          <p:cNvPr id="151589" name="Freeform 45"/>
          <p:cNvSpPr>
            <a:spLocks/>
          </p:cNvSpPr>
          <p:nvPr/>
        </p:nvSpPr>
        <p:spPr bwMode="auto">
          <a:xfrm>
            <a:off x="3772911" y="3634410"/>
            <a:ext cx="1286471" cy="458391"/>
          </a:xfrm>
          <a:custGeom>
            <a:avLst/>
            <a:gdLst>
              <a:gd name="T0" fmla="*/ 0 w 1297"/>
              <a:gd name="T1" fmla="*/ 0 h 385"/>
              <a:gd name="T2" fmla="*/ 0 w 1297"/>
              <a:gd name="T3" fmla="*/ 2147483646 h 385"/>
              <a:gd name="T4" fmla="*/ 2147483646 w 1297"/>
              <a:gd name="T5" fmla="*/ 2147483646 h 385"/>
              <a:gd name="T6" fmla="*/ 2147483646 w 1297"/>
              <a:gd name="T7" fmla="*/ 2147483646 h 385"/>
              <a:gd name="T8" fmla="*/ 0 60000 65536"/>
              <a:gd name="T9" fmla="*/ 0 60000 65536"/>
              <a:gd name="T10" fmla="*/ 0 60000 65536"/>
              <a:gd name="T11" fmla="*/ 0 60000 65536"/>
              <a:gd name="T12" fmla="*/ 0 w 1297"/>
              <a:gd name="T13" fmla="*/ 0 h 385"/>
              <a:gd name="T14" fmla="*/ 1297 w 1297"/>
              <a:gd name="T15" fmla="*/ 385 h 385"/>
            </a:gdLst>
            <a:ahLst/>
            <a:cxnLst>
              <a:cxn ang="T8">
                <a:pos x="T0" y="T1"/>
              </a:cxn>
              <a:cxn ang="T9">
                <a:pos x="T2" y="T3"/>
              </a:cxn>
              <a:cxn ang="T10">
                <a:pos x="T4" y="T5"/>
              </a:cxn>
              <a:cxn ang="T11">
                <a:pos x="T6" y="T7"/>
              </a:cxn>
            </a:cxnLst>
            <a:rect l="T12" t="T13" r="T14" b="T15"/>
            <a:pathLst>
              <a:path w="1297" h="385">
                <a:moveTo>
                  <a:pt x="0" y="0"/>
                </a:moveTo>
                <a:lnTo>
                  <a:pt x="0" y="192"/>
                </a:lnTo>
                <a:lnTo>
                  <a:pt x="1296" y="192"/>
                </a:lnTo>
                <a:lnTo>
                  <a:pt x="1296" y="384"/>
                </a:lnTo>
              </a:path>
            </a:pathLst>
          </a:custGeom>
          <a:noFill/>
          <a:ln w="25400" cap="rnd">
            <a:solidFill>
              <a:schemeClr val="tx1"/>
            </a:solidFill>
            <a:round/>
            <a:headEnd type="none" w="sm" len="sm"/>
            <a:tailEnd type="none" w="sm" len="sm"/>
          </a:ln>
        </p:spPr>
        <p:txBody>
          <a:bodyPr/>
          <a:lstStyle/>
          <a:p>
            <a:endParaRPr lang="en-US" sz="1350"/>
          </a:p>
        </p:txBody>
      </p:sp>
      <p:sp>
        <p:nvSpPr>
          <p:cNvPr id="151590" name="Text Box 46"/>
          <p:cNvSpPr txBox="1">
            <a:spLocks noChangeArrowheads="1"/>
          </p:cNvSpPr>
          <p:nvPr/>
        </p:nvSpPr>
        <p:spPr bwMode="auto">
          <a:xfrm>
            <a:off x="4244040" y="1131689"/>
            <a:ext cx="400050" cy="258532"/>
          </a:xfrm>
          <a:prstGeom prst="rect">
            <a:avLst/>
          </a:prstGeom>
          <a:noFill/>
          <a:ln>
            <a:noFill/>
          </a:ln>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a:solidFill>
                  <a:srgbClr val="FC0128"/>
                </a:solidFill>
              </a:rPr>
              <a:t>1-</a:t>
            </a:r>
          </a:p>
        </p:txBody>
      </p:sp>
      <p:sp>
        <p:nvSpPr>
          <p:cNvPr id="151591" name="Text Box 47"/>
          <p:cNvSpPr txBox="1">
            <a:spLocks noChangeArrowheads="1"/>
          </p:cNvSpPr>
          <p:nvPr/>
        </p:nvSpPr>
        <p:spPr bwMode="auto">
          <a:xfrm>
            <a:off x="4674617" y="3592475"/>
            <a:ext cx="356188" cy="258532"/>
          </a:xfrm>
          <a:prstGeom prst="rect">
            <a:avLst/>
          </a:prstGeom>
          <a:noFill/>
          <a:ln>
            <a:noFill/>
          </a:ln>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dirty="0">
                <a:solidFill>
                  <a:srgbClr val="FC0128"/>
                </a:solidFill>
              </a:rPr>
              <a:t>1 /</a:t>
            </a:r>
          </a:p>
        </p:txBody>
      </p:sp>
    </p:spTree>
    <p:extLst>
      <p:ext uri="{BB962C8B-B14F-4D97-AF65-F5344CB8AC3E}">
        <p14:creationId xmlns:p14="http://schemas.microsoft.com/office/powerpoint/2010/main" val="341777329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5" name="Rectangle 1028"/>
          <p:cNvSpPr>
            <a:spLocks noGrp="1" noChangeArrowheads="1"/>
          </p:cNvSpPr>
          <p:nvPr>
            <p:ph type="title"/>
          </p:nvPr>
        </p:nvSpPr>
        <p:spPr>
          <a:noFill/>
        </p:spPr>
        <p:txBody>
          <a:bodyPr anchor="b">
            <a:noAutofit/>
          </a:bodyPr>
          <a:lstStyle/>
          <a:p>
            <a:r>
              <a:rPr lang="en-US" altLang="en-US" sz="2400" b="1" dirty="0">
                <a:latin typeface="Book Antiqua" panose="02040602050305030304" pitchFamily="18" charset="0"/>
              </a:rPr>
              <a:t>Return on Total Capital</a:t>
            </a:r>
            <a:br>
              <a:rPr lang="en-US" altLang="en-US" sz="2400" b="1" dirty="0">
                <a:latin typeface="Book Antiqua" panose="02040602050305030304" pitchFamily="18" charset="0"/>
              </a:rPr>
            </a:br>
            <a:r>
              <a:rPr lang="en-US" altLang="en-US" sz="2400" b="1" dirty="0">
                <a:latin typeface="Book Antiqua" panose="02040602050305030304" pitchFamily="18" charset="0"/>
              </a:rPr>
              <a:t>Company A vs. Company B</a:t>
            </a:r>
          </a:p>
        </p:txBody>
      </p:sp>
      <p:sp>
        <p:nvSpPr>
          <p:cNvPr id="153602"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905719C-3092-4FF7-82AA-115E2174F07C}" type="slidenum">
              <a:rPr lang="en-US" altLang="en-US" sz="1050" b="0">
                <a:solidFill>
                  <a:schemeClr val="tx1"/>
                </a:solidFill>
                <a:latin typeface="Times New Roman" panose="02020603050405020304" pitchFamily="18" charset="0"/>
              </a:rPr>
              <a:pPr>
                <a:lnSpc>
                  <a:spcPct val="100000"/>
                </a:lnSpc>
                <a:spcBef>
                  <a:spcPct val="0"/>
                </a:spcBef>
                <a:buSzTx/>
                <a:buFontTx/>
                <a:buNone/>
              </a:pPr>
              <a:t>78</a:t>
            </a:fld>
            <a:endParaRPr lang="en-US" altLang="en-US" sz="1050" b="0">
              <a:solidFill>
                <a:schemeClr val="tx1"/>
              </a:solidFill>
              <a:latin typeface="Times New Roman" panose="02020603050405020304" pitchFamily="18" charset="0"/>
            </a:endParaRPr>
          </a:p>
        </p:txBody>
      </p:sp>
      <p:sp>
        <p:nvSpPr>
          <p:cNvPr id="153603" name="Rectangle 1026"/>
          <p:cNvSpPr>
            <a:spLocks noChangeArrowheads="1"/>
          </p:cNvSpPr>
          <p:nvPr/>
        </p:nvSpPr>
        <p:spPr bwMode="auto">
          <a:xfrm>
            <a:off x="209550" y="4672013"/>
            <a:ext cx="1428750" cy="342900"/>
          </a:xfrm>
          <a:prstGeom prst="rect">
            <a:avLst/>
          </a:prstGeom>
          <a:noFill/>
          <a:ln>
            <a:noFill/>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04" name="Rectangle 1027"/>
          <p:cNvSpPr>
            <a:spLocks noChangeArrowheads="1"/>
          </p:cNvSpPr>
          <p:nvPr/>
        </p:nvSpPr>
        <p:spPr bwMode="auto">
          <a:xfrm>
            <a:off x="2228850" y="4672013"/>
            <a:ext cx="2171700" cy="342900"/>
          </a:xfrm>
          <a:prstGeom prst="rect">
            <a:avLst/>
          </a:prstGeom>
          <a:noFill/>
          <a:ln>
            <a:noFill/>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06" name="Rectangle 1029"/>
          <p:cNvSpPr>
            <a:spLocks noChangeArrowheads="1"/>
          </p:cNvSpPr>
          <p:nvPr/>
        </p:nvSpPr>
        <p:spPr bwMode="auto">
          <a:xfrm>
            <a:off x="57150" y="2686050"/>
            <a:ext cx="897734" cy="6286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07" name="Rectangle 1030"/>
          <p:cNvSpPr>
            <a:spLocks noChangeArrowheads="1"/>
          </p:cNvSpPr>
          <p:nvPr/>
        </p:nvSpPr>
        <p:spPr bwMode="auto">
          <a:xfrm>
            <a:off x="-40479" y="2725342"/>
            <a:ext cx="99536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FF0000"/>
                </a:solidFill>
                <a:latin typeface="Tahoma" panose="020B0604030504040204" pitchFamily="34" charset="0"/>
              </a:rPr>
              <a:t>ROTC (r</a:t>
            </a:r>
            <a:r>
              <a:rPr lang="en-US" altLang="en-US" sz="1200" baseline="30000" dirty="0">
                <a:solidFill>
                  <a:srgbClr val="FF0000"/>
                </a:solidFill>
                <a:latin typeface="Tahoma" panose="020B0604030504040204" pitchFamily="34" charset="0"/>
              </a:rPr>
              <a:t>*</a:t>
            </a:r>
            <a:r>
              <a:rPr lang="en-US" altLang="en-US" sz="1200" dirty="0">
                <a:solidFill>
                  <a:srgbClr val="FF0000"/>
                </a:solidFill>
                <a:latin typeface="Tahoma" panose="020B0604030504040204" pitchFamily="34" charset="0"/>
              </a:rPr>
              <a:t>)</a:t>
            </a:r>
          </a:p>
          <a:p>
            <a:pPr algn="ctr">
              <a:lnSpc>
                <a:spcPct val="100000"/>
              </a:lnSpc>
              <a:spcBef>
                <a:spcPct val="0"/>
              </a:spcBef>
              <a:buSzTx/>
              <a:buFontTx/>
              <a:buNone/>
            </a:pPr>
            <a:r>
              <a:rPr lang="en-US" altLang="en-US" sz="1200" dirty="0">
                <a:solidFill>
                  <a:srgbClr val="FF0000"/>
                </a:solidFill>
                <a:latin typeface="Tahoma" panose="020B0604030504040204" pitchFamily="34" charset="0"/>
              </a:rPr>
              <a:t>  A: 11.82%</a:t>
            </a:r>
          </a:p>
          <a:p>
            <a:pPr algn="ctr">
              <a:lnSpc>
                <a:spcPct val="100000"/>
              </a:lnSpc>
              <a:spcBef>
                <a:spcPct val="0"/>
              </a:spcBef>
              <a:buSzTx/>
              <a:buFontTx/>
              <a:buNone/>
            </a:pPr>
            <a:r>
              <a:rPr lang="en-US" altLang="en-US" sz="1200" dirty="0">
                <a:solidFill>
                  <a:srgbClr val="FF0000"/>
                </a:solidFill>
                <a:latin typeface="Tahoma" panose="020B0604030504040204" pitchFamily="34" charset="0"/>
              </a:rPr>
              <a:t>B: 9.45%</a:t>
            </a:r>
            <a:endParaRPr lang="en-US" altLang="en-US" sz="1500" dirty="0">
              <a:solidFill>
                <a:srgbClr val="FF0000"/>
              </a:solidFill>
              <a:latin typeface="Tahoma" panose="020B0604030504040204" pitchFamily="34" charset="0"/>
            </a:endParaRPr>
          </a:p>
        </p:txBody>
      </p:sp>
      <p:sp>
        <p:nvSpPr>
          <p:cNvPr id="153608" name="Rectangle 1031"/>
          <p:cNvSpPr>
            <a:spLocks noChangeArrowheads="1"/>
          </p:cNvSpPr>
          <p:nvPr/>
        </p:nvSpPr>
        <p:spPr bwMode="auto">
          <a:xfrm>
            <a:off x="1293165" y="1943100"/>
            <a:ext cx="1314450" cy="5715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09" name="Rectangle 1032"/>
          <p:cNvSpPr>
            <a:spLocks noChangeArrowheads="1"/>
          </p:cNvSpPr>
          <p:nvPr/>
        </p:nvSpPr>
        <p:spPr bwMode="auto">
          <a:xfrm>
            <a:off x="1366986" y="1982392"/>
            <a:ext cx="1166813" cy="49291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414141"/>
                </a:solidFill>
                <a:latin typeface="Tahoma" panose="020B0604030504040204" pitchFamily="34" charset="0"/>
              </a:rPr>
              <a:t>Before-tax ROIC</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A: 18.18%</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B: 14.54%</a:t>
            </a:r>
            <a:endParaRPr lang="en-US" altLang="en-US" sz="1500" dirty="0">
              <a:solidFill>
                <a:srgbClr val="414141"/>
              </a:solidFill>
              <a:latin typeface="Tahoma" panose="020B0604030504040204" pitchFamily="34" charset="0"/>
            </a:endParaRPr>
          </a:p>
        </p:txBody>
      </p:sp>
      <p:sp>
        <p:nvSpPr>
          <p:cNvPr id="153610" name="Rectangle 1033"/>
          <p:cNvSpPr>
            <a:spLocks noChangeArrowheads="1"/>
          </p:cNvSpPr>
          <p:nvPr/>
        </p:nvSpPr>
        <p:spPr bwMode="auto">
          <a:xfrm>
            <a:off x="1293165" y="3371850"/>
            <a:ext cx="1314450" cy="62865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11" name="Rectangle 1034"/>
          <p:cNvSpPr>
            <a:spLocks noChangeArrowheads="1"/>
          </p:cNvSpPr>
          <p:nvPr/>
        </p:nvSpPr>
        <p:spPr bwMode="auto">
          <a:xfrm>
            <a:off x="1366986" y="3411142"/>
            <a:ext cx="116681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Tax Factor=</a:t>
            </a:r>
          </a:p>
          <a:p>
            <a:pPr algn="ctr">
              <a:lnSpc>
                <a:spcPct val="100000"/>
              </a:lnSpc>
              <a:spcBef>
                <a:spcPct val="0"/>
              </a:spcBef>
              <a:buSzTx/>
              <a:buFontTx/>
              <a:buNone/>
            </a:pPr>
            <a:r>
              <a:rPr lang="en-US" altLang="en-US" sz="1200" dirty="0">
                <a:solidFill>
                  <a:schemeClr val="tx1"/>
                </a:solidFill>
                <a:latin typeface="Tahoma" panose="020B0604030504040204" pitchFamily="34" charset="0"/>
              </a:rPr>
              <a:t>A: 1-.35=.65</a:t>
            </a:r>
          </a:p>
          <a:p>
            <a:pPr algn="ctr">
              <a:lnSpc>
                <a:spcPct val="100000"/>
              </a:lnSpc>
              <a:spcBef>
                <a:spcPct val="0"/>
              </a:spcBef>
              <a:buSzTx/>
              <a:buFontTx/>
              <a:buNone/>
            </a:pPr>
            <a:r>
              <a:rPr lang="en-US" altLang="en-US" sz="1200" dirty="0">
                <a:solidFill>
                  <a:schemeClr val="tx1"/>
                </a:solidFill>
                <a:latin typeface="Tahoma" panose="020B0604030504040204" pitchFamily="34" charset="0"/>
              </a:rPr>
              <a:t>B: 1-.35=.65</a:t>
            </a:r>
            <a:endParaRPr lang="en-US" altLang="en-US" sz="1500" dirty="0">
              <a:solidFill>
                <a:schemeClr val="tx1"/>
              </a:solidFill>
              <a:latin typeface="Tahoma" panose="020B0604030504040204" pitchFamily="34" charset="0"/>
            </a:endParaRPr>
          </a:p>
        </p:txBody>
      </p:sp>
      <p:sp>
        <p:nvSpPr>
          <p:cNvPr id="153612" name="Freeform 1035"/>
          <p:cNvSpPr>
            <a:spLocks/>
          </p:cNvSpPr>
          <p:nvPr/>
        </p:nvSpPr>
        <p:spPr bwMode="auto">
          <a:xfrm>
            <a:off x="972873" y="2228850"/>
            <a:ext cx="314920" cy="800100"/>
          </a:xfrm>
          <a:custGeom>
            <a:avLst/>
            <a:gdLst>
              <a:gd name="T0" fmla="*/ 0 w 625"/>
              <a:gd name="T1" fmla="*/ 2147483646 h 649"/>
              <a:gd name="T2" fmla="*/ 2147483646 w 625"/>
              <a:gd name="T3" fmla="*/ 2147483646 h 649"/>
              <a:gd name="T4" fmla="*/ 2147483646 w 625"/>
              <a:gd name="T5" fmla="*/ 0 h 649"/>
              <a:gd name="T6" fmla="*/ 2147483646 w 625"/>
              <a:gd name="T7" fmla="*/ 0 h 649"/>
              <a:gd name="T8" fmla="*/ 0 60000 65536"/>
              <a:gd name="T9" fmla="*/ 0 60000 65536"/>
              <a:gd name="T10" fmla="*/ 0 60000 65536"/>
              <a:gd name="T11" fmla="*/ 0 60000 65536"/>
              <a:gd name="T12" fmla="*/ 0 w 625"/>
              <a:gd name="T13" fmla="*/ 0 h 649"/>
              <a:gd name="T14" fmla="*/ 625 w 625"/>
              <a:gd name="T15" fmla="*/ 649 h 649"/>
            </a:gdLst>
            <a:ahLst/>
            <a:cxnLst>
              <a:cxn ang="T8">
                <a:pos x="T0" y="T1"/>
              </a:cxn>
              <a:cxn ang="T9">
                <a:pos x="T2" y="T3"/>
              </a:cxn>
              <a:cxn ang="T10">
                <a:pos x="T4" y="T5"/>
              </a:cxn>
              <a:cxn ang="T11">
                <a:pos x="T6" y="T7"/>
              </a:cxn>
            </a:cxnLst>
            <a:rect l="T12" t="T13" r="T14" b="T15"/>
            <a:pathLst>
              <a:path w="625" h="649">
                <a:moveTo>
                  <a:pt x="0" y="648"/>
                </a:moveTo>
                <a:lnTo>
                  <a:pt x="312" y="648"/>
                </a:lnTo>
                <a:lnTo>
                  <a:pt x="312" y="0"/>
                </a:lnTo>
                <a:lnTo>
                  <a:pt x="624" y="0"/>
                </a:lnTo>
              </a:path>
            </a:pathLst>
          </a:custGeom>
          <a:noFill/>
          <a:ln w="25400" cap="rnd">
            <a:solidFill>
              <a:schemeClr val="tx1"/>
            </a:solidFill>
            <a:round/>
            <a:headEnd type="none" w="sm" len="sm"/>
            <a:tailEnd type="none" w="sm" len="sm"/>
          </a:ln>
        </p:spPr>
        <p:txBody>
          <a:bodyPr/>
          <a:lstStyle/>
          <a:p>
            <a:endParaRPr lang="en-US" sz="1350"/>
          </a:p>
        </p:txBody>
      </p:sp>
      <p:sp>
        <p:nvSpPr>
          <p:cNvPr id="153613" name="Freeform 1036"/>
          <p:cNvSpPr>
            <a:spLocks/>
          </p:cNvSpPr>
          <p:nvPr/>
        </p:nvSpPr>
        <p:spPr bwMode="auto">
          <a:xfrm>
            <a:off x="972873" y="3032275"/>
            <a:ext cx="314920" cy="711337"/>
          </a:xfrm>
          <a:custGeom>
            <a:avLst/>
            <a:gdLst>
              <a:gd name="T0" fmla="*/ 0 w 625"/>
              <a:gd name="T1" fmla="*/ 0 h 577"/>
              <a:gd name="T2" fmla="*/ 2147483646 w 625"/>
              <a:gd name="T3" fmla="*/ 0 h 577"/>
              <a:gd name="T4" fmla="*/ 2147483646 w 625"/>
              <a:gd name="T5" fmla="*/ 2147483646 h 577"/>
              <a:gd name="T6" fmla="*/ 2147483646 w 625"/>
              <a:gd name="T7" fmla="*/ 2147483646 h 577"/>
              <a:gd name="T8" fmla="*/ 0 60000 65536"/>
              <a:gd name="T9" fmla="*/ 0 60000 65536"/>
              <a:gd name="T10" fmla="*/ 0 60000 65536"/>
              <a:gd name="T11" fmla="*/ 0 60000 65536"/>
              <a:gd name="T12" fmla="*/ 0 w 625"/>
              <a:gd name="T13" fmla="*/ 0 h 577"/>
              <a:gd name="T14" fmla="*/ 625 w 625"/>
              <a:gd name="T15" fmla="*/ 577 h 577"/>
            </a:gdLst>
            <a:ahLst/>
            <a:cxnLst>
              <a:cxn ang="T8">
                <a:pos x="T0" y="T1"/>
              </a:cxn>
              <a:cxn ang="T9">
                <a:pos x="T2" y="T3"/>
              </a:cxn>
              <a:cxn ang="T10">
                <a:pos x="T4" y="T5"/>
              </a:cxn>
              <a:cxn ang="T11">
                <a:pos x="T6" y="T7"/>
              </a:cxn>
            </a:cxnLst>
            <a:rect l="T12" t="T13" r="T14" b="T15"/>
            <a:pathLst>
              <a:path w="625" h="577">
                <a:moveTo>
                  <a:pt x="0" y="0"/>
                </a:moveTo>
                <a:lnTo>
                  <a:pt x="312" y="0"/>
                </a:lnTo>
                <a:lnTo>
                  <a:pt x="312" y="576"/>
                </a:lnTo>
                <a:lnTo>
                  <a:pt x="624" y="576"/>
                </a:lnTo>
              </a:path>
            </a:pathLst>
          </a:custGeom>
          <a:noFill/>
          <a:ln w="25400" cap="rnd">
            <a:solidFill>
              <a:schemeClr val="tx1"/>
            </a:solidFill>
            <a:round/>
            <a:headEnd type="none" w="sm" len="sm"/>
            <a:tailEnd type="none" w="sm" len="sm"/>
          </a:ln>
        </p:spPr>
        <p:txBody>
          <a:bodyPr/>
          <a:lstStyle/>
          <a:p>
            <a:endParaRPr lang="en-US" sz="1350"/>
          </a:p>
        </p:txBody>
      </p:sp>
      <p:sp>
        <p:nvSpPr>
          <p:cNvPr id="153614" name="Rectangle 1037"/>
          <p:cNvSpPr>
            <a:spLocks noChangeArrowheads="1"/>
          </p:cNvSpPr>
          <p:nvPr/>
        </p:nvSpPr>
        <p:spPr bwMode="auto">
          <a:xfrm>
            <a:off x="2994394" y="1600200"/>
            <a:ext cx="1314450" cy="5715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15" name="Rectangle 1038"/>
          <p:cNvSpPr>
            <a:spLocks noChangeArrowheads="1"/>
          </p:cNvSpPr>
          <p:nvPr/>
        </p:nvSpPr>
        <p:spPr bwMode="auto">
          <a:xfrm>
            <a:off x="3159199" y="1521784"/>
            <a:ext cx="954881" cy="589360"/>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rgbClr val="414141"/>
              </a:solidFill>
              <a:latin typeface="Tahoma" panose="020B0604030504040204" pitchFamily="34" charset="0"/>
            </a:endParaRPr>
          </a:p>
          <a:p>
            <a:pPr algn="ctr">
              <a:lnSpc>
                <a:spcPct val="100000"/>
              </a:lnSpc>
              <a:spcBef>
                <a:spcPct val="0"/>
              </a:spcBef>
              <a:buSzTx/>
              <a:buFontTx/>
              <a:buNone/>
            </a:pPr>
            <a:r>
              <a:rPr lang="en-US" altLang="en-US" sz="1200" dirty="0">
                <a:solidFill>
                  <a:srgbClr val="414141"/>
                </a:solidFill>
                <a:latin typeface="Tahoma" panose="020B0604030504040204" pitchFamily="34" charset="0"/>
              </a:rPr>
              <a:t>Before-Tax ROS</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A: 20%</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B:24%</a:t>
            </a:r>
          </a:p>
        </p:txBody>
      </p:sp>
      <p:sp>
        <p:nvSpPr>
          <p:cNvPr id="153616" name="Rectangle 1039"/>
          <p:cNvSpPr>
            <a:spLocks noChangeArrowheads="1"/>
          </p:cNvSpPr>
          <p:nvPr/>
        </p:nvSpPr>
        <p:spPr bwMode="auto">
          <a:xfrm>
            <a:off x="2994394" y="3028950"/>
            <a:ext cx="1485900" cy="6858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17" name="Rectangle 1040"/>
          <p:cNvSpPr>
            <a:spLocks noChangeArrowheads="1"/>
          </p:cNvSpPr>
          <p:nvPr/>
        </p:nvSpPr>
        <p:spPr bwMode="auto">
          <a:xfrm>
            <a:off x="3110747" y="3161276"/>
            <a:ext cx="1281113" cy="49291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350" dirty="0">
              <a:solidFill>
                <a:srgbClr val="414141"/>
              </a:solidFill>
              <a:latin typeface="Tahoma" panose="020B0604030504040204" pitchFamily="34" charset="0"/>
            </a:endParaRPr>
          </a:p>
          <a:p>
            <a:pPr algn="ctr">
              <a:lnSpc>
                <a:spcPct val="100000"/>
              </a:lnSpc>
              <a:spcBef>
                <a:spcPct val="0"/>
              </a:spcBef>
              <a:buSzTx/>
              <a:buFontTx/>
              <a:buNone/>
            </a:pPr>
            <a:r>
              <a:rPr lang="en-US" altLang="en-US" sz="1350" dirty="0">
                <a:solidFill>
                  <a:srgbClr val="414141"/>
                </a:solidFill>
                <a:latin typeface="Tahoma" panose="020B0604030504040204" pitchFamily="34" charset="0"/>
              </a:rPr>
              <a:t>Capital Turnover</a:t>
            </a:r>
          </a:p>
          <a:p>
            <a:pPr algn="ctr">
              <a:lnSpc>
                <a:spcPct val="100000"/>
              </a:lnSpc>
              <a:spcBef>
                <a:spcPct val="0"/>
              </a:spcBef>
              <a:buSzTx/>
              <a:buFontTx/>
              <a:buNone/>
            </a:pPr>
            <a:r>
              <a:rPr lang="en-US" altLang="en-US" sz="1350" dirty="0">
                <a:solidFill>
                  <a:srgbClr val="414141"/>
                </a:solidFill>
                <a:latin typeface="Tahoma" panose="020B0604030504040204" pitchFamily="34" charset="0"/>
              </a:rPr>
              <a:t>A:90.9%</a:t>
            </a:r>
          </a:p>
          <a:p>
            <a:pPr algn="ctr">
              <a:lnSpc>
                <a:spcPct val="100000"/>
              </a:lnSpc>
              <a:spcBef>
                <a:spcPct val="0"/>
              </a:spcBef>
              <a:buSzTx/>
              <a:buFontTx/>
              <a:buNone/>
            </a:pPr>
            <a:r>
              <a:rPr lang="en-US" altLang="en-US" sz="1350" dirty="0">
                <a:solidFill>
                  <a:srgbClr val="414141"/>
                </a:solidFill>
                <a:latin typeface="Tahoma" panose="020B0604030504040204" pitchFamily="34" charset="0"/>
              </a:rPr>
              <a:t>B:60.6%</a:t>
            </a:r>
          </a:p>
          <a:p>
            <a:pPr algn="ctr">
              <a:lnSpc>
                <a:spcPct val="100000"/>
              </a:lnSpc>
              <a:spcBef>
                <a:spcPct val="0"/>
              </a:spcBef>
              <a:buSzTx/>
              <a:buFontTx/>
              <a:buNone/>
            </a:pPr>
            <a:endParaRPr lang="en-US" altLang="en-US" sz="1500" dirty="0">
              <a:solidFill>
                <a:srgbClr val="FFFF00"/>
              </a:solidFill>
              <a:latin typeface="Tahoma" panose="020B0604030504040204" pitchFamily="34" charset="0"/>
            </a:endParaRPr>
          </a:p>
        </p:txBody>
      </p:sp>
      <p:sp>
        <p:nvSpPr>
          <p:cNvPr id="153618" name="Freeform 1041"/>
          <p:cNvSpPr>
            <a:spLocks/>
          </p:cNvSpPr>
          <p:nvPr/>
        </p:nvSpPr>
        <p:spPr bwMode="auto">
          <a:xfrm>
            <a:off x="2614614" y="1885951"/>
            <a:ext cx="394400" cy="344091"/>
          </a:xfrm>
          <a:custGeom>
            <a:avLst/>
            <a:gdLst>
              <a:gd name="T0" fmla="*/ 0 w 577"/>
              <a:gd name="T1" fmla="*/ 2147483646 h 289"/>
              <a:gd name="T2" fmla="*/ 2147483646 w 577"/>
              <a:gd name="T3" fmla="*/ 2147483646 h 289"/>
              <a:gd name="T4" fmla="*/ 2147483646 w 577"/>
              <a:gd name="T5" fmla="*/ 0 h 289"/>
              <a:gd name="T6" fmla="*/ 2147483646 w 577"/>
              <a:gd name="T7" fmla="*/ 0 h 289"/>
              <a:gd name="T8" fmla="*/ 0 60000 65536"/>
              <a:gd name="T9" fmla="*/ 0 60000 65536"/>
              <a:gd name="T10" fmla="*/ 0 60000 65536"/>
              <a:gd name="T11" fmla="*/ 0 60000 65536"/>
              <a:gd name="T12" fmla="*/ 0 w 577"/>
              <a:gd name="T13" fmla="*/ 0 h 289"/>
              <a:gd name="T14" fmla="*/ 577 w 577"/>
              <a:gd name="T15" fmla="*/ 289 h 289"/>
            </a:gdLst>
            <a:ahLst/>
            <a:cxnLst>
              <a:cxn ang="T8">
                <a:pos x="T0" y="T1"/>
              </a:cxn>
              <a:cxn ang="T9">
                <a:pos x="T2" y="T3"/>
              </a:cxn>
              <a:cxn ang="T10">
                <a:pos x="T4" y="T5"/>
              </a:cxn>
              <a:cxn ang="T11">
                <a:pos x="T6" y="T7"/>
              </a:cxn>
            </a:cxnLst>
            <a:rect l="T12" t="T13" r="T14" b="T15"/>
            <a:pathLst>
              <a:path w="577" h="289">
                <a:moveTo>
                  <a:pt x="0" y="288"/>
                </a:moveTo>
                <a:lnTo>
                  <a:pt x="288" y="288"/>
                </a:lnTo>
                <a:lnTo>
                  <a:pt x="288" y="0"/>
                </a:lnTo>
                <a:lnTo>
                  <a:pt x="576" y="0"/>
                </a:lnTo>
              </a:path>
            </a:pathLst>
          </a:custGeom>
          <a:noFill/>
          <a:ln w="25400" cap="rnd">
            <a:solidFill>
              <a:schemeClr val="tx1"/>
            </a:solidFill>
            <a:round/>
            <a:headEnd type="none" w="sm" len="sm"/>
            <a:tailEnd type="none" w="sm" len="sm"/>
          </a:ln>
        </p:spPr>
        <p:txBody>
          <a:bodyPr/>
          <a:lstStyle/>
          <a:p>
            <a:endParaRPr lang="en-US" sz="1350"/>
          </a:p>
        </p:txBody>
      </p:sp>
      <p:sp>
        <p:nvSpPr>
          <p:cNvPr id="153619" name="Freeform 1042"/>
          <p:cNvSpPr>
            <a:spLocks/>
          </p:cNvSpPr>
          <p:nvPr/>
        </p:nvSpPr>
        <p:spPr bwMode="auto">
          <a:xfrm>
            <a:off x="2671764" y="2228851"/>
            <a:ext cx="259558" cy="1201341"/>
          </a:xfrm>
          <a:custGeom>
            <a:avLst/>
            <a:gdLst>
              <a:gd name="T0" fmla="*/ 0 w 481"/>
              <a:gd name="T1" fmla="*/ 0 h 1009"/>
              <a:gd name="T2" fmla="*/ 2147483646 w 481"/>
              <a:gd name="T3" fmla="*/ 0 h 1009"/>
              <a:gd name="T4" fmla="*/ 2147483646 w 481"/>
              <a:gd name="T5" fmla="*/ 2147483646 h 1009"/>
              <a:gd name="T6" fmla="*/ 2147483646 w 481"/>
              <a:gd name="T7" fmla="*/ 2147483646 h 1009"/>
              <a:gd name="T8" fmla="*/ 0 60000 65536"/>
              <a:gd name="T9" fmla="*/ 0 60000 65536"/>
              <a:gd name="T10" fmla="*/ 0 60000 65536"/>
              <a:gd name="T11" fmla="*/ 0 60000 65536"/>
              <a:gd name="T12" fmla="*/ 0 w 481"/>
              <a:gd name="T13" fmla="*/ 0 h 1009"/>
              <a:gd name="T14" fmla="*/ 481 w 481"/>
              <a:gd name="T15" fmla="*/ 1009 h 1009"/>
            </a:gdLst>
            <a:ahLst/>
            <a:cxnLst>
              <a:cxn ang="T8">
                <a:pos x="T0" y="T1"/>
              </a:cxn>
              <a:cxn ang="T9">
                <a:pos x="T2" y="T3"/>
              </a:cxn>
              <a:cxn ang="T10">
                <a:pos x="T4" y="T5"/>
              </a:cxn>
              <a:cxn ang="T11">
                <a:pos x="T6" y="T7"/>
              </a:cxn>
            </a:cxnLst>
            <a:rect l="T12" t="T13" r="T14" b="T15"/>
            <a:pathLst>
              <a:path w="481" h="1009">
                <a:moveTo>
                  <a:pt x="0" y="0"/>
                </a:moveTo>
                <a:lnTo>
                  <a:pt x="240" y="0"/>
                </a:lnTo>
                <a:lnTo>
                  <a:pt x="240" y="1008"/>
                </a:lnTo>
                <a:lnTo>
                  <a:pt x="480" y="1008"/>
                </a:lnTo>
              </a:path>
            </a:pathLst>
          </a:custGeom>
          <a:noFill/>
          <a:ln w="25400" cap="rnd">
            <a:solidFill>
              <a:schemeClr val="tx1"/>
            </a:solidFill>
            <a:round/>
            <a:headEnd type="none" w="sm" len="sm"/>
            <a:tailEnd type="none" w="sm" len="sm"/>
          </a:ln>
        </p:spPr>
        <p:txBody>
          <a:bodyPr/>
          <a:lstStyle/>
          <a:p>
            <a:endParaRPr lang="en-US" sz="1350"/>
          </a:p>
        </p:txBody>
      </p:sp>
      <p:sp>
        <p:nvSpPr>
          <p:cNvPr id="153620" name="Rectangle 1043"/>
          <p:cNvSpPr>
            <a:spLocks noChangeArrowheads="1"/>
          </p:cNvSpPr>
          <p:nvPr/>
        </p:nvSpPr>
        <p:spPr bwMode="auto">
          <a:xfrm>
            <a:off x="4663640" y="960917"/>
            <a:ext cx="954879" cy="628650"/>
          </a:xfrm>
          <a:prstGeom prst="rect">
            <a:avLst/>
          </a:prstGeom>
          <a:solidFill>
            <a:schemeClr val="bg1"/>
          </a:solid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21" name="Rectangle 1044"/>
          <p:cNvSpPr>
            <a:spLocks noChangeArrowheads="1"/>
          </p:cNvSpPr>
          <p:nvPr/>
        </p:nvSpPr>
        <p:spPr bwMode="auto">
          <a:xfrm>
            <a:off x="4670289" y="1125142"/>
            <a:ext cx="9382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414141"/>
                </a:solidFill>
                <a:latin typeface="Tahoma" panose="020B0604030504040204" pitchFamily="34" charset="0"/>
              </a:rPr>
              <a:t>CGS/Sales</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A: 70%</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B: 65%</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3622" name="Rectangle 1045"/>
          <p:cNvSpPr>
            <a:spLocks noChangeArrowheads="1"/>
          </p:cNvSpPr>
          <p:nvPr/>
        </p:nvSpPr>
        <p:spPr bwMode="auto">
          <a:xfrm>
            <a:off x="4752753" y="1714500"/>
            <a:ext cx="905704" cy="6858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23" name="Rectangle 1046"/>
          <p:cNvSpPr>
            <a:spLocks noChangeArrowheads="1"/>
          </p:cNvSpPr>
          <p:nvPr/>
        </p:nvSpPr>
        <p:spPr bwMode="auto">
          <a:xfrm>
            <a:off x="4777394" y="1810942"/>
            <a:ext cx="881063" cy="5500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rgbClr val="414141"/>
                </a:solidFill>
                <a:latin typeface="Tahoma" panose="020B0604030504040204" pitchFamily="34" charset="0"/>
              </a:rPr>
              <a:t>SGA/Sales</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A: 8%</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B: 10%</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3624" name="Rectangle 1047"/>
          <p:cNvSpPr>
            <a:spLocks noChangeArrowheads="1"/>
          </p:cNvSpPr>
          <p:nvPr/>
        </p:nvSpPr>
        <p:spPr bwMode="auto">
          <a:xfrm>
            <a:off x="4727501" y="2514600"/>
            <a:ext cx="930956" cy="6858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25" name="Rectangle 1048"/>
          <p:cNvSpPr>
            <a:spLocks noChangeArrowheads="1"/>
          </p:cNvSpPr>
          <p:nvPr/>
        </p:nvSpPr>
        <p:spPr bwMode="auto">
          <a:xfrm>
            <a:off x="4720243" y="2571750"/>
            <a:ext cx="897731" cy="571500"/>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r>
              <a:rPr lang="en-US" altLang="en-US" sz="1200" dirty="0">
                <a:solidFill>
                  <a:srgbClr val="414141"/>
                </a:solidFill>
                <a:latin typeface="Tahoma" panose="020B0604030504040204" pitchFamily="34" charset="0"/>
              </a:rPr>
              <a:t>Other </a:t>
            </a:r>
            <a:r>
              <a:rPr lang="en-US" altLang="en-US" sz="1200" dirty="0" err="1">
                <a:solidFill>
                  <a:srgbClr val="414141"/>
                </a:solidFill>
                <a:latin typeface="Tahoma" panose="020B0604030504040204" pitchFamily="34" charset="0"/>
              </a:rPr>
              <a:t>Exp</a:t>
            </a:r>
            <a:endParaRPr lang="en-US" altLang="en-US" sz="1200" dirty="0">
              <a:solidFill>
                <a:srgbClr val="414141"/>
              </a:solidFill>
              <a:latin typeface="Tahoma" panose="020B0604030504040204" pitchFamily="34" charset="0"/>
            </a:endParaRPr>
          </a:p>
          <a:p>
            <a:pPr algn="ctr">
              <a:lnSpc>
                <a:spcPct val="100000"/>
              </a:lnSpc>
              <a:spcBef>
                <a:spcPct val="0"/>
              </a:spcBef>
              <a:buSzTx/>
              <a:buFontTx/>
              <a:buNone/>
            </a:pPr>
            <a:r>
              <a:rPr lang="en-US" altLang="en-US" sz="1200" dirty="0">
                <a:solidFill>
                  <a:srgbClr val="414141"/>
                </a:solidFill>
                <a:latin typeface="Tahoma" panose="020B0604030504040204" pitchFamily="34" charset="0"/>
              </a:rPr>
              <a:t>/Sales</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A: 2%</a:t>
            </a:r>
          </a:p>
          <a:p>
            <a:pPr algn="ctr">
              <a:lnSpc>
                <a:spcPct val="100000"/>
              </a:lnSpc>
              <a:spcBef>
                <a:spcPct val="0"/>
              </a:spcBef>
              <a:buSzTx/>
              <a:buFontTx/>
              <a:buNone/>
            </a:pPr>
            <a:r>
              <a:rPr lang="en-US" altLang="en-US" sz="1200" dirty="0">
                <a:solidFill>
                  <a:srgbClr val="414141"/>
                </a:solidFill>
                <a:latin typeface="Tahoma" panose="020B0604030504040204" pitchFamily="34" charset="0"/>
              </a:rPr>
              <a:t>B: 1%</a:t>
            </a:r>
            <a:endParaRPr lang="en-US" altLang="en-US" sz="1500" dirty="0">
              <a:solidFill>
                <a:srgbClr val="414141"/>
              </a:solidFill>
              <a:latin typeface="Tahoma" panose="020B0604030504040204" pitchFamily="34" charset="0"/>
            </a:endParaRPr>
          </a:p>
          <a:p>
            <a:pPr algn="ctr">
              <a:lnSpc>
                <a:spcPct val="100000"/>
              </a:lnSpc>
              <a:spcBef>
                <a:spcPct val="0"/>
              </a:spcBef>
              <a:buSzTx/>
              <a:buFontTx/>
              <a:buNone/>
            </a:pPr>
            <a:endParaRPr lang="en-US" altLang="en-US" sz="1500" dirty="0">
              <a:solidFill>
                <a:srgbClr val="414141"/>
              </a:solidFill>
              <a:latin typeface="Tahoma" panose="020B0604030504040204" pitchFamily="34" charset="0"/>
            </a:endParaRPr>
          </a:p>
        </p:txBody>
      </p:sp>
      <p:sp>
        <p:nvSpPr>
          <p:cNvPr id="153626" name="Rectangle 1049"/>
          <p:cNvSpPr>
            <a:spLocks noChangeArrowheads="1"/>
          </p:cNvSpPr>
          <p:nvPr/>
        </p:nvSpPr>
        <p:spPr bwMode="auto">
          <a:xfrm>
            <a:off x="3241328" y="4114800"/>
            <a:ext cx="992031" cy="6858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27" name="Rectangle 1050"/>
          <p:cNvSpPr>
            <a:spLocks noChangeArrowheads="1"/>
          </p:cNvSpPr>
          <p:nvPr/>
        </p:nvSpPr>
        <p:spPr bwMode="auto">
          <a:xfrm>
            <a:off x="3315149" y="4211242"/>
            <a:ext cx="9382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NWC/Sales</a:t>
            </a:r>
            <a:endParaRPr lang="en-US" altLang="en-US" sz="1500" dirty="0">
              <a:solidFill>
                <a:schemeClr val="tx1"/>
              </a:solidFill>
              <a:latin typeface="Tahoma" panose="020B0604030504040204" pitchFamily="34" charset="0"/>
            </a:endParaRPr>
          </a:p>
          <a:p>
            <a:pPr algn="ctr">
              <a:lnSpc>
                <a:spcPct val="100000"/>
              </a:lnSpc>
              <a:spcBef>
                <a:spcPct val="0"/>
              </a:spcBef>
              <a:buSzTx/>
              <a:buFontTx/>
              <a:buNone/>
            </a:pPr>
            <a:r>
              <a:rPr lang="en-US" altLang="en-US" sz="1500" dirty="0">
                <a:solidFill>
                  <a:schemeClr val="tx1"/>
                </a:solidFill>
                <a:latin typeface="Tahoma" panose="020B0604030504040204" pitchFamily="34" charset="0"/>
              </a:rPr>
              <a:t>A: 10%</a:t>
            </a:r>
          </a:p>
          <a:p>
            <a:pPr algn="ctr">
              <a:lnSpc>
                <a:spcPct val="100000"/>
              </a:lnSpc>
              <a:spcBef>
                <a:spcPct val="0"/>
              </a:spcBef>
              <a:buSzTx/>
              <a:buFontTx/>
              <a:buNone/>
            </a:pPr>
            <a:r>
              <a:rPr lang="en-US" altLang="en-US" sz="1500" dirty="0">
                <a:solidFill>
                  <a:schemeClr val="tx1"/>
                </a:solidFill>
                <a:latin typeface="Tahoma" panose="020B0604030504040204" pitchFamily="34" charset="0"/>
              </a:rPr>
              <a:t>B: 15%</a:t>
            </a:r>
          </a:p>
        </p:txBody>
      </p:sp>
      <p:sp>
        <p:nvSpPr>
          <p:cNvPr id="153628" name="Rectangle 1051"/>
          <p:cNvSpPr>
            <a:spLocks noChangeArrowheads="1"/>
          </p:cNvSpPr>
          <p:nvPr/>
        </p:nvSpPr>
        <p:spPr bwMode="auto">
          <a:xfrm>
            <a:off x="2142529" y="4114800"/>
            <a:ext cx="968218" cy="685800"/>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29" name="Rectangle 1052"/>
          <p:cNvSpPr>
            <a:spLocks noChangeArrowheads="1"/>
          </p:cNvSpPr>
          <p:nvPr/>
        </p:nvSpPr>
        <p:spPr bwMode="auto">
          <a:xfrm>
            <a:off x="2163185" y="4211242"/>
            <a:ext cx="938213" cy="43576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200" dirty="0">
                <a:solidFill>
                  <a:schemeClr val="tx1"/>
                </a:solidFill>
                <a:latin typeface="Tahoma" panose="020B0604030504040204" pitchFamily="34" charset="0"/>
              </a:rPr>
              <a:t>NFA/Sales</a:t>
            </a:r>
          </a:p>
          <a:p>
            <a:pPr algn="ctr">
              <a:lnSpc>
                <a:spcPct val="100000"/>
              </a:lnSpc>
              <a:spcBef>
                <a:spcPct val="0"/>
              </a:spcBef>
              <a:buSzTx/>
              <a:buFontTx/>
              <a:buNone/>
            </a:pPr>
            <a:r>
              <a:rPr lang="en-US" altLang="en-US" sz="1200" dirty="0">
                <a:solidFill>
                  <a:schemeClr val="tx1"/>
                </a:solidFill>
                <a:latin typeface="Tahoma" panose="020B0604030504040204" pitchFamily="34" charset="0"/>
              </a:rPr>
              <a:t>A: 98%</a:t>
            </a:r>
          </a:p>
          <a:p>
            <a:pPr algn="ctr">
              <a:lnSpc>
                <a:spcPct val="100000"/>
              </a:lnSpc>
              <a:spcBef>
                <a:spcPct val="0"/>
              </a:spcBef>
              <a:buSzTx/>
              <a:buFontTx/>
              <a:buNone/>
            </a:pPr>
            <a:r>
              <a:rPr lang="en-US" altLang="en-US" sz="1200" dirty="0">
                <a:solidFill>
                  <a:schemeClr val="tx1"/>
                </a:solidFill>
                <a:latin typeface="Tahoma" panose="020B0604030504040204" pitchFamily="34" charset="0"/>
              </a:rPr>
              <a:t>B: 147%</a:t>
            </a:r>
            <a:endParaRPr lang="en-US" altLang="en-US" sz="1500" dirty="0">
              <a:solidFill>
                <a:schemeClr val="tx1"/>
              </a:solidFill>
              <a:latin typeface="Tahoma" panose="020B0604030504040204" pitchFamily="34" charset="0"/>
            </a:endParaRPr>
          </a:p>
        </p:txBody>
      </p:sp>
      <p:sp>
        <p:nvSpPr>
          <p:cNvPr id="153630" name="Rectangle 1053"/>
          <p:cNvSpPr>
            <a:spLocks noChangeArrowheads="1"/>
          </p:cNvSpPr>
          <p:nvPr/>
        </p:nvSpPr>
        <p:spPr bwMode="auto">
          <a:xfrm>
            <a:off x="4344593" y="4171949"/>
            <a:ext cx="1200150" cy="628651"/>
          </a:xfrm>
          <a:prstGeom prst="rect">
            <a:avLst/>
          </a:prstGeom>
          <a:noFill/>
          <a:ln w="12700">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53631" name="Rectangle 1054"/>
          <p:cNvSpPr>
            <a:spLocks noChangeArrowheads="1"/>
          </p:cNvSpPr>
          <p:nvPr/>
        </p:nvSpPr>
        <p:spPr bwMode="auto">
          <a:xfrm>
            <a:off x="4418414" y="4211242"/>
            <a:ext cx="1069181" cy="589359"/>
          </a:xfrm>
          <a:prstGeom prst="rect">
            <a:avLst/>
          </a:prstGeom>
          <a:noFill/>
          <a:ln>
            <a:noFill/>
          </a:ln>
        </p:spPr>
        <p:txBody>
          <a:bodyPr wrap="none" lIns="69056" tIns="34529" rIns="69056" bIns="34529"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200" dirty="0">
              <a:solidFill>
                <a:schemeClr val="tx1"/>
              </a:solidFill>
              <a:latin typeface="Tahoma" panose="020B0604030504040204" pitchFamily="34" charset="0"/>
            </a:endParaRPr>
          </a:p>
          <a:p>
            <a:pPr algn="ctr">
              <a:lnSpc>
                <a:spcPct val="100000"/>
              </a:lnSpc>
              <a:spcBef>
                <a:spcPct val="0"/>
              </a:spcBef>
              <a:buSzTx/>
              <a:buFontTx/>
              <a:buNone/>
            </a:pPr>
            <a:r>
              <a:rPr lang="en-US" altLang="en-US" sz="1200" dirty="0">
                <a:solidFill>
                  <a:schemeClr val="tx1"/>
                </a:solidFill>
                <a:latin typeface="Tahoma" panose="020B0604030504040204" pitchFamily="34" charset="0"/>
              </a:rPr>
              <a:t>Other/Sales</a:t>
            </a:r>
          </a:p>
          <a:p>
            <a:pPr algn="ctr">
              <a:lnSpc>
                <a:spcPct val="100000"/>
              </a:lnSpc>
              <a:spcBef>
                <a:spcPct val="0"/>
              </a:spcBef>
              <a:buSzTx/>
              <a:buFontTx/>
              <a:buNone/>
            </a:pPr>
            <a:r>
              <a:rPr lang="en-US" altLang="en-US" sz="1200" dirty="0">
                <a:solidFill>
                  <a:schemeClr val="tx1"/>
                </a:solidFill>
                <a:latin typeface="Tahoma" panose="020B0604030504040204" pitchFamily="34" charset="0"/>
              </a:rPr>
              <a:t>A: 2%</a:t>
            </a:r>
          </a:p>
          <a:p>
            <a:pPr algn="ctr">
              <a:lnSpc>
                <a:spcPct val="100000"/>
              </a:lnSpc>
              <a:spcBef>
                <a:spcPct val="0"/>
              </a:spcBef>
              <a:buSzTx/>
              <a:buFontTx/>
              <a:buNone/>
            </a:pPr>
            <a:r>
              <a:rPr lang="en-US" altLang="en-US" sz="1200" dirty="0">
                <a:solidFill>
                  <a:schemeClr val="tx1"/>
                </a:solidFill>
                <a:latin typeface="Tahoma" panose="020B0604030504040204" pitchFamily="34" charset="0"/>
              </a:rPr>
              <a:t>B: 3%</a:t>
            </a:r>
            <a:endParaRPr lang="en-US" altLang="en-US" sz="1500" dirty="0">
              <a:solidFill>
                <a:schemeClr val="tx1"/>
              </a:solidFill>
              <a:latin typeface="Tahoma" panose="020B0604030504040204" pitchFamily="34" charset="0"/>
            </a:endParaRPr>
          </a:p>
          <a:p>
            <a:pPr algn="ctr">
              <a:lnSpc>
                <a:spcPct val="100000"/>
              </a:lnSpc>
              <a:spcBef>
                <a:spcPct val="0"/>
              </a:spcBef>
              <a:buSzTx/>
              <a:buFontTx/>
              <a:buNone/>
            </a:pPr>
            <a:endParaRPr lang="en-US" altLang="en-US" sz="1500" dirty="0">
              <a:solidFill>
                <a:schemeClr val="tx1"/>
              </a:solidFill>
              <a:latin typeface="Tahoma" panose="020B0604030504040204" pitchFamily="34" charset="0"/>
            </a:endParaRPr>
          </a:p>
        </p:txBody>
      </p:sp>
      <p:sp>
        <p:nvSpPr>
          <p:cNvPr id="153632" name="Freeform 1055"/>
          <p:cNvSpPr>
            <a:spLocks/>
          </p:cNvSpPr>
          <p:nvPr/>
        </p:nvSpPr>
        <p:spPr bwMode="auto">
          <a:xfrm>
            <a:off x="4319549" y="1266826"/>
            <a:ext cx="344091" cy="571500"/>
          </a:xfrm>
          <a:custGeom>
            <a:avLst/>
            <a:gdLst>
              <a:gd name="T0" fmla="*/ 0 w 481"/>
              <a:gd name="T1" fmla="*/ 2147483646 h 457"/>
              <a:gd name="T2" fmla="*/ 2147483646 w 481"/>
              <a:gd name="T3" fmla="*/ 2147483646 h 457"/>
              <a:gd name="T4" fmla="*/ 2147483646 w 481"/>
              <a:gd name="T5" fmla="*/ 0 h 457"/>
              <a:gd name="T6" fmla="*/ 2147483646 w 481"/>
              <a:gd name="T7" fmla="*/ 0 h 457"/>
              <a:gd name="T8" fmla="*/ 0 60000 65536"/>
              <a:gd name="T9" fmla="*/ 0 60000 65536"/>
              <a:gd name="T10" fmla="*/ 0 60000 65536"/>
              <a:gd name="T11" fmla="*/ 0 60000 65536"/>
              <a:gd name="T12" fmla="*/ 0 w 481"/>
              <a:gd name="T13" fmla="*/ 0 h 457"/>
              <a:gd name="T14" fmla="*/ 481 w 481"/>
              <a:gd name="T15" fmla="*/ 457 h 457"/>
            </a:gdLst>
            <a:ahLst/>
            <a:cxnLst>
              <a:cxn ang="T8">
                <a:pos x="T0" y="T1"/>
              </a:cxn>
              <a:cxn ang="T9">
                <a:pos x="T2" y="T3"/>
              </a:cxn>
              <a:cxn ang="T10">
                <a:pos x="T4" y="T5"/>
              </a:cxn>
              <a:cxn ang="T11">
                <a:pos x="T6" y="T7"/>
              </a:cxn>
            </a:cxnLst>
            <a:rect l="T12" t="T13" r="T14" b="T15"/>
            <a:pathLst>
              <a:path w="481" h="457">
                <a:moveTo>
                  <a:pt x="0" y="456"/>
                </a:moveTo>
                <a:lnTo>
                  <a:pt x="240" y="456"/>
                </a:lnTo>
                <a:lnTo>
                  <a:pt x="240" y="0"/>
                </a:lnTo>
                <a:lnTo>
                  <a:pt x="480" y="0"/>
                </a:lnTo>
              </a:path>
            </a:pathLst>
          </a:custGeom>
          <a:noFill/>
          <a:ln w="25400" cap="rnd">
            <a:solidFill>
              <a:schemeClr val="tx1"/>
            </a:solidFill>
            <a:round/>
            <a:headEnd type="none" w="sm" len="sm"/>
            <a:tailEnd type="none" w="sm" len="sm"/>
          </a:ln>
        </p:spPr>
        <p:txBody>
          <a:bodyPr/>
          <a:lstStyle/>
          <a:p>
            <a:endParaRPr lang="en-US" sz="1350"/>
          </a:p>
        </p:txBody>
      </p:sp>
      <p:sp>
        <p:nvSpPr>
          <p:cNvPr id="153633" name="Freeform 1056"/>
          <p:cNvSpPr>
            <a:spLocks/>
          </p:cNvSpPr>
          <p:nvPr/>
        </p:nvSpPr>
        <p:spPr bwMode="auto">
          <a:xfrm>
            <a:off x="4285654" y="1838326"/>
            <a:ext cx="467099" cy="247650"/>
          </a:xfrm>
          <a:custGeom>
            <a:avLst/>
            <a:gdLst>
              <a:gd name="T0" fmla="*/ 0 w 529"/>
              <a:gd name="T1" fmla="*/ 0 h 169"/>
              <a:gd name="T2" fmla="*/ 2147483646 w 529"/>
              <a:gd name="T3" fmla="*/ 0 h 169"/>
              <a:gd name="T4" fmla="*/ 2147483646 w 529"/>
              <a:gd name="T5" fmla="*/ 2147483646 h 169"/>
              <a:gd name="T6" fmla="*/ 2147483646 w 529"/>
              <a:gd name="T7" fmla="*/ 2147483646 h 169"/>
              <a:gd name="T8" fmla="*/ 0 60000 65536"/>
              <a:gd name="T9" fmla="*/ 0 60000 65536"/>
              <a:gd name="T10" fmla="*/ 0 60000 65536"/>
              <a:gd name="T11" fmla="*/ 0 60000 65536"/>
              <a:gd name="T12" fmla="*/ 0 w 529"/>
              <a:gd name="T13" fmla="*/ 0 h 169"/>
              <a:gd name="T14" fmla="*/ 529 w 529"/>
              <a:gd name="T15" fmla="*/ 169 h 169"/>
            </a:gdLst>
            <a:ahLst/>
            <a:cxnLst>
              <a:cxn ang="T8">
                <a:pos x="T0" y="T1"/>
              </a:cxn>
              <a:cxn ang="T9">
                <a:pos x="T2" y="T3"/>
              </a:cxn>
              <a:cxn ang="T10">
                <a:pos x="T4" y="T5"/>
              </a:cxn>
              <a:cxn ang="T11">
                <a:pos x="T6" y="T7"/>
              </a:cxn>
            </a:cxnLst>
            <a:rect l="T12" t="T13" r="T14" b="T15"/>
            <a:pathLst>
              <a:path w="529" h="169">
                <a:moveTo>
                  <a:pt x="0" y="0"/>
                </a:moveTo>
                <a:lnTo>
                  <a:pt x="264" y="0"/>
                </a:lnTo>
                <a:lnTo>
                  <a:pt x="264" y="168"/>
                </a:lnTo>
                <a:lnTo>
                  <a:pt x="528" y="168"/>
                </a:lnTo>
              </a:path>
            </a:pathLst>
          </a:custGeom>
          <a:noFill/>
          <a:ln w="25400" cap="rnd">
            <a:solidFill>
              <a:schemeClr val="tx1"/>
            </a:solidFill>
            <a:round/>
            <a:headEnd type="none" w="sm" len="sm"/>
            <a:tailEnd type="none" w="sm" len="sm"/>
          </a:ln>
        </p:spPr>
        <p:txBody>
          <a:bodyPr/>
          <a:lstStyle/>
          <a:p>
            <a:endParaRPr lang="en-US" sz="1350"/>
          </a:p>
        </p:txBody>
      </p:sp>
      <p:sp>
        <p:nvSpPr>
          <p:cNvPr id="153634" name="Freeform 1057"/>
          <p:cNvSpPr>
            <a:spLocks/>
          </p:cNvSpPr>
          <p:nvPr/>
        </p:nvSpPr>
        <p:spPr bwMode="auto">
          <a:xfrm>
            <a:off x="4308844" y="1838326"/>
            <a:ext cx="443909" cy="887016"/>
          </a:xfrm>
          <a:custGeom>
            <a:avLst/>
            <a:gdLst>
              <a:gd name="T0" fmla="*/ 0 w 529"/>
              <a:gd name="T1" fmla="*/ 0 h 745"/>
              <a:gd name="T2" fmla="*/ 2147483646 w 529"/>
              <a:gd name="T3" fmla="*/ 0 h 745"/>
              <a:gd name="T4" fmla="*/ 2147483646 w 529"/>
              <a:gd name="T5" fmla="*/ 2147483646 h 745"/>
              <a:gd name="T6" fmla="*/ 2147483646 w 529"/>
              <a:gd name="T7" fmla="*/ 2147483646 h 745"/>
              <a:gd name="T8" fmla="*/ 0 60000 65536"/>
              <a:gd name="T9" fmla="*/ 0 60000 65536"/>
              <a:gd name="T10" fmla="*/ 0 60000 65536"/>
              <a:gd name="T11" fmla="*/ 0 60000 65536"/>
              <a:gd name="T12" fmla="*/ 0 w 529"/>
              <a:gd name="T13" fmla="*/ 0 h 745"/>
              <a:gd name="T14" fmla="*/ 529 w 529"/>
              <a:gd name="T15" fmla="*/ 745 h 745"/>
            </a:gdLst>
            <a:ahLst/>
            <a:cxnLst>
              <a:cxn ang="T8">
                <a:pos x="T0" y="T1"/>
              </a:cxn>
              <a:cxn ang="T9">
                <a:pos x="T2" y="T3"/>
              </a:cxn>
              <a:cxn ang="T10">
                <a:pos x="T4" y="T5"/>
              </a:cxn>
              <a:cxn ang="T11">
                <a:pos x="T6" y="T7"/>
              </a:cxn>
            </a:cxnLst>
            <a:rect l="T12" t="T13" r="T14" b="T15"/>
            <a:pathLst>
              <a:path w="529" h="745">
                <a:moveTo>
                  <a:pt x="0" y="0"/>
                </a:moveTo>
                <a:lnTo>
                  <a:pt x="264" y="0"/>
                </a:lnTo>
                <a:lnTo>
                  <a:pt x="264" y="744"/>
                </a:lnTo>
                <a:lnTo>
                  <a:pt x="528" y="744"/>
                </a:lnTo>
              </a:path>
            </a:pathLst>
          </a:custGeom>
          <a:noFill/>
          <a:ln w="25400" cap="rnd">
            <a:solidFill>
              <a:schemeClr val="tx1"/>
            </a:solidFill>
            <a:round/>
            <a:headEnd type="none" w="sm" len="sm"/>
            <a:tailEnd type="none" w="sm" len="sm"/>
          </a:ln>
        </p:spPr>
        <p:txBody>
          <a:bodyPr/>
          <a:lstStyle/>
          <a:p>
            <a:endParaRPr lang="en-US" sz="1350"/>
          </a:p>
        </p:txBody>
      </p:sp>
      <p:sp>
        <p:nvSpPr>
          <p:cNvPr id="153635" name="Freeform 1058"/>
          <p:cNvSpPr>
            <a:spLocks/>
          </p:cNvSpPr>
          <p:nvPr/>
        </p:nvSpPr>
        <p:spPr bwMode="auto">
          <a:xfrm>
            <a:off x="2685456" y="3714751"/>
            <a:ext cx="972741" cy="458391"/>
          </a:xfrm>
          <a:custGeom>
            <a:avLst/>
            <a:gdLst>
              <a:gd name="T0" fmla="*/ 2147483646 w 817"/>
              <a:gd name="T1" fmla="*/ 0 h 385"/>
              <a:gd name="T2" fmla="*/ 2147483646 w 817"/>
              <a:gd name="T3" fmla="*/ 2147483646 h 385"/>
              <a:gd name="T4" fmla="*/ 0 w 817"/>
              <a:gd name="T5" fmla="*/ 2147483646 h 385"/>
              <a:gd name="T6" fmla="*/ 0 w 817"/>
              <a:gd name="T7" fmla="*/ 2147483646 h 385"/>
              <a:gd name="T8" fmla="*/ 0 60000 65536"/>
              <a:gd name="T9" fmla="*/ 0 60000 65536"/>
              <a:gd name="T10" fmla="*/ 0 60000 65536"/>
              <a:gd name="T11" fmla="*/ 0 60000 65536"/>
              <a:gd name="T12" fmla="*/ 0 w 817"/>
              <a:gd name="T13" fmla="*/ 0 h 385"/>
              <a:gd name="T14" fmla="*/ 817 w 817"/>
              <a:gd name="T15" fmla="*/ 385 h 385"/>
            </a:gdLst>
            <a:ahLst/>
            <a:cxnLst>
              <a:cxn ang="T8">
                <a:pos x="T0" y="T1"/>
              </a:cxn>
              <a:cxn ang="T9">
                <a:pos x="T2" y="T3"/>
              </a:cxn>
              <a:cxn ang="T10">
                <a:pos x="T4" y="T5"/>
              </a:cxn>
              <a:cxn ang="T11">
                <a:pos x="T6" y="T7"/>
              </a:cxn>
            </a:cxnLst>
            <a:rect l="T12" t="T13" r="T14" b="T15"/>
            <a:pathLst>
              <a:path w="817" h="385">
                <a:moveTo>
                  <a:pt x="816" y="0"/>
                </a:moveTo>
                <a:lnTo>
                  <a:pt x="816" y="192"/>
                </a:lnTo>
                <a:lnTo>
                  <a:pt x="0" y="192"/>
                </a:lnTo>
                <a:lnTo>
                  <a:pt x="0" y="384"/>
                </a:lnTo>
              </a:path>
            </a:pathLst>
          </a:custGeom>
          <a:noFill/>
          <a:ln w="25400" cap="rnd">
            <a:solidFill>
              <a:schemeClr val="tx1"/>
            </a:solidFill>
            <a:round/>
            <a:headEnd type="none" w="sm" len="sm"/>
            <a:tailEnd type="none" w="sm" len="sm"/>
          </a:ln>
        </p:spPr>
        <p:txBody>
          <a:bodyPr/>
          <a:lstStyle/>
          <a:p>
            <a:endParaRPr lang="en-US" sz="1350"/>
          </a:p>
        </p:txBody>
      </p:sp>
      <p:sp>
        <p:nvSpPr>
          <p:cNvPr id="153636" name="Freeform 1059"/>
          <p:cNvSpPr>
            <a:spLocks/>
          </p:cNvSpPr>
          <p:nvPr/>
        </p:nvSpPr>
        <p:spPr bwMode="auto">
          <a:xfrm>
            <a:off x="3657007" y="3714751"/>
            <a:ext cx="143470" cy="458391"/>
          </a:xfrm>
          <a:custGeom>
            <a:avLst/>
            <a:gdLst>
              <a:gd name="T0" fmla="*/ 0 w 241"/>
              <a:gd name="T1" fmla="*/ 0 h 385"/>
              <a:gd name="T2" fmla="*/ 0 w 241"/>
              <a:gd name="T3" fmla="*/ 2147483646 h 385"/>
              <a:gd name="T4" fmla="*/ 2147483646 w 241"/>
              <a:gd name="T5" fmla="*/ 2147483646 h 385"/>
              <a:gd name="T6" fmla="*/ 2147483646 w 241"/>
              <a:gd name="T7" fmla="*/ 2147483646 h 385"/>
              <a:gd name="T8" fmla="*/ 0 60000 65536"/>
              <a:gd name="T9" fmla="*/ 0 60000 65536"/>
              <a:gd name="T10" fmla="*/ 0 60000 65536"/>
              <a:gd name="T11" fmla="*/ 0 60000 65536"/>
              <a:gd name="T12" fmla="*/ 0 w 241"/>
              <a:gd name="T13" fmla="*/ 0 h 385"/>
              <a:gd name="T14" fmla="*/ 241 w 241"/>
              <a:gd name="T15" fmla="*/ 385 h 385"/>
            </a:gdLst>
            <a:ahLst/>
            <a:cxnLst>
              <a:cxn ang="T8">
                <a:pos x="T0" y="T1"/>
              </a:cxn>
              <a:cxn ang="T9">
                <a:pos x="T2" y="T3"/>
              </a:cxn>
              <a:cxn ang="T10">
                <a:pos x="T4" y="T5"/>
              </a:cxn>
              <a:cxn ang="T11">
                <a:pos x="T6" y="T7"/>
              </a:cxn>
            </a:cxnLst>
            <a:rect l="T12" t="T13" r="T14" b="T15"/>
            <a:pathLst>
              <a:path w="241" h="385">
                <a:moveTo>
                  <a:pt x="0" y="0"/>
                </a:moveTo>
                <a:lnTo>
                  <a:pt x="0" y="192"/>
                </a:lnTo>
                <a:lnTo>
                  <a:pt x="240" y="192"/>
                </a:lnTo>
                <a:lnTo>
                  <a:pt x="240" y="384"/>
                </a:lnTo>
              </a:path>
            </a:pathLst>
          </a:custGeom>
          <a:noFill/>
          <a:ln w="25400" cap="rnd">
            <a:solidFill>
              <a:schemeClr val="tx1"/>
            </a:solidFill>
            <a:round/>
            <a:headEnd type="none" w="sm" len="sm"/>
            <a:tailEnd type="none" w="sm" len="sm"/>
          </a:ln>
        </p:spPr>
        <p:txBody>
          <a:bodyPr/>
          <a:lstStyle/>
          <a:p>
            <a:endParaRPr lang="en-US" sz="1350"/>
          </a:p>
        </p:txBody>
      </p:sp>
      <p:sp>
        <p:nvSpPr>
          <p:cNvPr id="153637" name="Freeform 1060"/>
          <p:cNvSpPr>
            <a:spLocks/>
          </p:cNvSpPr>
          <p:nvPr/>
        </p:nvSpPr>
        <p:spPr bwMode="auto">
          <a:xfrm>
            <a:off x="3657007" y="3714751"/>
            <a:ext cx="1287662" cy="458391"/>
          </a:xfrm>
          <a:custGeom>
            <a:avLst/>
            <a:gdLst>
              <a:gd name="T0" fmla="*/ 0 w 1297"/>
              <a:gd name="T1" fmla="*/ 0 h 385"/>
              <a:gd name="T2" fmla="*/ 0 w 1297"/>
              <a:gd name="T3" fmla="*/ 2147483646 h 385"/>
              <a:gd name="T4" fmla="*/ 2147483646 w 1297"/>
              <a:gd name="T5" fmla="*/ 2147483646 h 385"/>
              <a:gd name="T6" fmla="*/ 2147483646 w 1297"/>
              <a:gd name="T7" fmla="*/ 2147483646 h 385"/>
              <a:gd name="T8" fmla="*/ 0 60000 65536"/>
              <a:gd name="T9" fmla="*/ 0 60000 65536"/>
              <a:gd name="T10" fmla="*/ 0 60000 65536"/>
              <a:gd name="T11" fmla="*/ 0 60000 65536"/>
              <a:gd name="T12" fmla="*/ 0 w 1297"/>
              <a:gd name="T13" fmla="*/ 0 h 385"/>
              <a:gd name="T14" fmla="*/ 1297 w 1297"/>
              <a:gd name="T15" fmla="*/ 385 h 385"/>
            </a:gdLst>
            <a:ahLst/>
            <a:cxnLst>
              <a:cxn ang="T8">
                <a:pos x="T0" y="T1"/>
              </a:cxn>
              <a:cxn ang="T9">
                <a:pos x="T2" y="T3"/>
              </a:cxn>
              <a:cxn ang="T10">
                <a:pos x="T4" y="T5"/>
              </a:cxn>
              <a:cxn ang="T11">
                <a:pos x="T6" y="T7"/>
              </a:cxn>
            </a:cxnLst>
            <a:rect l="T12" t="T13" r="T14" b="T15"/>
            <a:pathLst>
              <a:path w="1297" h="385">
                <a:moveTo>
                  <a:pt x="0" y="0"/>
                </a:moveTo>
                <a:lnTo>
                  <a:pt x="0" y="192"/>
                </a:lnTo>
                <a:lnTo>
                  <a:pt x="1296" y="192"/>
                </a:lnTo>
                <a:lnTo>
                  <a:pt x="1296" y="384"/>
                </a:lnTo>
              </a:path>
            </a:pathLst>
          </a:custGeom>
          <a:noFill/>
          <a:ln w="25400" cap="rnd">
            <a:solidFill>
              <a:schemeClr val="tx1"/>
            </a:solidFill>
            <a:round/>
            <a:headEnd type="none" w="sm" len="sm"/>
            <a:tailEnd type="none" w="sm" len="sm"/>
          </a:ln>
        </p:spPr>
        <p:txBody>
          <a:bodyPr/>
          <a:lstStyle/>
          <a:p>
            <a:endParaRPr lang="en-US" sz="1350"/>
          </a:p>
        </p:txBody>
      </p:sp>
      <p:sp>
        <p:nvSpPr>
          <p:cNvPr id="153638" name="Text Box 1061"/>
          <p:cNvSpPr txBox="1">
            <a:spLocks noChangeArrowheads="1"/>
          </p:cNvSpPr>
          <p:nvPr/>
        </p:nvSpPr>
        <p:spPr bwMode="auto">
          <a:xfrm>
            <a:off x="4200525" y="1209453"/>
            <a:ext cx="400050" cy="258532"/>
          </a:xfrm>
          <a:prstGeom prst="rect">
            <a:avLst/>
          </a:prstGeom>
          <a:noFill/>
          <a:ln>
            <a:noFill/>
          </a:ln>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a:solidFill>
                  <a:srgbClr val="FC0128"/>
                </a:solidFill>
              </a:rPr>
              <a:t>1-</a:t>
            </a:r>
          </a:p>
        </p:txBody>
      </p:sp>
      <p:sp>
        <p:nvSpPr>
          <p:cNvPr id="153639" name="Text Box 1062"/>
          <p:cNvSpPr txBox="1">
            <a:spLocks noChangeArrowheads="1"/>
          </p:cNvSpPr>
          <p:nvPr/>
        </p:nvSpPr>
        <p:spPr bwMode="auto">
          <a:xfrm>
            <a:off x="4494252" y="3456219"/>
            <a:ext cx="356188" cy="258532"/>
          </a:xfrm>
          <a:prstGeom prst="rect">
            <a:avLst/>
          </a:prstGeom>
          <a:noFill/>
          <a:ln>
            <a:noFill/>
          </a:ln>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dirty="0">
                <a:solidFill>
                  <a:srgbClr val="FC0128"/>
                </a:solidFill>
              </a:rPr>
              <a:t>1 /</a:t>
            </a:r>
          </a:p>
        </p:txBody>
      </p:sp>
    </p:spTree>
    <p:extLst>
      <p:ext uri="{BB962C8B-B14F-4D97-AF65-F5344CB8AC3E}">
        <p14:creationId xmlns:p14="http://schemas.microsoft.com/office/powerpoint/2010/main" val="24945248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a:noFill/>
        </p:spPr>
        <p:txBody>
          <a:bodyPr/>
          <a:lstStyle/>
          <a:p>
            <a:r>
              <a:rPr lang="en-US" altLang="en-US" sz="3600" b="1" dirty="0">
                <a:latin typeface="Book Antiqua" panose="02040602050305030304" pitchFamily="18" charset="0"/>
              </a:rPr>
              <a:t>Creating Economic Value</a:t>
            </a:r>
          </a:p>
        </p:txBody>
      </p:sp>
      <p:sp>
        <p:nvSpPr>
          <p:cNvPr id="155653" name="Rectangle 8"/>
          <p:cNvSpPr>
            <a:spLocks noGrp="1" noChangeArrowheads="1"/>
          </p:cNvSpPr>
          <p:nvPr>
            <p:ph idx="1"/>
          </p:nvPr>
        </p:nvSpPr>
        <p:spPr>
          <a:xfrm>
            <a:off x="388088" y="1124339"/>
            <a:ext cx="5427921" cy="3474245"/>
          </a:xfrm>
        </p:spPr>
        <p:txBody>
          <a:bodyPr>
            <a:normAutofit/>
          </a:bodyPr>
          <a:lstStyle/>
          <a:p>
            <a:r>
              <a:rPr lang="en-US" altLang="en-US" sz="2400" dirty="0"/>
              <a:t>Do either Company A or Company B create economic value for their shareholders?  What criteria would you use to decide?</a:t>
            </a:r>
          </a:p>
          <a:p>
            <a:pPr>
              <a:buFontTx/>
              <a:buNone/>
            </a:pPr>
            <a:endParaRPr lang="en-US" altLang="en-US" sz="2400" dirty="0"/>
          </a:p>
          <a:p>
            <a:pPr>
              <a:buFontTx/>
              <a:buNone/>
            </a:pPr>
            <a:r>
              <a:rPr lang="en-US" altLang="en-US" sz="2400" dirty="0"/>
              <a:t>							</a:t>
            </a:r>
          </a:p>
          <a:p>
            <a:endParaRPr lang="en-US" altLang="en-US" sz="2400" dirty="0"/>
          </a:p>
          <a:p>
            <a:pPr>
              <a:buFontTx/>
              <a:buNone/>
            </a:pPr>
            <a:endParaRPr lang="en-US" altLang="en-US" sz="2400" dirty="0"/>
          </a:p>
        </p:txBody>
      </p:sp>
      <p:sp>
        <p:nvSpPr>
          <p:cNvPr id="15565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99A2F4BF-14D8-4CCB-B427-CB4AD1425F2D}" type="slidenum">
              <a:rPr lang="en-US" altLang="en-US" sz="1050" b="0">
                <a:solidFill>
                  <a:schemeClr val="tx1"/>
                </a:solidFill>
                <a:latin typeface="Times New Roman" panose="02020603050405020304" pitchFamily="18" charset="0"/>
              </a:rPr>
              <a:pPr>
                <a:lnSpc>
                  <a:spcPct val="100000"/>
                </a:lnSpc>
                <a:spcBef>
                  <a:spcPct val="0"/>
                </a:spcBef>
                <a:buSzTx/>
                <a:buFontTx/>
                <a:buNone/>
              </a:pPr>
              <a:t>79</a:t>
            </a:fld>
            <a:endParaRPr lang="en-US" altLang="en-US" sz="1050" b="0">
              <a:solidFill>
                <a:schemeClr val="tx1"/>
              </a:solidFill>
              <a:latin typeface="Times New Roman" panose="02020603050405020304" pitchFamily="18" charset="0"/>
            </a:endParaRPr>
          </a:p>
        </p:txBody>
      </p:sp>
      <p:grpSp>
        <p:nvGrpSpPr>
          <p:cNvPr id="155652" name="Group 4"/>
          <p:cNvGrpSpPr>
            <a:grpSpLocks/>
          </p:cNvGrpSpPr>
          <p:nvPr/>
        </p:nvGrpSpPr>
        <p:grpSpPr bwMode="auto">
          <a:xfrm>
            <a:off x="548905" y="971550"/>
            <a:ext cx="5182044" cy="57150"/>
            <a:chOff x="144" y="816"/>
            <a:chExt cx="5472" cy="48"/>
          </a:xfrm>
        </p:grpSpPr>
        <p:sp>
          <p:nvSpPr>
            <p:cNvPr id="155656" name="Line 5"/>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55657" name="Line 6"/>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graphicFrame>
        <p:nvGraphicFramePr>
          <p:cNvPr id="155654" name="Object 10"/>
          <p:cNvGraphicFramePr>
            <a:graphicFrameLocks noChangeAspect="1"/>
          </p:cNvGraphicFramePr>
          <p:nvPr>
            <p:extLst>
              <p:ext uri="{D42A27DB-BD31-4B8C-83A1-F6EECF244321}">
                <p14:modId xmlns:p14="http://schemas.microsoft.com/office/powerpoint/2010/main" val="312617938"/>
              </p:ext>
            </p:extLst>
          </p:nvPr>
        </p:nvGraphicFramePr>
        <p:xfrm>
          <a:off x="188728" y="2822972"/>
          <a:ext cx="2400300" cy="2134790"/>
        </p:xfrm>
        <a:graphic>
          <a:graphicData uri="http://schemas.openxmlformats.org/presentationml/2006/ole">
            <mc:AlternateContent xmlns:mc="http://schemas.openxmlformats.org/markup-compatibility/2006">
              <mc:Choice xmlns:v="urn:schemas-microsoft-com:vml" Requires="v">
                <p:oleObj spid="_x0000_s13559" name="Clip" r:id="rId4" imgW="3717925" imgH="3352800" progId="MS_ClipArt_Gallery.2">
                  <p:embed/>
                </p:oleObj>
              </mc:Choice>
              <mc:Fallback>
                <p:oleObj name="Clip" r:id="rId4" imgW="3717925" imgH="33528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28" y="2822972"/>
                        <a:ext cx="2400300" cy="21347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155655" name="Object 11"/>
          <p:cNvGraphicFramePr>
            <a:graphicFrameLocks noChangeAspect="1"/>
          </p:cNvGraphicFramePr>
          <p:nvPr>
            <p:extLst>
              <p:ext uri="{D42A27DB-BD31-4B8C-83A1-F6EECF244321}">
                <p14:modId xmlns:p14="http://schemas.microsoft.com/office/powerpoint/2010/main" val="4226427876"/>
              </p:ext>
            </p:extLst>
          </p:nvPr>
        </p:nvGraphicFramePr>
        <p:xfrm flipH="1">
          <a:off x="3005163" y="2822972"/>
          <a:ext cx="2457450" cy="2035969"/>
        </p:xfrm>
        <a:graphic>
          <a:graphicData uri="http://schemas.openxmlformats.org/presentationml/2006/ole">
            <mc:AlternateContent xmlns:mc="http://schemas.openxmlformats.org/markup-compatibility/2006">
              <mc:Choice xmlns:v="urn:schemas-microsoft-com:vml" Requires="v">
                <p:oleObj spid="_x0000_s13560" name="Clip" r:id="rId6" imgW="4046538" imgH="3352800" progId="MS_ClipArt_Gallery.2">
                  <p:embed/>
                </p:oleObj>
              </mc:Choice>
              <mc:Fallback>
                <p:oleObj name="Clip" r:id="rId6" imgW="4046538" imgH="3352800" progId="MS_ClipArt_Gallery.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005163" y="2822972"/>
                        <a:ext cx="2457450" cy="20359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284983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CCFBACD-CB29-404F-8A3B-E2B1F6F2A593}" type="slidenum">
              <a:rPr lang="en-US" altLang="en-US" sz="1050" b="0">
                <a:solidFill>
                  <a:schemeClr val="tx1"/>
                </a:solidFill>
                <a:latin typeface="Times New Roman" panose="02020603050405020304" pitchFamily="18" charset="0"/>
              </a:rPr>
              <a:pPr>
                <a:lnSpc>
                  <a:spcPct val="100000"/>
                </a:lnSpc>
                <a:spcBef>
                  <a:spcPct val="0"/>
                </a:spcBef>
                <a:buSzTx/>
                <a:buFontTx/>
                <a:buNone/>
              </a:pPr>
              <a:t>8</a:t>
            </a:fld>
            <a:endParaRPr lang="en-US" altLang="en-US" sz="1050" b="0">
              <a:solidFill>
                <a:schemeClr val="tx1"/>
              </a:solidFill>
              <a:latin typeface="Times New Roman" panose="02020603050405020304" pitchFamily="18" charset="0"/>
            </a:endParaRPr>
          </a:p>
        </p:txBody>
      </p:sp>
      <p:sp>
        <p:nvSpPr>
          <p:cNvPr id="18435" name="Rectangle 2"/>
          <p:cNvSpPr>
            <a:spLocks noChangeArrowheads="1"/>
          </p:cNvSpPr>
          <p:nvPr/>
        </p:nvSpPr>
        <p:spPr bwMode="auto">
          <a:xfrm>
            <a:off x="1975905" y="1311406"/>
            <a:ext cx="3987575" cy="276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lstStyle>
            <a:lvl1pPr marL="285750" indent="-285750">
              <a:lnSpc>
                <a:spcPct val="90000"/>
              </a:lnSpc>
              <a:spcBef>
                <a:spcPct val="30000"/>
              </a:spcBef>
              <a:buSzPct val="100000"/>
              <a:buChar char="•"/>
              <a:defRPr sz="2400" b="1">
                <a:solidFill>
                  <a:srgbClr val="000000"/>
                </a:solidFill>
                <a:latin typeface="Arial" panose="020B0604020202020204" pitchFamily="34" charset="0"/>
              </a:defRPr>
            </a:lvl1pPr>
            <a:lvl2pPr marL="685800" indent="-22860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140000"/>
              </a:spcBef>
              <a:buSzTx/>
              <a:buFontTx/>
              <a:buNone/>
            </a:pPr>
            <a:r>
              <a:rPr lang="en-US" altLang="en-US" sz="1800" dirty="0">
                <a:latin typeface="+mn-lt"/>
              </a:rPr>
              <a:t>    Management doesn't get paid to make the shareholders comfortable.  We get paid to make the shareholders rich.	</a:t>
            </a:r>
          </a:p>
          <a:p>
            <a:pPr lvl="2">
              <a:buFontTx/>
              <a:buNone/>
            </a:pPr>
            <a:r>
              <a:rPr lang="en-US" altLang="en-US" sz="1800" b="0" dirty="0">
                <a:latin typeface="+mn-lt"/>
              </a:rPr>
              <a:t>Roberto </a:t>
            </a:r>
            <a:r>
              <a:rPr lang="en-US" altLang="en-US" sz="1800" b="0" dirty="0" err="1">
                <a:latin typeface="+mn-lt"/>
              </a:rPr>
              <a:t>Goizueta</a:t>
            </a:r>
            <a:r>
              <a:rPr lang="en-US" altLang="en-US" sz="1800" b="0" dirty="0">
                <a:latin typeface="+mn-lt"/>
              </a:rPr>
              <a:t>	</a:t>
            </a:r>
          </a:p>
          <a:p>
            <a:pPr lvl="2">
              <a:buFontTx/>
              <a:buNone/>
            </a:pPr>
            <a:r>
              <a:rPr lang="en-US" altLang="en-US" sz="1800" b="0" dirty="0">
                <a:latin typeface="+mn-lt"/>
              </a:rPr>
              <a:t>Chairman and CEO, Coca-Cola</a:t>
            </a:r>
          </a:p>
        </p:txBody>
      </p:sp>
      <p:pic>
        <p:nvPicPr>
          <p:cNvPr id="18436"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2" y="1311407"/>
            <a:ext cx="1758692" cy="1899626"/>
          </a:xfrm>
          <a:prstGeom prst="rect">
            <a:avLst/>
          </a:prstGeom>
          <a:noFill/>
          <a:ln w="12700">
            <a:solidFill>
              <a:srgbClr val="00279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745213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a:noFill/>
        </p:spPr>
        <p:txBody>
          <a:bodyPr/>
          <a:lstStyle/>
          <a:p>
            <a:r>
              <a:rPr lang="en-US" altLang="en-US" sz="3600" b="1" dirty="0">
                <a:latin typeface="Book Antiqua" panose="02040602050305030304" pitchFamily="18" charset="0"/>
              </a:rPr>
              <a:t>Creating Economic Value</a:t>
            </a:r>
          </a:p>
        </p:txBody>
      </p:sp>
      <p:sp>
        <p:nvSpPr>
          <p:cNvPr id="157701" name="Rectangle 6"/>
          <p:cNvSpPr>
            <a:spLocks noGrp="1" noChangeArrowheads="1"/>
          </p:cNvSpPr>
          <p:nvPr>
            <p:ph idx="1"/>
          </p:nvPr>
        </p:nvSpPr>
        <p:spPr>
          <a:xfrm>
            <a:off x="194327" y="1250486"/>
            <a:ext cx="5621682" cy="3850482"/>
          </a:xfrm>
        </p:spPr>
        <p:txBody>
          <a:bodyPr>
            <a:normAutofit fontScale="55000" lnSpcReduction="20000"/>
          </a:bodyPr>
          <a:lstStyle/>
          <a:p>
            <a:r>
              <a:rPr lang="en-US" altLang="en-US" b="0" dirty="0"/>
              <a:t>To determine whether Companies A and B are creating economic value for their shareholders we need to compute their </a:t>
            </a:r>
            <a:r>
              <a:rPr lang="en-US" altLang="en-US" dirty="0"/>
              <a:t>economic profits</a:t>
            </a:r>
            <a:r>
              <a:rPr lang="en-US" altLang="en-US" b="0" dirty="0"/>
              <a:t>.</a:t>
            </a:r>
          </a:p>
          <a:p>
            <a:endParaRPr lang="en-US" altLang="en-US" b="0" dirty="0"/>
          </a:p>
          <a:p>
            <a:r>
              <a:rPr lang="en-US" altLang="en-US" b="0" dirty="0"/>
              <a:t>Recall that economic profits are equal to the difference between accounting profits and a charge for the cost of capital:</a:t>
            </a:r>
          </a:p>
          <a:p>
            <a:endParaRPr lang="en-US" altLang="en-US" b="0" dirty="0"/>
          </a:p>
          <a:p>
            <a:r>
              <a:rPr lang="en-US" altLang="en-US" b="0" dirty="0"/>
              <a:t>Economic Profit	= Accounting Profit - Capital Charge</a:t>
            </a:r>
          </a:p>
          <a:p>
            <a:pPr>
              <a:buFontTx/>
              <a:buNone/>
            </a:pPr>
            <a:r>
              <a:rPr lang="en-US" altLang="en-US" b="0" dirty="0"/>
              <a:t>				= NOPAT - [ r x TC ]</a:t>
            </a:r>
          </a:p>
          <a:p>
            <a:pPr>
              <a:buFontTx/>
              <a:buNone/>
            </a:pPr>
            <a:r>
              <a:rPr lang="en-US" altLang="en-US" b="0" dirty="0"/>
              <a:t>				= [r</a:t>
            </a:r>
            <a:r>
              <a:rPr lang="en-US" altLang="en-US" b="0" baseline="30000" dirty="0"/>
              <a:t>*</a:t>
            </a:r>
            <a:r>
              <a:rPr lang="en-US" altLang="en-US" b="0" dirty="0"/>
              <a:t> - r ] x  TC</a:t>
            </a:r>
          </a:p>
          <a:p>
            <a:pPr>
              <a:buFontTx/>
              <a:buNone/>
            </a:pPr>
            <a:endParaRPr lang="en-US" altLang="en-US" b="0" dirty="0"/>
          </a:p>
          <a:p>
            <a:r>
              <a:rPr lang="en-US" altLang="en-US" b="0" dirty="0"/>
              <a:t>Suppose the cost of capital for both of these companies is r = 10%.  What are their economic profits?</a:t>
            </a:r>
          </a:p>
        </p:txBody>
      </p:sp>
      <p:sp>
        <p:nvSpPr>
          <p:cNvPr id="15769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B61DD7BE-8593-4EA8-A55C-FCD2A7894458}" type="slidenum">
              <a:rPr lang="en-US" altLang="en-US" sz="1050" b="0">
                <a:solidFill>
                  <a:schemeClr val="tx1"/>
                </a:solidFill>
                <a:latin typeface="Times New Roman" panose="02020603050405020304" pitchFamily="18" charset="0"/>
              </a:rPr>
              <a:pPr>
                <a:lnSpc>
                  <a:spcPct val="100000"/>
                </a:lnSpc>
                <a:spcBef>
                  <a:spcPct val="0"/>
                </a:spcBef>
                <a:buSzTx/>
                <a:buFontTx/>
                <a:buNone/>
              </a:pPr>
              <a:t>80</a:t>
            </a:fld>
            <a:endParaRPr lang="en-US" altLang="en-US" sz="1050" b="0">
              <a:solidFill>
                <a:schemeClr val="tx1"/>
              </a:solidFill>
              <a:latin typeface="Times New Roman" panose="02020603050405020304" pitchFamily="18" charset="0"/>
            </a:endParaRPr>
          </a:p>
        </p:txBody>
      </p:sp>
      <p:grpSp>
        <p:nvGrpSpPr>
          <p:cNvPr id="157700" name="Group 3"/>
          <p:cNvGrpSpPr>
            <a:grpSpLocks/>
          </p:cNvGrpSpPr>
          <p:nvPr/>
        </p:nvGrpSpPr>
        <p:grpSpPr bwMode="auto">
          <a:xfrm>
            <a:off x="570171" y="971550"/>
            <a:ext cx="5139513" cy="57150"/>
            <a:chOff x="144" y="816"/>
            <a:chExt cx="5472" cy="48"/>
          </a:xfrm>
        </p:grpSpPr>
        <p:sp>
          <p:nvSpPr>
            <p:cNvPr id="157702" name="Line 4"/>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57703" name="Line 5"/>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86528183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2"/>
          <p:cNvSpPr>
            <a:spLocks noGrp="1" noChangeArrowheads="1"/>
          </p:cNvSpPr>
          <p:nvPr>
            <p:ph type="title"/>
          </p:nvPr>
        </p:nvSpPr>
        <p:spPr>
          <a:noFill/>
        </p:spPr>
        <p:txBody>
          <a:bodyPr/>
          <a:lstStyle/>
          <a:p>
            <a:r>
              <a:rPr lang="en-US" altLang="en-US" sz="2700" b="1" dirty="0">
                <a:latin typeface="Book Antiqua" panose="02040602050305030304" pitchFamily="18" charset="0"/>
              </a:rPr>
              <a:t>Economic Profits for </a:t>
            </a:r>
            <a:br>
              <a:rPr lang="en-US" altLang="en-US" sz="2700" b="1" dirty="0">
                <a:latin typeface="Book Antiqua" panose="02040602050305030304" pitchFamily="18" charset="0"/>
              </a:rPr>
            </a:br>
            <a:r>
              <a:rPr lang="en-US" altLang="en-US" sz="2700" b="1" dirty="0">
                <a:latin typeface="Book Antiqua" panose="02040602050305030304" pitchFamily="18" charset="0"/>
              </a:rPr>
              <a:t>Companies A and B</a:t>
            </a:r>
            <a:endParaRPr lang="en-US" altLang="en-US" sz="3600" b="1" dirty="0">
              <a:latin typeface="Book Antiqua" panose="02040602050305030304" pitchFamily="18" charset="0"/>
            </a:endParaRPr>
          </a:p>
        </p:txBody>
      </p:sp>
      <p:sp>
        <p:nvSpPr>
          <p:cNvPr id="159749" name="Rectangle 6"/>
          <p:cNvSpPr>
            <a:spLocks noGrp="1" noChangeArrowheads="1"/>
          </p:cNvSpPr>
          <p:nvPr>
            <p:ph idx="1"/>
          </p:nvPr>
        </p:nvSpPr>
        <p:spPr>
          <a:xfrm>
            <a:off x="343565" y="1383507"/>
            <a:ext cx="5259793" cy="3657600"/>
          </a:xfrm>
        </p:spPr>
        <p:txBody>
          <a:bodyPr>
            <a:normAutofit fontScale="62500" lnSpcReduction="20000"/>
          </a:bodyPr>
          <a:lstStyle/>
          <a:p>
            <a:pPr>
              <a:buFontTx/>
              <a:buNone/>
            </a:pPr>
            <a:r>
              <a:rPr lang="en-US" altLang="en-US" b="0" dirty="0"/>
              <a:t>-------------------------------------------------------------</a:t>
            </a:r>
            <a:endParaRPr lang="en-US" altLang="en-US" dirty="0"/>
          </a:p>
          <a:p>
            <a:pPr>
              <a:buFontTx/>
              <a:buNone/>
            </a:pPr>
            <a:r>
              <a:rPr lang="en-US" altLang="en-US" b="0" dirty="0"/>
              <a:t>				Co. A	 Co. B</a:t>
            </a:r>
          </a:p>
          <a:p>
            <a:pPr>
              <a:buFontTx/>
              <a:buNone/>
            </a:pPr>
            <a:r>
              <a:rPr lang="en-US" altLang="en-US" b="0" dirty="0"/>
              <a:t>-------------------------------------------------------------</a:t>
            </a:r>
          </a:p>
          <a:p>
            <a:pPr>
              <a:buFontTx/>
              <a:buNone/>
            </a:pPr>
            <a:r>
              <a:rPr lang="en-US" altLang="en-US" dirty="0"/>
              <a:t>Method 1:</a:t>
            </a:r>
            <a:endParaRPr lang="en-US" altLang="en-US" b="0" dirty="0"/>
          </a:p>
          <a:p>
            <a:pPr>
              <a:buFontTx/>
              <a:buNone/>
            </a:pPr>
            <a:r>
              <a:rPr lang="en-US" altLang="en-US" b="0" dirty="0"/>
              <a:t>Total Capital			</a:t>
            </a:r>
          </a:p>
          <a:p>
            <a:pPr>
              <a:buFontTx/>
              <a:buNone/>
            </a:pPr>
            <a:r>
              <a:rPr lang="en-US" altLang="en-US" b="0" dirty="0"/>
              <a:t>x Cost of Capital (r=10%)	x 10 %	x 10 %</a:t>
            </a:r>
          </a:p>
          <a:p>
            <a:pPr>
              <a:buFontTx/>
              <a:buNone/>
            </a:pPr>
            <a:r>
              <a:rPr lang="en-US" altLang="en-US" b="0" dirty="0"/>
              <a:t>Capital Charge			</a:t>
            </a:r>
          </a:p>
          <a:p>
            <a:pPr>
              <a:buFontTx/>
              <a:buNone/>
            </a:pPr>
            <a:endParaRPr lang="en-US" altLang="en-US" b="0" dirty="0"/>
          </a:p>
          <a:p>
            <a:pPr>
              <a:buFontTx/>
              <a:buNone/>
            </a:pPr>
            <a:r>
              <a:rPr lang="en-US" altLang="en-US" b="0" dirty="0"/>
              <a:t>NOPAT</a:t>
            </a:r>
          </a:p>
          <a:p>
            <a:pPr>
              <a:buFontTx/>
              <a:buNone/>
            </a:pPr>
            <a:r>
              <a:rPr lang="en-US" altLang="en-US" b="0" dirty="0"/>
              <a:t>- Capital Charge</a:t>
            </a:r>
          </a:p>
          <a:p>
            <a:pPr>
              <a:buFontTx/>
              <a:buNone/>
            </a:pPr>
            <a:r>
              <a:rPr lang="en-US" altLang="en-US" b="0" dirty="0"/>
              <a:t>Economic Profits</a:t>
            </a:r>
          </a:p>
        </p:txBody>
      </p:sp>
      <p:sp>
        <p:nvSpPr>
          <p:cNvPr id="15974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F25B420-AAF7-4693-A32A-F57C6A1314BF}" type="slidenum">
              <a:rPr lang="en-US" altLang="en-US" sz="1050" b="0">
                <a:solidFill>
                  <a:schemeClr val="tx1"/>
                </a:solidFill>
                <a:latin typeface="Times New Roman" panose="02020603050405020304" pitchFamily="18" charset="0"/>
              </a:rPr>
              <a:pPr>
                <a:lnSpc>
                  <a:spcPct val="100000"/>
                </a:lnSpc>
                <a:spcBef>
                  <a:spcPct val="0"/>
                </a:spcBef>
                <a:buSzTx/>
                <a:buFontTx/>
                <a:buNone/>
              </a:pPr>
              <a:t>81</a:t>
            </a:fld>
            <a:endParaRPr lang="en-US" altLang="en-US" sz="1050" b="0">
              <a:solidFill>
                <a:schemeClr val="tx1"/>
              </a:solidFill>
              <a:latin typeface="Times New Roman" panose="02020603050405020304" pitchFamily="18" charset="0"/>
            </a:endParaRPr>
          </a:p>
        </p:txBody>
      </p:sp>
      <p:grpSp>
        <p:nvGrpSpPr>
          <p:cNvPr id="159748" name="Group 3"/>
          <p:cNvGrpSpPr>
            <a:grpSpLocks/>
          </p:cNvGrpSpPr>
          <p:nvPr/>
        </p:nvGrpSpPr>
        <p:grpSpPr bwMode="auto">
          <a:xfrm>
            <a:off x="548906" y="1137657"/>
            <a:ext cx="3257550" cy="57150"/>
            <a:chOff x="144" y="816"/>
            <a:chExt cx="5472" cy="48"/>
          </a:xfrm>
        </p:grpSpPr>
        <p:sp>
          <p:nvSpPr>
            <p:cNvPr id="159750" name="Line 4"/>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59751" name="Line 5"/>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77836622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p:nvPr>
        </p:nvSpPr>
        <p:spPr>
          <a:noFill/>
        </p:spPr>
        <p:txBody>
          <a:bodyPr/>
          <a:lstStyle/>
          <a:p>
            <a:r>
              <a:rPr lang="en-US" altLang="en-US" sz="2700" b="1" dirty="0">
                <a:latin typeface="Book Antiqua" panose="02040602050305030304" pitchFamily="18" charset="0"/>
              </a:rPr>
              <a:t>Economic Profits for </a:t>
            </a:r>
            <a:br>
              <a:rPr lang="en-US" altLang="en-US" sz="2700" b="1" dirty="0">
                <a:latin typeface="Book Antiqua" panose="02040602050305030304" pitchFamily="18" charset="0"/>
              </a:rPr>
            </a:br>
            <a:r>
              <a:rPr lang="en-US" altLang="en-US" sz="2700" b="1" dirty="0">
                <a:latin typeface="Book Antiqua" panose="02040602050305030304" pitchFamily="18" charset="0"/>
              </a:rPr>
              <a:t>Companies A and B</a:t>
            </a:r>
            <a:endParaRPr lang="en-US" altLang="en-US" sz="3600" b="1" dirty="0">
              <a:latin typeface="Book Antiqua" panose="02040602050305030304" pitchFamily="18" charset="0"/>
            </a:endParaRPr>
          </a:p>
        </p:txBody>
      </p:sp>
      <p:sp>
        <p:nvSpPr>
          <p:cNvPr id="161797" name="Rectangle 6"/>
          <p:cNvSpPr>
            <a:spLocks noGrp="1" noChangeArrowheads="1"/>
          </p:cNvSpPr>
          <p:nvPr>
            <p:ph idx="1"/>
          </p:nvPr>
        </p:nvSpPr>
        <p:spPr>
          <a:xfrm>
            <a:off x="273282" y="1200150"/>
            <a:ext cx="5542728" cy="3657600"/>
          </a:xfrm>
        </p:spPr>
        <p:txBody>
          <a:bodyPr>
            <a:normAutofit fontScale="70000" lnSpcReduction="20000"/>
          </a:bodyPr>
          <a:lstStyle/>
          <a:p>
            <a:pPr>
              <a:buFontTx/>
              <a:buNone/>
            </a:pPr>
            <a:r>
              <a:rPr lang="en-US" altLang="en-US" dirty="0"/>
              <a:t>--------------------------------------------------------------</a:t>
            </a:r>
            <a:endParaRPr lang="en-US" altLang="en-US" b="0" dirty="0"/>
          </a:p>
          <a:p>
            <a:pPr>
              <a:buFontTx/>
              <a:buNone/>
            </a:pPr>
            <a:r>
              <a:rPr lang="en-US" altLang="en-US" b="0" dirty="0"/>
              <a:t>				     Co. </a:t>
            </a:r>
            <a:r>
              <a:rPr lang="en-US" altLang="en-US" dirty="0"/>
              <a:t>A 	</a:t>
            </a:r>
            <a:r>
              <a:rPr lang="en-US" altLang="en-US" b="0" dirty="0"/>
              <a:t>Co. B</a:t>
            </a:r>
          </a:p>
          <a:p>
            <a:pPr>
              <a:buFontTx/>
              <a:buNone/>
            </a:pPr>
            <a:r>
              <a:rPr lang="en-US" altLang="en-US" dirty="0"/>
              <a:t>--------------------------------------------------------------</a:t>
            </a:r>
            <a:endParaRPr lang="en-US" altLang="en-US" b="0" dirty="0"/>
          </a:p>
          <a:p>
            <a:pPr>
              <a:buFontTx/>
              <a:buNone/>
            </a:pPr>
            <a:r>
              <a:rPr lang="en-US" altLang="en-US" dirty="0"/>
              <a:t>Method 2:</a:t>
            </a:r>
            <a:endParaRPr lang="en-US" altLang="en-US" b="0" dirty="0"/>
          </a:p>
          <a:p>
            <a:pPr>
              <a:buFontTx/>
              <a:buNone/>
            </a:pPr>
            <a:r>
              <a:rPr lang="en-US" altLang="en-US" b="0" dirty="0"/>
              <a:t>ROTC (r</a:t>
            </a:r>
            <a:r>
              <a:rPr lang="en-US" altLang="en-US" b="0" baseline="30000" dirty="0"/>
              <a:t>*</a:t>
            </a:r>
            <a:r>
              <a:rPr lang="en-US" altLang="en-US" b="0" dirty="0"/>
              <a:t>)			</a:t>
            </a:r>
          </a:p>
          <a:p>
            <a:pPr>
              <a:buFontTx/>
              <a:buNone/>
            </a:pPr>
            <a:r>
              <a:rPr lang="en-US" altLang="en-US" b="0" dirty="0"/>
              <a:t>- Cost of Capital (r=10%)	</a:t>
            </a:r>
            <a:r>
              <a:rPr lang="en-US" altLang="en-US" dirty="0"/>
              <a:t>     </a:t>
            </a:r>
            <a:r>
              <a:rPr lang="en-US" altLang="en-US" b="0" dirty="0"/>
              <a:t>-10 %	- 10 %</a:t>
            </a:r>
          </a:p>
          <a:p>
            <a:pPr>
              <a:buFontTx/>
              <a:buNone/>
            </a:pPr>
            <a:r>
              <a:rPr lang="en-US" altLang="en-US" b="0" dirty="0"/>
              <a:t>Spread = [r</a:t>
            </a:r>
            <a:r>
              <a:rPr lang="en-US" altLang="en-US" b="0" baseline="30000" dirty="0"/>
              <a:t>*</a:t>
            </a:r>
            <a:r>
              <a:rPr lang="en-US" altLang="en-US" b="0" dirty="0"/>
              <a:t> - r]			</a:t>
            </a:r>
          </a:p>
          <a:p>
            <a:pPr>
              <a:buFontTx/>
              <a:buNone/>
            </a:pPr>
            <a:r>
              <a:rPr lang="en-US" altLang="en-US" b="0" dirty="0"/>
              <a:t>x Total Capital</a:t>
            </a:r>
          </a:p>
          <a:p>
            <a:pPr>
              <a:buFontTx/>
              <a:buNone/>
            </a:pPr>
            <a:endParaRPr lang="en-US" altLang="en-US" b="0" dirty="0"/>
          </a:p>
          <a:p>
            <a:pPr>
              <a:buFontTx/>
              <a:buNone/>
            </a:pPr>
            <a:r>
              <a:rPr lang="en-US" altLang="en-US" dirty="0"/>
              <a:t>Economic Profits</a:t>
            </a:r>
            <a:endParaRPr lang="en-US" altLang="en-US" b="0" dirty="0"/>
          </a:p>
        </p:txBody>
      </p:sp>
      <p:sp>
        <p:nvSpPr>
          <p:cNvPr id="16179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2A1617E-3579-46A9-A4DA-4FF31AC9B062}" type="slidenum">
              <a:rPr lang="en-US" altLang="en-US" sz="1050" b="0">
                <a:solidFill>
                  <a:schemeClr val="tx1"/>
                </a:solidFill>
                <a:latin typeface="Times New Roman" panose="02020603050405020304" pitchFamily="18" charset="0"/>
              </a:rPr>
              <a:pPr>
                <a:lnSpc>
                  <a:spcPct val="100000"/>
                </a:lnSpc>
                <a:spcBef>
                  <a:spcPct val="0"/>
                </a:spcBef>
                <a:buSzTx/>
                <a:buFontTx/>
                <a:buNone/>
              </a:pPr>
              <a:t>82</a:t>
            </a:fld>
            <a:endParaRPr lang="en-US" altLang="en-US" sz="1050" b="0">
              <a:solidFill>
                <a:schemeClr val="tx1"/>
              </a:solidFill>
              <a:latin typeface="Times New Roman" panose="02020603050405020304" pitchFamily="18" charset="0"/>
            </a:endParaRPr>
          </a:p>
        </p:txBody>
      </p:sp>
      <p:grpSp>
        <p:nvGrpSpPr>
          <p:cNvPr id="161796" name="Group 3"/>
          <p:cNvGrpSpPr>
            <a:grpSpLocks/>
          </p:cNvGrpSpPr>
          <p:nvPr/>
        </p:nvGrpSpPr>
        <p:grpSpPr bwMode="auto">
          <a:xfrm>
            <a:off x="548906" y="1115090"/>
            <a:ext cx="3183122" cy="57150"/>
            <a:chOff x="144" y="816"/>
            <a:chExt cx="5472" cy="48"/>
          </a:xfrm>
        </p:grpSpPr>
        <p:sp>
          <p:nvSpPr>
            <p:cNvPr id="161798" name="Line 4"/>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61799" name="Line 5"/>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74431900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1026"/>
          <p:cNvSpPr>
            <a:spLocks noGrp="1" noChangeArrowheads="1"/>
          </p:cNvSpPr>
          <p:nvPr>
            <p:ph type="title"/>
          </p:nvPr>
        </p:nvSpPr>
        <p:spPr>
          <a:noFill/>
        </p:spPr>
        <p:txBody>
          <a:bodyPr/>
          <a:lstStyle/>
          <a:p>
            <a:r>
              <a:rPr lang="en-US" altLang="en-US" sz="3600" b="1" dirty="0">
                <a:latin typeface="Book Antiqua" panose="02040602050305030304" pitchFamily="18" charset="0"/>
              </a:rPr>
              <a:t>Economic Profits</a:t>
            </a:r>
          </a:p>
        </p:txBody>
      </p:sp>
      <p:sp>
        <p:nvSpPr>
          <p:cNvPr id="163845" name="Rectangle 1030"/>
          <p:cNvSpPr>
            <a:spLocks noGrp="1" noChangeArrowheads="1"/>
          </p:cNvSpPr>
          <p:nvPr>
            <p:ph idx="1"/>
          </p:nvPr>
        </p:nvSpPr>
        <p:spPr>
          <a:xfrm>
            <a:off x="318978" y="1200151"/>
            <a:ext cx="5497032" cy="3394472"/>
          </a:xfrm>
        </p:spPr>
        <p:txBody>
          <a:bodyPr>
            <a:normAutofit fontScale="70000" lnSpcReduction="20000"/>
          </a:bodyPr>
          <a:lstStyle/>
          <a:p>
            <a:r>
              <a:rPr lang="en-US" altLang="en-US" b="0" dirty="0"/>
              <a:t>Companies earns a positive economic profits only if the Return on Total Capital (r</a:t>
            </a:r>
            <a:r>
              <a:rPr lang="en-US" altLang="en-US" b="0" baseline="30000" dirty="0"/>
              <a:t>*</a:t>
            </a:r>
            <a:r>
              <a:rPr lang="en-US" altLang="en-US" b="0" dirty="0"/>
              <a:t>) is greater than its Cost of Capital ( r).</a:t>
            </a:r>
          </a:p>
          <a:p>
            <a:r>
              <a:rPr lang="en-US" altLang="en-US" b="0" dirty="0"/>
              <a:t>Earning positive economic profit is key to financial success.</a:t>
            </a:r>
          </a:p>
          <a:p>
            <a:r>
              <a:rPr lang="en-US" altLang="en-US" b="0" dirty="0"/>
              <a:t>Companies that cannot earn economic profits will find it difficult and expensive to attract capital from investors.</a:t>
            </a:r>
          </a:p>
          <a:p>
            <a:r>
              <a:rPr lang="en-US" altLang="en-US" b="0" dirty="0"/>
              <a:t>Economic profits are also sometimes called Economic Value Added (EVA).</a:t>
            </a:r>
          </a:p>
        </p:txBody>
      </p:sp>
      <p:sp>
        <p:nvSpPr>
          <p:cNvPr id="16384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A38C8A22-EB0C-45A4-8748-567DD352B189}" type="slidenum">
              <a:rPr lang="en-US" altLang="en-US" sz="1050" b="0">
                <a:solidFill>
                  <a:schemeClr val="tx1"/>
                </a:solidFill>
                <a:latin typeface="Times New Roman" panose="02020603050405020304" pitchFamily="18" charset="0"/>
              </a:rPr>
              <a:pPr>
                <a:lnSpc>
                  <a:spcPct val="100000"/>
                </a:lnSpc>
                <a:spcBef>
                  <a:spcPct val="0"/>
                </a:spcBef>
                <a:buSzTx/>
                <a:buFontTx/>
                <a:buNone/>
              </a:pPr>
              <a:t>83</a:t>
            </a:fld>
            <a:endParaRPr lang="en-US" altLang="en-US" sz="1050" b="0">
              <a:solidFill>
                <a:schemeClr val="tx1"/>
              </a:solidFill>
              <a:latin typeface="Times New Roman" panose="02020603050405020304" pitchFamily="18" charset="0"/>
            </a:endParaRPr>
          </a:p>
        </p:txBody>
      </p:sp>
      <p:grpSp>
        <p:nvGrpSpPr>
          <p:cNvPr id="163844" name="Group 1027"/>
          <p:cNvGrpSpPr>
            <a:grpSpLocks/>
          </p:cNvGrpSpPr>
          <p:nvPr/>
        </p:nvGrpSpPr>
        <p:grpSpPr bwMode="auto">
          <a:xfrm>
            <a:off x="548906" y="971550"/>
            <a:ext cx="3533996" cy="57150"/>
            <a:chOff x="144" y="816"/>
            <a:chExt cx="5472" cy="48"/>
          </a:xfrm>
        </p:grpSpPr>
        <p:sp>
          <p:nvSpPr>
            <p:cNvPr id="163846" name="Line 1028"/>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63847" name="Line 1029"/>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78424170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498401" y="425967"/>
            <a:ext cx="5829300" cy="514350"/>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NPV and Economic Profits</a:t>
            </a:r>
          </a:p>
        </p:txBody>
      </p:sp>
      <p:sp>
        <p:nvSpPr>
          <p:cNvPr id="165892" name="Rectangle 3"/>
          <p:cNvSpPr>
            <a:spLocks noGrp="1" noChangeArrowheads="1"/>
          </p:cNvSpPr>
          <p:nvPr>
            <p:ph idx="1"/>
          </p:nvPr>
        </p:nvSpPr>
        <p:spPr>
          <a:xfrm>
            <a:off x="190057" y="1498754"/>
            <a:ext cx="5625952" cy="2690474"/>
          </a:xfrm>
        </p:spPr>
        <p:txBody>
          <a:bodyPr/>
          <a:lstStyle/>
          <a:p>
            <a:r>
              <a:rPr lang="en-US" altLang="en-US" sz="1500" dirty="0"/>
              <a:t>The Net Present Value (NPV) can also be calculated by discounting a project’s economic profits (EVA) over its life.</a:t>
            </a:r>
          </a:p>
          <a:p>
            <a:pPr marL="0" indent="0">
              <a:buNone/>
            </a:pPr>
            <a:endParaRPr lang="en-US" altLang="en-US" sz="1500" dirty="0"/>
          </a:p>
          <a:p>
            <a:pPr lvl="4">
              <a:buFontTx/>
              <a:buNone/>
            </a:pPr>
            <a:r>
              <a:rPr lang="en-US" altLang="en-US" sz="1800" b="1" dirty="0">
                <a:solidFill>
                  <a:srgbClr val="414141"/>
                </a:solidFill>
              </a:rPr>
              <a:t>EVA</a:t>
            </a:r>
            <a:r>
              <a:rPr lang="en-US" altLang="en-US" sz="1800" b="1" baseline="-25000" dirty="0">
                <a:solidFill>
                  <a:srgbClr val="414141"/>
                </a:solidFill>
              </a:rPr>
              <a:t>1</a:t>
            </a:r>
            <a:r>
              <a:rPr lang="en-US" altLang="en-US" sz="1800" b="1" dirty="0">
                <a:solidFill>
                  <a:srgbClr val="414141"/>
                </a:solidFill>
              </a:rPr>
              <a:t>      EVA</a:t>
            </a:r>
            <a:r>
              <a:rPr lang="en-US" altLang="en-US" sz="1800" b="1" baseline="-25000" dirty="0">
                <a:solidFill>
                  <a:srgbClr val="414141"/>
                </a:solidFill>
              </a:rPr>
              <a:t>2</a:t>
            </a:r>
            <a:r>
              <a:rPr lang="en-US" altLang="en-US" sz="1800" b="1" dirty="0">
                <a:solidFill>
                  <a:srgbClr val="414141"/>
                </a:solidFill>
              </a:rPr>
              <a:t>               EVA</a:t>
            </a:r>
            <a:r>
              <a:rPr lang="en-US" altLang="en-US" sz="1800" b="1" baseline="-25000" dirty="0">
                <a:solidFill>
                  <a:srgbClr val="414141"/>
                </a:solidFill>
              </a:rPr>
              <a:t>T</a:t>
            </a:r>
            <a:endParaRPr lang="en-US" altLang="en-US" sz="1800" b="1" dirty="0">
              <a:solidFill>
                <a:srgbClr val="414141"/>
              </a:solidFill>
            </a:endParaRPr>
          </a:p>
          <a:p>
            <a:pPr>
              <a:buFontTx/>
              <a:buNone/>
            </a:pPr>
            <a:r>
              <a:rPr lang="en-US" altLang="en-US" sz="1500" dirty="0"/>
              <a:t>		NPV =  	---------  +   ---------  + ----  + ----------</a:t>
            </a:r>
          </a:p>
          <a:p>
            <a:pPr>
              <a:buFontTx/>
              <a:buNone/>
            </a:pPr>
            <a:r>
              <a:rPr lang="en-US" altLang="en-US" sz="1500" dirty="0"/>
              <a:t>			  1 + r       (1 + r)</a:t>
            </a:r>
            <a:r>
              <a:rPr lang="en-US" altLang="en-US" sz="1500" baseline="30000" dirty="0"/>
              <a:t>2</a:t>
            </a:r>
            <a:r>
              <a:rPr lang="en-US" altLang="en-US" sz="1500" dirty="0"/>
              <a:t>	     (1 + r)</a:t>
            </a:r>
            <a:r>
              <a:rPr lang="en-US" altLang="en-US" sz="1500" baseline="30000" dirty="0"/>
              <a:t>T</a:t>
            </a:r>
          </a:p>
        </p:txBody>
      </p:sp>
      <p:sp>
        <p:nvSpPr>
          <p:cNvPr id="16589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FE49FB62-DF37-4E79-9B61-675097CEFF11}" type="slidenum">
              <a:rPr lang="en-US" altLang="en-US" sz="1050" b="0">
                <a:solidFill>
                  <a:schemeClr val="tx1"/>
                </a:solidFill>
                <a:latin typeface="Times New Roman" panose="02020603050405020304" pitchFamily="18" charset="0"/>
              </a:rPr>
              <a:pPr>
                <a:lnSpc>
                  <a:spcPct val="100000"/>
                </a:lnSpc>
                <a:spcBef>
                  <a:spcPct val="0"/>
                </a:spcBef>
                <a:buSzTx/>
                <a:buFontTx/>
                <a:buNone/>
              </a:pPr>
              <a:t>84</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2940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a:spLocks noGrp="1" noChangeArrowheads="1"/>
          </p:cNvSpPr>
          <p:nvPr>
            <p:ph type="title"/>
          </p:nvPr>
        </p:nvSpPr>
        <p:spPr>
          <a:noFill/>
        </p:spPr>
        <p:txBody>
          <a:bodyPr vert="horz" lIns="68580" tIns="34290" rIns="68580" bIns="34290" rtlCol="0" anchor="ctr">
            <a:normAutofit/>
          </a:bodyPr>
          <a:lstStyle/>
          <a:p>
            <a:r>
              <a:rPr lang="en-US" altLang="en-US" sz="1950" b="1" dirty="0">
                <a:latin typeface="Book Antiqua" panose="02040602050305030304" pitchFamily="18" charset="0"/>
              </a:rPr>
              <a:t> Discounting an Investment’s Annual EVA Stream Is Equivalent to Calculating the Investment’s NPV</a:t>
            </a:r>
            <a:endParaRPr lang="en-US" altLang="en-US" sz="2700" b="1" dirty="0">
              <a:latin typeface="Book Antiqua" panose="02040602050305030304" pitchFamily="18" charset="0"/>
            </a:endParaRPr>
          </a:p>
        </p:txBody>
      </p:sp>
      <p:graphicFrame>
        <p:nvGraphicFramePr>
          <p:cNvPr id="167939" name="Object 3"/>
          <p:cNvGraphicFramePr>
            <a:graphicFrameLocks noGrp="1" noChangeAspect="1"/>
          </p:cNvGraphicFramePr>
          <p:nvPr>
            <p:ph idx="1"/>
          </p:nvPr>
        </p:nvGraphicFramePr>
        <p:xfrm>
          <a:off x="1590675" y="1200150"/>
          <a:ext cx="5962650" cy="3394075"/>
        </p:xfrm>
        <a:graphic>
          <a:graphicData uri="http://schemas.openxmlformats.org/presentationml/2006/ole">
            <mc:AlternateContent xmlns:mc="http://schemas.openxmlformats.org/markup-compatibility/2006">
              <mc:Choice xmlns:v="urn:schemas-microsoft-com:vml" Requires="v">
                <p:oleObj spid="_x0000_s14462" name="Worksheet" r:id="rId4" imgW="6610621" imgH="3762857" progId="Excel.Sheet.8">
                  <p:embed/>
                </p:oleObj>
              </mc:Choice>
              <mc:Fallback>
                <p:oleObj name="Worksheet" r:id="rId4" imgW="6610621" imgH="376285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675" y="1200150"/>
                        <a:ext cx="5962650" cy="3394075"/>
                      </a:xfrm>
                      <a:prstGeom prst="rect">
                        <a:avLst/>
                      </a:prstGeom>
                      <a:solidFill>
                        <a:schemeClr val="bg1"/>
                      </a:solidFill>
                      <a:ln w="57150" cmpd="thickThin">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7357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Text Box 3"/>
          <p:cNvSpPr>
            <a:spLocks noGrp="1" noChangeArrowheads="1"/>
          </p:cNvSpPr>
          <p:nvPr>
            <p:ph type="title"/>
          </p:nvPr>
        </p:nvSpPr>
        <p:spPr>
          <a:noFill/>
        </p:spPr>
        <p:txBody>
          <a:bodyPr vert="horz" lIns="68580" tIns="34290" rIns="68580" bIns="34290" rtlCol="0" anchor="ctr">
            <a:normAutofit/>
          </a:bodyPr>
          <a:lstStyle/>
          <a:p>
            <a:r>
              <a:rPr lang="en-US" altLang="en-US" sz="2100" b="1" dirty="0">
                <a:latin typeface="Book Antiqua" panose="02040602050305030304" pitchFamily="18" charset="0"/>
              </a:rPr>
              <a:t> Discounting an Investment’s Annual EVA Stream Is</a:t>
            </a:r>
            <a:br>
              <a:rPr lang="en-US" altLang="en-US" sz="2100" b="1" dirty="0">
                <a:latin typeface="Book Antiqua" panose="02040602050305030304" pitchFamily="18" charset="0"/>
              </a:rPr>
            </a:br>
            <a:r>
              <a:rPr lang="en-US" altLang="en-US" sz="2100" b="1" dirty="0">
                <a:latin typeface="Book Antiqua" panose="02040602050305030304" pitchFamily="18" charset="0"/>
              </a:rPr>
              <a:t>Equivalent to Calculating the Investment’s NPV</a:t>
            </a:r>
            <a:endParaRPr lang="en-US" altLang="en-US" sz="2700" b="1" dirty="0">
              <a:latin typeface="Book Antiqua" panose="02040602050305030304" pitchFamily="18" charset="0"/>
            </a:endParaRPr>
          </a:p>
        </p:txBody>
      </p:sp>
      <p:graphicFrame>
        <p:nvGraphicFramePr>
          <p:cNvPr id="169987" name="Object 2"/>
          <p:cNvGraphicFramePr>
            <a:graphicFrameLocks noGrp="1" noChangeAspect="1"/>
          </p:cNvGraphicFramePr>
          <p:nvPr>
            <p:ph idx="1"/>
          </p:nvPr>
        </p:nvGraphicFramePr>
        <p:xfrm>
          <a:off x="1195388" y="1249363"/>
          <a:ext cx="6753225" cy="3295650"/>
        </p:xfrm>
        <a:graphic>
          <a:graphicData uri="http://schemas.openxmlformats.org/presentationml/2006/ole">
            <mc:AlternateContent xmlns:mc="http://schemas.openxmlformats.org/markup-compatibility/2006">
              <mc:Choice xmlns:v="urn:schemas-microsoft-com:vml" Requires="v">
                <p:oleObj spid="_x0000_s15486" name="Worksheet" r:id="rId4" imgW="6753631" imgH="3295891" progId="Excel.Sheet.8">
                  <p:embed/>
                </p:oleObj>
              </mc:Choice>
              <mc:Fallback>
                <p:oleObj name="Worksheet" r:id="rId4" imgW="6753631" imgH="3295891"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1249363"/>
                        <a:ext cx="6753225" cy="3295650"/>
                      </a:xfrm>
                      <a:prstGeom prst="rect">
                        <a:avLst/>
                      </a:prstGeom>
                      <a:solidFill>
                        <a:schemeClr val="bg1"/>
                      </a:solidFill>
                      <a:ln w="57150" cmpd="thickThin">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6998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C4703BF-E259-4B01-AC1F-F25EE25BFE33}" type="slidenum">
              <a:rPr lang="en-US" altLang="en-US" sz="1050" b="0">
                <a:solidFill>
                  <a:schemeClr val="tx1"/>
                </a:solidFill>
                <a:latin typeface="Times New Roman" panose="02020603050405020304" pitchFamily="18" charset="0"/>
              </a:rPr>
              <a:pPr>
                <a:lnSpc>
                  <a:spcPct val="100000"/>
                </a:lnSpc>
                <a:spcBef>
                  <a:spcPct val="0"/>
                </a:spcBef>
                <a:buSzTx/>
                <a:buFontTx/>
                <a:buNone/>
              </a:pPr>
              <a:t>86</a:t>
            </a:fld>
            <a:endParaRPr lang="en-US" altLang="en-US" sz="105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79469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050"/>
          <p:cNvSpPr>
            <a:spLocks noGrp="1" noChangeArrowheads="1"/>
          </p:cNvSpPr>
          <p:nvPr>
            <p:ph type="title"/>
          </p:nvPr>
        </p:nvSpPr>
        <p:spPr>
          <a:noFill/>
        </p:spPr>
        <p:txBody>
          <a:bodyPr/>
          <a:lstStyle/>
          <a:p>
            <a:r>
              <a:rPr lang="en-US" altLang="en-US" sz="2700" b="1" dirty="0">
                <a:latin typeface="Book Antiqua" panose="02040602050305030304" pitchFamily="18" charset="0"/>
              </a:rPr>
              <a:t>Economic Profits and Stock Prices</a:t>
            </a:r>
            <a:endParaRPr lang="en-US" altLang="en-US" sz="3600" b="1" dirty="0">
              <a:latin typeface="Book Antiqua" panose="02040602050305030304" pitchFamily="18" charset="0"/>
            </a:endParaRPr>
          </a:p>
        </p:txBody>
      </p:sp>
      <p:sp>
        <p:nvSpPr>
          <p:cNvPr id="172037" name="Rectangle 2054"/>
          <p:cNvSpPr>
            <a:spLocks noGrp="1" noChangeArrowheads="1"/>
          </p:cNvSpPr>
          <p:nvPr>
            <p:ph idx="1"/>
          </p:nvPr>
        </p:nvSpPr>
        <p:spPr>
          <a:xfrm>
            <a:off x="180754" y="1188189"/>
            <a:ext cx="5635255" cy="3852917"/>
          </a:xfrm>
        </p:spPr>
        <p:txBody>
          <a:bodyPr>
            <a:noAutofit/>
          </a:bodyPr>
          <a:lstStyle/>
          <a:p>
            <a:r>
              <a:rPr lang="en-US" altLang="en-US" sz="2000" b="0" dirty="0"/>
              <a:t>There is a high correlation between economic profits (EVA) and stock prices.</a:t>
            </a:r>
          </a:p>
          <a:p>
            <a:r>
              <a:rPr lang="en-US" altLang="en-US" sz="2000" dirty="0"/>
              <a:t>Market Value Added (MVA)</a:t>
            </a:r>
            <a:r>
              <a:rPr lang="en-US" altLang="en-US" sz="2000" b="0" dirty="0"/>
              <a:t> is the difference between the market value and book value of the company’s equity.</a:t>
            </a:r>
          </a:p>
          <a:p>
            <a:pPr>
              <a:buFontTx/>
              <a:buNone/>
            </a:pPr>
            <a:r>
              <a:rPr lang="en-US" altLang="en-US" sz="2000" b="0" dirty="0"/>
              <a:t>	</a:t>
            </a:r>
          </a:p>
          <a:p>
            <a:pPr>
              <a:buFontTx/>
              <a:buNone/>
            </a:pPr>
            <a:r>
              <a:rPr lang="en-US" altLang="en-US" sz="2000" b="0" dirty="0"/>
              <a:t>	MVA   =   Market Value of Equity - Book Value of Equity</a:t>
            </a:r>
          </a:p>
          <a:p>
            <a:pPr>
              <a:buFontTx/>
              <a:buNone/>
            </a:pPr>
            <a:endParaRPr lang="en-US" altLang="en-US" sz="2000" b="0" dirty="0"/>
          </a:p>
          <a:p>
            <a:r>
              <a:rPr lang="en-US" altLang="en-US" sz="2000" b="0" dirty="0"/>
              <a:t>MVA measures the total wealth created for shareholders by the corporation.</a:t>
            </a:r>
          </a:p>
        </p:txBody>
      </p:sp>
      <p:sp>
        <p:nvSpPr>
          <p:cNvPr id="17203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51F3C507-C238-4E17-9873-FEA9A5C91209}" type="slidenum">
              <a:rPr lang="en-US" altLang="en-US" sz="1050" b="0">
                <a:solidFill>
                  <a:schemeClr val="tx1"/>
                </a:solidFill>
                <a:latin typeface="Times New Roman" panose="02020603050405020304" pitchFamily="18" charset="0"/>
              </a:rPr>
              <a:pPr>
                <a:lnSpc>
                  <a:spcPct val="100000"/>
                </a:lnSpc>
                <a:spcBef>
                  <a:spcPct val="0"/>
                </a:spcBef>
                <a:buSzTx/>
                <a:buFontTx/>
                <a:buNone/>
              </a:pPr>
              <a:t>87</a:t>
            </a:fld>
            <a:endParaRPr lang="en-US" altLang="en-US" sz="1050" b="0">
              <a:solidFill>
                <a:schemeClr val="tx1"/>
              </a:solidFill>
              <a:latin typeface="Times New Roman" panose="02020603050405020304" pitchFamily="18" charset="0"/>
            </a:endParaRPr>
          </a:p>
        </p:txBody>
      </p:sp>
      <p:grpSp>
        <p:nvGrpSpPr>
          <p:cNvPr id="172036" name="Group 2051"/>
          <p:cNvGrpSpPr>
            <a:grpSpLocks/>
          </p:cNvGrpSpPr>
          <p:nvPr/>
        </p:nvGrpSpPr>
        <p:grpSpPr bwMode="auto">
          <a:xfrm>
            <a:off x="559538" y="942975"/>
            <a:ext cx="5256471" cy="57150"/>
            <a:chOff x="144" y="816"/>
            <a:chExt cx="5472" cy="48"/>
          </a:xfrm>
        </p:grpSpPr>
        <p:sp>
          <p:nvSpPr>
            <p:cNvPr id="172038" name="Line 2052"/>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72039" name="Line 2053"/>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103832375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MVA and Economic Profits</a:t>
            </a:r>
          </a:p>
        </p:txBody>
      </p:sp>
      <p:sp>
        <p:nvSpPr>
          <p:cNvPr id="17408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82C76596-389E-4CB4-ADF2-97FB0F7EA339}" type="slidenum">
              <a:rPr lang="en-US" altLang="en-US" sz="1050" b="0">
                <a:solidFill>
                  <a:schemeClr val="tx1"/>
                </a:solidFill>
                <a:latin typeface="Times New Roman" panose="02020603050405020304" pitchFamily="18" charset="0"/>
              </a:rPr>
              <a:pPr>
                <a:lnSpc>
                  <a:spcPct val="100000"/>
                </a:lnSpc>
                <a:spcBef>
                  <a:spcPct val="0"/>
                </a:spcBef>
                <a:buSzTx/>
                <a:buFontTx/>
                <a:buNone/>
              </a:pPr>
              <a:t>88</a:t>
            </a:fld>
            <a:endParaRPr lang="en-US" altLang="en-US" sz="1050" b="0">
              <a:solidFill>
                <a:schemeClr val="tx1"/>
              </a:solidFill>
              <a:latin typeface="Times New Roman" panose="02020603050405020304" pitchFamily="18" charset="0"/>
            </a:endParaRPr>
          </a:p>
        </p:txBody>
      </p:sp>
      <p:sp>
        <p:nvSpPr>
          <p:cNvPr id="174084" name="Text Box 3"/>
          <p:cNvSpPr txBox="1">
            <a:spLocks noChangeArrowheads="1"/>
          </p:cNvSpPr>
          <p:nvPr/>
        </p:nvSpPr>
        <p:spPr bwMode="auto">
          <a:xfrm>
            <a:off x="1905000" y="942976"/>
            <a:ext cx="914400" cy="439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a:p>
            <a:pPr algn="ctr">
              <a:lnSpc>
                <a:spcPct val="100000"/>
              </a:lnSpc>
              <a:spcBef>
                <a:spcPct val="50000"/>
              </a:spcBef>
              <a:buSzTx/>
              <a:buFontTx/>
              <a:buNone/>
            </a:pPr>
            <a:r>
              <a:rPr lang="en-US" altLang="en-US" sz="1050" b="0">
                <a:solidFill>
                  <a:schemeClr val="tx1"/>
                </a:solidFill>
                <a:latin typeface="Times New Roman" panose="02020603050405020304" pitchFamily="18" charset="0"/>
              </a:rPr>
              <a:t>Market Value of Equity</a:t>
            </a:r>
          </a:p>
          <a:p>
            <a:pPr algn="ctr">
              <a:lnSpc>
                <a:spcPct val="100000"/>
              </a:lnSpc>
              <a:spcBef>
                <a:spcPct val="50000"/>
              </a:spcBef>
              <a:buSzTx/>
              <a:buFontTx/>
              <a:buNone/>
            </a:pPr>
            <a:endParaRPr lang="en-US" altLang="en-US" sz="1050" b="0">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050" b="0">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050" b="0">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050" b="0">
              <a:solidFill>
                <a:schemeClr val="tx1"/>
              </a:solidFill>
              <a:latin typeface="Times New Roman" panose="02020603050405020304" pitchFamily="18" charset="0"/>
            </a:endParaRPr>
          </a:p>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p:txBody>
      </p:sp>
      <p:sp>
        <p:nvSpPr>
          <p:cNvPr id="174085" name="Text Box 4"/>
          <p:cNvSpPr txBox="1">
            <a:spLocks noChangeArrowheads="1"/>
          </p:cNvSpPr>
          <p:nvPr/>
        </p:nvSpPr>
        <p:spPr bwMode="auto">
          <a:xfrm>
            <a:off x="3581400" y="985838"/>
            <a:ext cx="10668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Tx/>
              <a:buNone/>
            </a:pPr>
            <a:endParaRPr lang="en-US" altLang="en-US" sz="1800" b="0" i="1">
              <a:solidFill>
                <a:schemeClr val="tx1"/>
              </a:solidFill>
              <a:latin typeface="Times New Roman" panose="02020603050405020304" pitchFamily="18" charset="0"/>
            </a:endParaRPr>
          </a:p>
        </p:txBody>
      </p:sp>
      <p:sp>
        <p:nvSpPr>
          <p:cNvPr id="174086" name="Rectangle 5"/>
          <p:cNvSpPr>
            <a:spLocks noChangeArrowheads="1"/>
          </p:cNvSpPr>
          <p:nvPr/>
        </p:nvSpPr>
        <p:spPr bwMode="auto">
          <a:xfrm>
            <a:off x="217673" y="1050472"/>
            <a:ext cx="930644" cy="3429000"/>
          </a:xfrm>
          <a:prstGeom prst="rect">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Market</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Value of</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Equity</a:t>
            </a:r>
          </a:p>
        </p:txBody>
      </p:sp>
      <p:sp>
        <p:nvSpPr>
          <p:cNvPr id="174087" name="Rectangle 6"/>
          <p:cNvSpPr>
            <a:spLocks noChangeArrowheads="1"/>
          </p:cNvSpPr>
          <p:nvPr/>
        </p:nvSpPr>
        <p:spPr bwMode="auto">
          <a:xfrm>
            <a:off x="1580389" y="1050473"/>
            <a:ext cx="1143000" cy="3471863"/>
          </a:xfrm>
          <a:prstGeom prst="rect">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800" b="0" i="1">
              <a:solidFill>
                <a:schemeClr val="tx1"/>
              </a:solidFill>
              <a:latin typeface="Times New Roman" panose="02020603050405020304" pitchFamily="18" charset="0"/>
            </a:endParaRPr>
          </a:p>
        </p:txBody>
      </p:sp>
      <p:sp>
        <p:nvSpPr>
          <p:cNvPr id="174088" name="AutoShape 7"/>
          <p:cNvSpPr>
            <a:spLocks noChangeArrowheads="1"/>
          </p:cNvSpPr>
          <p:nvPr/>
        </p:nvSpPr>
        <p:spPr bwMode="auto">
          <a:xfrm>
            <a:off x="2804896" y="1093335"/>
            <a:ext cx="2819400" cy="1414463"/>
          </a:xfrm>
          <a:prstGeom prst="leftArrowCallout">
            <a:avLst>
              <a:gd name="adj1" fmla="val 25000"/>
              <a:gd name="adj2" fmla="val 25000"/>
              <a:gd name="adj3" fmla="val 33221"/>
              <a:gd name="adj4" fmla="val 66667"/>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endParaRPr lang="en-US" altLang="en-US" sz="1800" b="0" i="1">
              <a:solidFill>
                <a:schemeClr val="tx1"/>
              </a:solidFill>
              <a:latin typeface="Times New Roman" panose="02020603050405020304" pitchFamily="18" charset="0"/>
            </a:endParaRPr>
          </a:p>
        </p:txBody>
      </p:sp>
      <p:sp>
        <p:nvSpPr>
          <p:cNvPr id="174089" name="AutoShape 8"/>
          <p:cNvSpPr>
            <a:spLocks noChangeArrowheads="1"/>
          </p:cNvSpPr>
          <p:nvPr/>
        </p:nvSpPr>
        <p:spPr bwMode="auto">
          <a:xfrm>
            <a:off x="2728696" y="2936422"/>
            <a:ext cx="2895600" cy="1543050"/>
          </a:xfrm>
          <a:prstGeom prst="leftArrowCallout">
            <a:avLst>
              <a:gd name="adj1" fmla="val 25000"/>
              <a:gd name="adj2" fmla="val 25000"/>
              <a:gd name="adj3" fmla="val 31276"/>
              <a:gd name="adj4" fmla="val 66667"/>
            </a:avLst>
          </a:prstGeom>
          <a:solidFill>
            <a:schemeClr val="bg1"/>
          </a:solidFill>
          <a:ln w="9525">
            <a:solidFill>
              <a:schemeClr val="tx1"/>
            </a:solidFill>
            <a:miter lim="800000"/>
            <a:headEnd/>
            <a:tailEnd/>
          </a:ln>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Amount of</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Money Invested</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By Shareholders</a:t>
            </a:r>
          </a:p>
        </p:txBody>
      </p:sp>
      <p:sp>
        <p:nvSpPr>
          <p:cNvPr id="174090" name="Text Box 9"/>
          <p:cNvSpPr txBox="1">
            <a:spLocks noChangeArrowheads="1"/>
          </p:cNvSpPr>
          <p:nvPr/>
        </p:nvSpPr>
        <p:spPr bwMode="auto">
          <a:xfrm>
            <a:off x="1753080" y="1313600"/>
            <a:ext cx="572593" cy="900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Market</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Value</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Added</a:t>
            </a:r>
          </a:p>
          <a:p>
            <a:pPr algn="ctr">
              <a:lnSpc>
                <a:spcPct val="100000"/>
              </a:lnSpc>
              <a:spcBef>
                <a:spcPct val="0"/>
              </a:spcBef>
              <a:buSzTx/>
              <a:buFontTx/>
              <a:buNone/>
            </a:pPr>
            <a:endParaRPr lang="en-US" altLang="en-US" sz="1050" b="0" dirty="0">
              <a:solidFill>
                <a:schemeClr val="tx1"/>
              </a:solidFill>
              <a:latin typeface="Times New Roman" panose="02020603050405020304" pitchFamily="18" charset="0"/>
            </a:endParaRPr>
          </a:p>
          <a:p>
            <a:pPr algn="ctr">
              <a:lnSpc>
                <a:spcPct val="100000"/>
              </a:lnSpc>
              <a:spcBef>
                <a:spcPct val="0"/>
              </a:spcBef>
              <a:buSzTx/>
              <a:buFontTx/>
              <a:buNone/>
            </a:pPr>
            <a:endParaRPr lang="en-US" altLang="en-US" sz="1050" b="0" dirty="0">
              <a:solidFill>
                <a:schemeClr val="tx1"/>
              </a:solidFill>
              <a:latin typeface="Times New Roman" panose="02020603050405020304" pitchFamily="18" charset="0"/>
            </a:endParaRPr>
          </a:p>
        </p:txBody>
      </p:sp>
      <p:sp>
        <p:nvSpPr>
          <p:cNvPr id="174091" name="Text Box 10"/>
          <p:cNvSpPr txBox="1">
            <a:spLocks noChangeArrowheads="1"/>
          </p:cNvSpPr>
          <p:nvPr/>
        </p:nvSpPr>
        <p:spPr bwMode="auto">
          <a:xfrm>
            <a:off x="1266990" y="2874511"/>
            <a:ext cx="1088760" cy="692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800" b="0" i="1" dirty="0">
                <a:solidFill>
                  <a:schemeClr val="tx1"/>
                </a:solidFill>
                <a:latin typeface="Times New Roman" panose="02020603050405020304" pitchFamily="18" charset="0"/>
              </a:rPr>
              <a:t>        </a:t>
            </a:r>
            <a:r>
              <a:rPr lang="en-US" altLang="en-US" sz="1050" b="0" dirty="0">
                <a:solidFill>
                  <a:schemeClr val="tx1"/>
                </a:solidFill>
                <a:latin typeface="Times New Roman" panose="02020603050405020304" pitchFamily="18" charset="0"/>
              </a:rPr>
              <a:t>Book</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             Value of</a:t>
            </a:r>
          </a:p>
          <a:p>
            <a:pPr algn="ctr">
              <a:lnSpc>
                <a:spcPct val="100000"/>
              </a:lnSpc>
              <a:spcBef>
                <a:spcPct val="0"/>
              </a:spcBef>
              <a:buSzTx/>
              <a:buFontTx/>
              <a:buNone/>
            </a:pPr>
            <a:r>
              <a:rPr lang="en-US" altLang="en-US" sz="1050" b="0" dirty="0">
                <a:solidFill>
                  <a:schemeClr val="tx1"/>
                </a:solidFill>
                <a:latin typeface="Times New Roman" panose="02020603050405020304" pitchFamily="18" charset="0"/>
              </a:rPr>
              <a:t>             Equity</a:t>
            </a:r>
            <a:endParaRPr lang="en-US" altLang="en-US" sz="1800" b="0" i="1" dirty="0">
              <a:solidFill>
                <a:schemeClr val="tx1"/>
              </a:solidFill>
              <a:latin typeface="Times New Roman" panose="02020603050405020304" pitchFamily="18" charset="0"/>
            </a:endParaRPr>
          </a:p>
        </p:txBody>
      </p:sp>
      <p:sp>
        <p:nvSpPr>
          <p:cNvPr id="174092" name="Text Box 11"/>
          <p:cNvSpPr txBox="1">
            <a:spLocks noChangeArrowheads="1"/>
          </p:cNvSpPr>
          <p:nvPr/>
        </p:nvSpPr>
        <p:spPr bwMode="auto">
          <a:xfrm>
            <a:off x="3947896" y="1264785"/>
            <a:ext cx="1676400" cy="854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1050" b="0">
                <a:solidFill>
                  <a:schemeClr val="tx1"/>
                </a:solidFill>
                <a:latin typeface="Times New Roman" panose="02020603050405020304" pitchFamily="18" charset="0"/>
              </a:rPr>
              <a:t>Present</a:t>
            </a:r>
            <a:r>
              <a:rPr lang="en-US" altLang="en-US" sz="1800" b="0">
                <a:solidFill>
                  <a:schemeClr val="tx1"/>
                </a:solidFill>
                <a:latin typeface="Times New Roman" panose="02020603050405020304" pitchFamily="18" charset="0"/>
              </a:rPr>
              <a:t> </a:t>
            </a:r>
            <a:r>
              <a:rPr lang="en-US" altLang="en-US" sz="1050" b="0">
                <a:solidFill>
                  <a:schemeClr val="tx1"/>
                </a:solidFill>
                <a:latin typeface="Times New Roman" panose="02020603050405020304" pitchFamily="18" charset="0"/>
              </a:rPr>
              <a:t>Value</a:t>
            </a:r>
          </a:p>
          <a:p>
            <a:pPr algn="ctr">
              <a:lnSpc>
                <a:spcPct val="100000"/>
              </a:lnSpc>
              <a:spcBef>
                <a:spcPct val="0"/>
              </a:spcBef>
              <a:buSzTx/>
              <a:buFontTx/>
              <a:buNone/>
            </a:pPr>
            <a:r>
              <a:rPr lang="en-US" altLang="en-US" sz="1050" b="0">
                <a:solidFill>
                  <a:schemeClr val="tx1"/>
                </a:solidFill>
                <a:latin typeface="Times New Roman" panose="02020603050405020304" pitchFamily="18" charset="0"/>
              </a:rPr>
              <a:t>Of Future</a:t>
            </a:r>
          </a:p>
          <a:p>
            <a:pPr algn="ctr">
              <a:lnSpc>
                <a:spcPct val="100000"/>
              </a:lnSpc>
              <a:spcBef>
                <a:spcPct val="0"/>
              </a:spcBef>
              <a:buSzTx/>
              <a:buFontTx/>
              <a:buNone/>
            </a:pPr>
            <a:r>
              <a:rPr lang="en-US" altLang="en-US" sz="1050" b="0">
                <a:solidFill>
                  <a:schemeClr val="tx1"/>
                </a:solidFill>
                <a:latin typeface="Times New Roman" panose="02020603050405020304" pitchFamily="18" charset="0"/>
              </a:rPr>
              <a:t>Economic</a:t>
            </a:r>
          </a:p>
          <a:p>
            <a:pPr algn="ctr">
              <a:lnSpc>
                <a:spcPct val="100000"/>
              </a:lnSpc>
              <a:spcBef>
                <a:spcPct val="0"/>
              </a:spcBef>
              <a:buSzTx/>
              <a:buFontTx/>
              <a:buNone/>
            </a:pPr>
            <a:r>
              <a:rPr lang="en-US" altLang="en-US" sz="1050" b="0">
                <a:solidFill>
                  <a:schemeClr val="tx1"/>
                </a:solidFill>
                <a:latin typeface="Times New Roman" panose="02020603050405020304" pitchFamily="18" charset="0"/>
              </a:rPr>
              <a:t>Profits</a:t>
            </a:r>
            <a:endParaRPr lang="en-US" altLang="en-US" sz="1800" b="0">
              <a:solidFill>
                <a:schemeClr val="tx1"/>
              </a:solidFill>
              <a:latin typeface="Times New Roman" panose="02020603050405020304" pitchFamily="18" charset="0"/>
            </a:endParaRPr>
          </a:p>
        </p:txBody>
      </p:sp>
      <p:sp>
        <p:nvSpPr>
          <p:cNvPr id="174093" name="Line 12"/>
          <p:cNvSpPr>
            <a:spLocks noChangeShapeType="1"/>
          </p:cNvSpPr>
          <p:nvPr/>
        </p:nvSpPr>
        <p:spPr bwMode="auto">
          <a:xfrm>
            <a:off x="1580389" y="2336347"/>
            <a:ext cx="1143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Tree>
    <p:extLst>
      <p:ext uri="{BB962C8B-B14F-4D97-AF65-F5344CB8AC3E}">
        <p14:creationId xmlns:p14="http://schemas.microsoft.com/office/powerpoint/2010/main" val="41024638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a:xfrm>
            <a:off x="457200" y="205979"/>
            <a:ext cx="5528930" cy="857250"/>
          </a:xfrm>
          <a:noFill/>
        </p:spPr>
        <p:txBody>
          <a:bodyPr>
            <a:normAutofit fontScale="90000"/>
          </a:bodyPr>
          <a:lstStyle/>
          <a:p>
            <a:r>
              <a:rPr lang="en-US" altLang="en-US" sz="3000" b="1" dirty="0">
                <a:latin typeface="Book Antiqua" panose="02040602050305030304" pitchFamily="18" charset="0"/>
              </a:rPr>
              <a:t>Market Value Added (MVA) </a:t>
            </a:r>
            <a:br>
              <a:rPr lang="en-US" altLang="en-US" sz="3000" b="1" dirty="0">
                <a:latin typeface="Book Antiqua" panose="02040602050305030304" pitchFamily="18" charset="0"/>
              </a:rPr>
            </a:br>
            <a:r>
              <a:rPr lang="en-US" altLang="en-US" sz="3000" b="1" dirty="0">
                <a:latin typeface="Book Antiqua" panose="02040602050305030304" pitchFamily="18" charset="0"/>
              </a:rPr>
              <a:t>for Wal-Mart</a:t>
            </a:r>
            <a:endParaRPr lang="en-US" altLang="en-US" sz="3600" b="1" dirty="0">
              <a:latin typeface="Book Antiqua" panose="02040602050305030304" pitchFamily="18" charset="0"/>
            </a:endParaRPr>
          </a:p>
        </p:txBody>
      </p:sp>
      <p:sp>
        <p:nvSpPr>
          <p:cNvPr id="176133" name="Rectangle 6"/>
          <p:cNvSpPr>
            <a:spLocks noGrp="1" noChangeArrowheads="1"/>
          </p:cNvSpPr>
          <p:nvPr>
            <p:ph idx="1"/>
          </p:nvPr>
        </p:nvSpPr>
        <p:spPr>
          <a:xfrm>
            <a:off x="265814" y="1465976"/>
            <a:ext cx="5550195" cy="3394472"/>
          </a:xfrm>
        </p:spPr>
        <p:txBody>
          <a:bodyPr>
            <a:normAutofit/>
          </a:bodyPr>
          <a:lstStyle/>
          <a:p>
            <a:r>
              <a:rPr lang="en-US" altLang="en-US" sz="1800" dirty="0"/>
              <a:t>Recent information is given for Wal-Mart in the following page.  Use this information to calculate Wal-Mart’s MVA.</a:t>
            </a:r>
          </a:p>
          <a:p>
            <a:pPr>
              <a:buFontTx/>
              <a:buNone/>
            </a:pPr>
            <a:r>
              <a:rPr lang="en-US" altLang="en-US" sz="1800" dirty="0"/>
              <a:t>Stock Price per share	         _______________</a:t>
            </a:r>
          </a:p>
          <a:p>
            <a:pPr>
              <a:buFontTx/>
              <a:buNone/>
            </a:pPr>
            <a:r>
              <a:rPr lang="en-US" altLang="en-US" sz="1800" dirty="0"/>
              <a:t>- Book Value per share	         _______________</a:t>
            </a:r>
          </a:p>
          <a:p>
            <a:pPr>
              <a:buFontTx/>
              <a:buNone/>
            </a:pPr>
            <a:r>
              <a:rPr lang="en-US" altLang="en-US" sz="1800" dirty="0"/>
              <a:t>= Market Value Added per Share    _______________</a:t>
            </a:r>
          </a:p>
          <a:p>
            <a:pPr>
              <a:buFontTx/>
              <a:buNone/>
            </a:pPr>
            <a:r>
              <a:rPr lang="en-US" altLang="en-US" sz="1800" dirty="0"/>
              <a:t>X Number of Shares Outstanding   _______________</a:t>
            </a:r>
          </a:p>
          <a:p>
            <a:pPr>
              <a:buFontTx/>
              <a:buNone/>
            </a:pPr>
            <a:r>
              <a:rPr lang="en-US" altLang="en-US" sz="1800" dirty="0"/>
              <a:t>= Market Value Added (MVA)	         _______________</a:t>
            </a:r>
          </a:p>
        </p:txBody>
      </p:sp>
      <p:sp>
        <p:nvSpPr>
          <p:cNvPr id="17613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C50AA940-CE33-4E49-BFA6-66888F023FFF}" type="slidenum">
              <a:rPr lang="en-US" altLang="en-US" sz="1050" b="0">
                <a:solidFill>
                  <a:schemeClr val="tx1"/>
                </a:solidFill>
                <a:latin typeface="Times New Roman" panose="02020603050405020304" pitchFamily="18" charset="0"/>
              </a:rPr>
              <a:pPr>
                <a:lnSpc>
                  <a:spcPct val="100000"/>
                </a:lnSpc>
                <a:spcBef>
                  <a:spcPct val="0"/>
                </a:spcBef>
                <a:buSzTx/>
                <a:buFontTx/>
                <a:buNone/>
              </a:pPr>
              <a:t>89</a:t>
            </a:fld>
            <a:endParaRPr lang="en-US" altLang="en-US" sz="1050" b="0">
              <a:solidFill>
                <a:schemeClr val="tx1"/>
              </a:solidFill>
              <a:latin typeface="Times New Roman" panose="02020603050405020304" pitchFamily="18" charset="0"/>
            </a:endParaRPr>
          </a:p>
        </p:txBody>
      </p:sp>
      <p:grpSp>
        <p:nvGrpSpPr>
          <p:cNvPr id="176132" name="Group 3"/>
          <p:cNvGrpSpPr>
            <a:grpSpLocks/>
          </p:cNvGrpSpPr>
          <p:nvPr/>
        </p:nvGrpSpPr>
        <p:grpSpPr bwMode="auto">
          <a:xfrm>
            <a:off x="457200" y="1085256"/>
            <a:ext cx="4338084" cy="57150"/>
            <a:chOff x="144" y="816"/>
            <a:chExt cx="5472" cy="48"/>
          </a:xfrm>
        </p:grpSpPr>
        <p:sp>
          <p:nvSpPr>
            <p:cNvPr id="176134" name="Line 4"/>
            <p:cNvSpPr>
              <a:spLocks noChangeShapeType="1"/>
            </p:cNvSpPr>
            <p:nvPr/>
          </p:nvSpPr>
          <p:spPr bwMode="auto">
            <a:xfrm flipH="1">
              <a:off x="144" y="816"/>
              <a:ext cx="5472"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76135" name="Line 5"/>
            <p:cNvSpPr>
              <a:spLocks noChangeShapeType="1"/>
            </p:cNvSpPr>
            <p:nvPr/>
          </p:nvSpPr>
          <p:spPr bwMode="auto">
            <a:xfrm flipH="1">
              <a:off x="144" y="864"/>
              <a:ext cx="5472" cy="0"/>
            </a:xfrm>
            <a:prstGeom prst="line">
              <a:avLst/>
            </a:prstGeom>
            <a:noFill/>
            <a:ln w="25400">
              <a:solidFill>
                <a:srgbClr val="F35B1B"/>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grpSp>
    </p:spTree>
    <p:extLst>
      <p:ext uri="{BB962C8B-B14F-4D97-AF65-F5344CB8AC3E}">
        <p14:creationId xmlns:p14="http://schemas.microsoft.com/office/powerpoint/2010/main" val="62293858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lstStyle/>
          <a:p>
            <a:r>
              <a:rPr lang="en-US" altLang="en-US" sz="3600" b="1" dirty="0">
                <a:latin typeface="Book Antiqua" panose="02040602050305030304" pitchFamily="18" charset="0"/>
              </a:rPr>
              <a:t>Capital Budgeting</a:t>
            </a:r>
          </a:p>
        </p:txBody>
      </p:sp>
      <p:sp>
        <p:nvSpPr>
          <p:cNvPr id="20483" name="Rectangle 3"/>
          <p:cNvSpPr>
            <a:spLocks noChangeArrowheads="1"/>
          </p:cNvSpPr>
          <p:nvPr/>
        </p:nvSpPr>
        <p:spPr bwMode="auto">
          <a:xfrm>
            <a:off x="457200" y="1387874"/>
            <a:ext cx="5358809" cy="1752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2100" dirty="0">
                <a:latin typeface="+mn-lt"/>
              </a:rPr>
              <a:t>The process of determining exactly which assets to invest in and how much to invest is called capital budgeting decision or capital expenditure decision or capital investment decision.</a:t>
            </a:r>
          </a:p>
          <a:p>
            <a:pPr>
              <a:spcBef>
                <a:spcPct val="0"/>
              </a:spcBef>
              <a:buSzTx/>
              <a:buFontTx/>
              <a:buNone/>
            </a:pPr>
            <a:endParaRPr lang="en-US" altLang="en-US" sz="1650" dirty="0">
              <a:latin typeface="+mn-lt"/>
            </a:endParaRPr>
          </a:p>
        </p:txBody>
      </p:sp>
    </p:spTree>
    <p:extLst>
      <p:ext uri="{BB962C8B-B14F-4D97-AF65-F5344CB8AC3E}">
        <p14:creationId xmlns:p14="http://schemas.microsoft.com/office/powerpoint/2010/main" val="346191261"/>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p:cNvSpPr>
            <a:spLocks noChangeArrowheads="1"/>
          </p:cNvSpPr>
          <p:nvPr/>
        </p:nvSpPr>
        <p:spPr bwMode="auto">
          <a:xfrm>
            <a:off x="1143000" y="0"/>
            <a:ext cx="5543550" cy="628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74320"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a:solidFill>
                  <a:schemeClr val="bg1"/>
                </a:solidFill>
                <a:latin typeface="Times New Roman" panose="02020603050405020304" pitchFamily="18" charset="0"/>
                <a:ea typeface="MS PGothic" panose="020B0600070205080204" pitchFamily="34" charset="-128"/>
              </a:rPr>
              <a:t>Key Statistics for Wal-Mart</a:t>
            </a:r>
          </a:p>
        </p:txBody>
      </p:sp>
      <p:sp>
        <p:nvSpPr>
          <p:cNvPr id="67587" name="Text Box 5"/>
          <p:cNvSpPr txBox="1">
            <a:spLocks noChangeArrowheads="1"/>
          </p:cNvSpPr>
          <p:nvPr/>
        </p:nvSpPr>
        <p:spPr bwMode="auto">
          <a:xfrm>
            <a:off x="6086475" y="4194573"/>
            <a:ext cx="1771650" cy="207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750" b="0">
                <a:solidFill>
                  <a:schemeClr val="tx1"/>
                </a:solidFill>
                <a:latin typeface="Calibri" panose="020F0502020204030204" pitchFamily="34" charset="0"/>
              </a:rPr>
              <a:t>Source: Yahoo Finance August 17, 2015</a:t>
            </a:r>
          </a:p>
        </p:txBody>
      </p:sp>
      <p:pic>
        <p:nvPicPr>
          <p:cNvPr id="675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800101"/>
            <a:ext cx="4046935" cy="3669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3350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50"/>
          <p:cNvSpPr>
            <a:spLocks noChangeArrowheads="1"/>
          </p:cNvSpPr>
          <p:nvPr/>
        </p:nvSpPr>
        <p:spPr bwMode="auto">
          <a:xfrm>
            <a:off x="1143000" y="0"/>
            <a:ext cx="5543550" cy="628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274320"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a:solidFill>
                  <a:schemeClr val="bg1"/>
                </a:solidFill>
                <a:latin typeface="Times New Roman" panose="02020603050405020304" pitchFamily="18" charset="0"/>
                <a:ea typeface="MS PGothic" panose="020B0600070205080204" pitchFamily="34" charset="-128"/>
              </a:rPr>
              <a:t>Key Statistics for Wal-Mart</a:t>
            </a:r>
          </a:p>
        </p:txBody>
      </p:sp>
      <p:sp>
        <p:nvSpPr>
          <p:cNvPr id="69635" name="Text Box 5"/>
          <p:cNvSpPr txBox="1">
            <a:spLocks noChangeArrowheads="1"/>
          </p:cNvSpPr>
          <p:nvPr/>
        </p:nvSpPr>
        <p:spPr bwMode="auto">
          <a:xfrm>
            <a:off x="6086475" y="4194573"/>
            <a:ext cx="1771650" cy="207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00000"/>
              </a:lnSpc>
              <a:spcBef>
                <a:spcPct val="0"/>
              </a:spcBef>
              <a:buSzTx/>
              <a:buFontTx/>
              <a:buNone/>
            </a:pPr>
            <a:r>
              <a:rPr lang="en-US" altLang="en-US" sz="750" b="0">
                <a:solidFill>
                  <a:schemeClr val="tx1"/>
                </a:solidFill>
                <a:latin typeface="Calibri" panose="020F0502020204030204" pitchFamily="34" charset="0"/>
              </a:rPr>
              <a:t>Source: Yahoo Finance August 17, 2015</a:t>
            </a:r>
          </a:p>
        </p:txBody>
      </p:sp>
      <p:pic>
        <p:nvPicPr>
          <p:cNvPr id="69636" name="Picture 1" descr="Screen Clipping"/>
          <p:cNvPicPr>
            <a:picLocks noChangeAspect="1"/>
          </p:cNvPicPr>
          <p:nvPr/>
        </p:nvPicPr>
        <p:blipFill>
          <a:blip r:embed="rId3">
            <a:extLst>
              <a:ext uri="{28A0092B-C50C-407E-A947-70E740481C1C}">
                <a14:useLocalDpi xmlns:a14="http://schemas.microsoft.com/office/drawing/2010/main" val="0"/>
              </a:ext>
            </a:extLst>
          </a:blip>
          <a:srcRect t="1532"/>
          <a:stretch>
            <a:fillRect/>
          </a:stretch>
        </p:blipFill>
        <p:spPr bwMode="auto">
          <a:xfrm>
            <a:off x="1276350" y="742950"/>
            <a:ext cx="2857500" cy="3675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7" name="Picture 2"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56485" y="742950"/>
            <a:ext cx="1677590"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8" name="Picture 3" descr="Screen Clippi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60282" y="742950"/>
            <a:ext cx="1498997" cy="1827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56330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9" name="Rectangle 1028"/>
          <p:cNvSpPr>
            <a:spLocks noGrp="1" noChangeArrowheads="1"/>
          </p:cNvSpPr>
          <p:nvPr>
            <p:ph type="title"/>
          </p:nvPr>
        </p:nvSpPr>
        <p:spPr>
          <a:xfrm>
            <a:off x="466504" y="228600"/>
            <a:ext cx="5829300" cy="857250"/>
          </a:xfrm>
          <a:noFill/>
        </p:spPr>
        <p:txBody>
          <a:bodyPr anchor="b">
            <a:noAutofit/>
          </a:bodyPr>
          <a:lstStyle/>
          <a:p>
            <a:r>
              <a:rPr lang="en-US" altLang="en-US" sz="3200" b="1" dirty="0">
                <a:latin typeface="Book Antiqua" panose="02040602050305030304" pitchFamily="18" charset="0"/>
              </a:rPr>
              <a:t>MVA versus Economic Value</a:t>
            </a:r>
          </a:p>
        </p:txBody>
      </p:sp>
      <p:sp>
        <p:nvSpPr>
          <p:cNvPr id="238597" name="Rectangle 1029"/>
          <p:cNvSpPr>
            <a:spLocks noGrp="1" noChangeArrowheads="1"/>
          </p:cNvSpPr>
          <p:nvPr>
            <p:ph idx="1"/>
          </p:nvPr>
        </p:nvSpPr>
        <p:spPr>
          <a:xfrm>
            <a:off x="361354" y="1197412"/>
            <a:ext cx="5454655" cy="3771900"/>
          </a:xfrm>
          <a:noFill/>
        </p:spPr>
        <p:txBody>
          <a:bodyPr>
            <a:normAutofit/>
          </a:bodyPr>
          <a:lstStyle/>
          <a:p>
            <a:pPr>
              <a:spcBef>
                <a:spcPct val="0"/>
              </a:spcBef>
              <a:buFontTx/>
              <a:buNone/>
            </a:pPr>
            <a:r>
              <a:rPr lang="en-US" altLang="en-US" sz="2600" b="0" dirty="0"/>
              <a:t>     A large positive MVA of publicly traded company represents the belief that the company can achieve</a:t>
            </a:r>
            <a:r>
              <a:rPr lang="en-US" altLang="en-US" sz="2600" dirty="0"/>
              <a:t> </a:t>
            </a:r>
            <a:r>
              <a:rPr lang="en-US" altLang="en-US" sz="2600" b="0" dirty="0"/>
              <a:t>return on invested capital which exceeds the capital cost over a sustained period in future.  This expectation is based upon the notion that the company has a sustainable competitive advantage.</a:t>
            </a:r>
          </a:p>
          <a:p>
            <a:pPr>
              <a:spcBef>
                <a:spcPct val="0"/>
              </a:spcBef>
              <a:buFontTx/>
              <a:buNone/>
            </a:pPr>
            <a:endParaRPr lang="en-US" altLang="en-US" dirty="0"/>
          </a:p>
        </p:txBody>
      </p:sp>
      <p:sp>
        <p:nvSpPr>
          <p:cNvPr id="18022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37F94E8F-7FE1-4C1D-BD2F-ADD812FA3EBD}" type="slidenum">
              <a:rPr lang="en-US" altLang="en-US" sz="1050" b="0">
                <a:solidFill>
                  <a:schemeClr val="tx1"/>
                </a:solidFill>
                <a:latin typeface="Times New Roman" panose="02020603050405020304" pitchFamily="18" charset="0"/>
              </a:rPr>
              <a:pPr>
                <a:lnSpc>
                  <a:spcPct val="100000"/>
                </a:lnSpc>
                <a:spcBef>
                  <a:spcPct val="0"/>
                </a:spcBef>
                <a:buSzTx/>
                <a:buFontTx/>
                <a:buNone/>
              </a:pPr>
              <a:t>92</a:t>
            </a:fld>
            <a:endParaRPr lang="en-US" altLang="en-US" sz="1050" b="0">
              <a:solidFill>
                <a:schemeClr val="tx1"/>
              </a:solidFill>
              <a:latin typeface="Times New Roman" panose="02020603050405020304" pitchFamily="18" charset="0"/>
            </a:endParaRPr>
          </a:p>
        </p:txBody>
      </p:sp>
      <p:sp>
        <p:nvSpPr>
          <p:cNvPr id="180227" name="Rectangle 1026"/>
          <p:cNvSpPr>
            <a:spLocks noChangeArrowheads="1"/>
          </p:cNvSpPr>
          <p:nvPr/>
        </p:nvSpPr>
        <p:spPr bwMode="auto">
          <a:xfrm>
            <a:off x="1466850" y="4672013"/>
            <a:ext cx="142875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80228" name="Rectangle 1027"/>
          <p:cNvSpPr>
            <a:spLocks noChangeArrowheads="1"/>
          </p:cNvSpPr>
          <p:nvPr/>
        </p:nvSpPr>
        <p:spPr bwMode="auto">
          <a:xfrm>
            <a:off x="3486150" y="4672013"/>
            <a:ext cx="21717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Tree>
    <p:extLst>
      <p:ext uri="{BB962C8B-B14F-4D97-AF65-F5344CB8AC3E}">
        <p14:creationId xmlns:p14="http://schemas.microsoft.com/office/powerpoint/2010/main" val="12113268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8597">
                                            <p:txEl>
                                              <p:pRg st="0" end="0"/>
                                            </p:txEl>
                                          </p:spTgt>
                                        </p:tgtEl>
                                        <p:attrNameLst>
                                          <p:attrName>style.visibility</p:attrName>
                                        </p:attrNameLst>
                                      </p:cBhvr>
                                      <p:to>
                                        <p:strVal val="visible"/>
                                      </p:to>
                                    </p:set>
                                    <p:animEffect transition="in" filter="dissolve">
                                      <p:cBhvr>
                                        <p:cTn id="7" dur="500"/>
                                        <p:tgtEl>
                                          <p:spTgt spid="2385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p:nvPr>
        </p:nvSpPr>
        <p:spPr>
          <a:xfrm>
            <a:off x="457200" y="205979"/>
            <a:ext cx="5358809" cy="857250"/>
          </a:xfrm>
          <a:noFill/>
        </p:spPr>
        <p:txBody>
          <a:bodyPr>
            <a:normAutofit fontScale="90000"/>
          </a:bodyPr>
          <a:lstStyle/>
          <a:p>
            <a:r>
              <a:rPr lang="en-US" altLang="en-US" sz="3600" b="1" dirty="0">
                <a:latin typeface="Book Antiqua" panose="02040602050305030304" pitchFamily="18" charset="0"/>
              </a:rPr>
              <a:t>Sources of </a:t>
            </a:r>
            <a:br>
              <a:rPr lang="en-US" altLang="en-US" sz="3600" b="1" dirty="0">
                <a:latin typeface="Book Antiqua" panose="02040602050305030304" pitchFamily="18" charset="0"/>
              </a:rPr>
            </a:br>
            <a:r>
              <a:rPr lang="en-US" altLang="en-US" sz="3600" b="1" dirty="0">
                <a:latin typeface="Book Antiqua" panose="02040602050305030304" pitchFamily="18" charset="0"/>
              </a:rPr>
              <a:t>Competitive Advantage</a:t>
            </a:r>
          </a:p>
        </p:txBody>
      </p:sp>
      <p:sp>
        <p:nvSpPr>
          <p:cNvPr id="18227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1443FD73-C5C0-4FAC-BA65-B3E8D8F0973F}" type="slidenum">
              <a:rPr lang="en-US" altLang="en-US" sz="1050" b="0">
                <a:solidFill>
                  <a:schemeClr val="tx1"/>
                </a:solidFill>
                <a:latin typeface="Times New Roman" panose="02020603050405020304" pitchFamily="18" charset="0"/>
              </a:rPr>
              <a:pPr>
                <a:lnSpc>
                  <a:spcPct val="100000"/>
                </a:lnSpc>
                <a:spcBef>
                  <a:spcPct val="0"/>
                </a:spcBef>
                <a:buSzTx/>
                <a:buFontTx/>
                <a:buNone/>
              </a:pPr>
              <a:t>93</a:t>
            </a:fld>
            <a:endParaRPr lang="en-US" altLang="en-US" sz="1050" b="0">
              <a:solidFill>
                <a:schemeClr val="tx1"/>
              </a:solidFill>
              <a:latin typeface="Times New Roman" panose="02020603050405020304" pitchFamily="18" charset="0"/>
            </a:endParaRPr>
          </a:p>
        </p:txBody>
      </p:sp>
      <p:sp>
        <p:nvSpPr>
          <p:cNvPr id="182276" name="Rectangle 3"/>
          <p:cNvSpPr>
            <a:spLocks noChangeArrowheads="1"/>
          </p:cNvSpPr>
          <p:nvPr/>
        </p:nvSpPr>
        <p:spPr bwMode="auto">
          <a:xfrm>
            <a:off x="616585" y="1583394"/>
            <a:ext cx="4689874" cy="2507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2000" b="0" dirty="0">
                <a:latin typeface="+mn-lt"/>
              </a:rPr>
              <a:t>Markets			               GE</a:t>
            </a:r>
          </a:p>
          <a:p>
            <a:pPr>
              <a:spcBef>
                <a:spcPct val="0"/>
              </a:spcBef>
              <a:buSzTx/>
              <a:buFontTx/>
              <a:buNone/>
            </a:pPr>
            <a:endParaRPr lang="en-US" altLang="en-US" sz="2000" b="0" dirty="0">
              <a:latin typeface="+mn-lt"/>
            </a:endParaRPr>
          </a:p>
          <a:p>
            <a:pPr>
              <a:spcBef>
                <a:spcPct val="0"/>
              </a:spcBef>
              <a:buSzTx/>
              <a:buFontTx/>
              <a:buNone/>
            </a:pPr>
            <a:r>
              <a:rPr lang="en-US" altLang="en-US" sz="2000" b="0" dirty="0">
                <a:latin typeface="+mn-lt"/>
              </a:rPr>
              <a:t>Brand				        Coca-Cola,  Altria</a:t>
            </a:r>
          </a:p>
          <a:p>
            <a:pPr>
              <a:spcBef>
                <a:spcPct val="0"/>
              </a:spcBef>
              <a:buSzTx/>
              <a:buFontTx/>
              <a:buNone/>
            </a:pPr>
            <a:endParaRPr lang="en-US" altLang="en-US" sz="2000" b="0" dirty="0">
              <a:latin typeface="+mn-lt"/>
            </a:endParaRPr>
          </a:p>
          <a:p>
            <a:pPr>
              <a:spcBef>
                <a:spcPct val="0"/>
              </a:spcBef>
              <a:buSzTx/>
              <a:buFontTx/>
              <a:buNone/>
            </a:pPr>
            <a:r>
              <a:rPr lang="en-US" altLang="en-US" sz="2000" b="0" dirty="0">
                <a:latin typeface="+mn-lt"/>
              </a:rPr>
              <a:t>Product Development	  	Apple</a:t>
            </a:r>
          </a:p>
          <a:p>
            <a:pPr>
              <a:spcBef>
                <a:spcPct val="0"/>
              </a:spcBef>
              <a:buSzTx/>
              <a:buFontTx/>
              <a:buNone/>
            </a:pPr>
            <a:endParaRPr lang="en-US" altLang="en-US" sz="2000" b="0" dirty="0">
              <a:latin typeface="+mn-lt"/>
            </a:endParaRPr>
          </a:p>
          <a:p>
            <a:pPr>
              <a:spcBef>
                <a:spcPct val="0"/>
              </a:spcBef>
              <a:buSzTx/>
              <a:buFontTx/>
              <a:buNone/>
            </a:pPr>
            <a:r>
              <a:rPr lang="en-US" altLang="en-US" sz="2000" b="0" dirty="0">
                <a:latin typeface="+mn-lt"/>
              </a:rPr>
              <a:t>Cost Leadership		 	Walmart</a:t>
            </a:r>
          </a:p>
          <a:p>
            <a:pPr>
              <a:spcBef>
                <a:spcPct val="0"/>
              </a:spcBef>
              <a:buSzTx/>
              <a:buFontTx/>
              <a:buNone/>
            </a:pPr>
            <a:endParaRPr lang="en-US" altLang="en-US" sz="1800" dirty="0">
              <a:latin typeface="+mn-lt"/>
            </a:endParaRPr>
          </a:p>
          <a:p>
            <a:pPr>
              <a:spcBef>
                <a:spcPct val="0"/>
              </a:spcBef>
              <a:buSzTx/>
              <a:buFontTx/>
              <a:buNone/>
            </a:pPr>
            <a:r>
              <a:rPr lang="en-US" altLang="en-US" sz="1800" dirty="0">
                <a:latin typeface="+mn-lt"/>
              </a:rPr>
              <a:t>		</a:t>
            </a:r>
          </a:p>
        </p:txBody>
      </p:sp>
    </p:spTree>
    <p:extLst>
      <p:ext uri="{BB962C8B-B14F-4D97-AF65-F5344CB8AC3E}">
        <p14:creationId xmlns:p14="http://schemas.microsoft.com/office/powerpoint/2010/main" val="338006176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4"/>
          <p:cNvSpPr>
            <a:spLocks noGrp="1" noChangeArrowheads="1"/>
          </p:cNvSpPr>
          <p:nvPr>
            <p:ph type="title"/>
          </p:nvPr>
        </p:nvSpPr>
        <p:spPr>
          <a:noFill/>
        </p:spPr>
        <p:txBody>
          <a:bodyPr anchor="b"/>
          <a:lstStyle/>
          <a:p>
            <a:r>
              <a:rPr lang="en-US" altLang="en-US" sz="2700" b="1" dirty="0">
                <a:latin typeface="Book Antiqua" panose="02040602050305030304" pitchFamily="18" charset="0"/>
              </a:rPr>
              <a:t>What is a good predictor of </a:t>
            </a:r>
            <a:r>
              <a:rPr lang="en-US" altLang="en-US" sz="2700" b="1" dirty="0">
                <a:latin typeface="Symbol" panose="05050102010706020507" pitchFamily="18" charset="2"/>
              </a:rPr>
              <a:t>D</a:t>
            </a:r>
            <a:r>
              <a:rPr lang="en-US" altLang="en-US" sz="2700" b="1" dirty="0">
                <a:latin typeface="Book Antiqua" panose="02040602050305030304" pitchFamily="18" charset="0"/>
              </a:rPr>
              <a:t>MVA?</a:t>
            </a:r>
          </a:p>
        </p:txBody>
      </p:sp>
      <p:sp>
        <p:nvSpPr>
          <p:cNvPr id="18432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676D3F8A-E587-42CB-994E-C2508903C541}" type="slidenum">
              <a:rPr lang="en-US" altLang="en-US" sz="1050" b="0">
                <a:solidFill>
                  <a:schemeClr val="tx1"/>
                </a:solidFill>
                <a:latin typeface="Times New Roman" panose="02020603050405020304" pitchFamily="18" charset="0"/>
              </a:rPr>
              <a:pPr>
                <a:lnSpc>
                  <a:spcPct val="100000"/>
                </a:lnSpc>
                <a:spcBef>
                  <a:spcPct val="0"/>
                </a:spcBef>
                <a:buSzTx/>
                <a:buFontTx/>
                <a:buNone/>
              </a:pPr>
              <a:t>94</a:t>
            </a:fld>
            <a:endParaRPr lang="en-US" altLang="en-US" sz="1050" b="0">
              <a:solidFill>
                <a:schemeClr val="tx1"/>
              </a:solidFill>
              <a:latin typeface="Times New Roman" panose="02020603050405020304" pitchFamily="18" charset="0"/>
            </a:endParaRPr>
          </a:p>
        </p:txBody>
      </p:sp>
      <p:sp>
        <p:nvSpPr>
          <p:cNvPr id="184323" name="Rectangle 2"/>
          <p:cNvSpPr>
            <a:spLocks noChangeArrowheads="1"/>
          </p:cNvSpPr>
          <p:nvPr/>
        </p:nvSpPr>
        <p:spPr bwMode="auto">
          <a:xfrm>
            <a:off x="1488284" y="4572001"/>
            <a:ext cx="5826919"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sp>
        <p:nvSpPr>
          <p:cNvPr id="184324" name="Rectangle 3"/>
          <p:cNvSpPr>
            <a:spLocks noChangeArrowheads="1"/>
          </p:cNvSpPr>
          <p:nvPr/>
        </p:nvSpPr>
        <p:spPr bwMode="auto">
          <a:xfrm>
            <a:off x="3486150" y="4672013"/>
            <a:ext cx="21717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endParaRPr lang="en-US" altLang="en-US" sz="1200">
              <a:solidFill>
                <a:srgbClr val="FC0128"/>
              </a:solidFill>
            </a:endParaRPr>
          </a:p>
        </p:txBody>
      </p:sp>
      <p:graphicFrame>
        <p:nvGraphicFramePr>
          <p:cNvPr id="184326" name="Object 1024"/>
          <p:cNvGraphicFramePr>
            <a:graphicFrameLocks/>
          </p:cNvGraphicFramePr>
          <p:nvPr>
            <p:extLst>
              <p:ext uri="{D42A27DB-BD31-4B8C-83A1-F6EECF244321}">
                <p14:modId xmlns:p14="http://schemas.microsoft.com/office/powerpoint/2010/main" val="2341627745"/>
              </p:ext>
            </p:extLst>
          </p:nvPr>
        </p:nvGraphicFramePr>
        <p:xfrm>
          <a:off x="0" y="1373583"/>
          <a:ext cx="5816009" cy="3138488"/>
        </p:xfrm>
        <a:graphic>
          <a:graphicData uri="http://schemas.openxmlformats.org/presentationml/2006/ole">
            <mc:AlternateContent xmlns:mc="http://schemas.openxmlformats.org/markup-compatibility/2006">
              <mc:Choice xmlns:v="urn:schemas-microsoft-com:vml" Requires="v">
                <p:oleObj spid="_x0000_s16510" name="Chart" r:id="rId4" imgW="7772271" imgH="4114705" progId="MSGraph.Chart.8">
                  <p:embed followColorScheme="full"/>
                </p:oleObj>
              </mc:Choice>
              <mc:Fallback>
                <p:oleObj name="Chart" r:id="rId4" imgW="7772271" imgH="4114705" progId="MSGraph.Chart.8">
                  <p:embed followColorScheme="full"/>
                  <p:pic>
                    <p:nvPicPr>
                      <p:cNvPr id="0" name=""/>
                      <p:cNvPicPr>
                        <a:picLocks noChangeArrowheads="1"/>
                      </p:cNvPicPr>
                      <p:nvPr/>
                    </p:nvPicPr>
                    <p:blipFill>
                      <a:blip r:embed="rId5"/>
                      <a:srcRect/>
                      <a:stretch>
                        <a:fillRect/>
                      </a:stretch>
                    </p:blipFill>
                    <p:spPr bwMode="auto">
                      <a:xfrm>
                        <a:off x="0" y="1373583"/>
                        <a:ext cx="5816009" cy="3138488"/>
                      </a:xfrm>
                      <a:prstGeom prst="rect">
                        <a:avLst/>
                      </a:prstGeom>
                      <a:noFill/>
                      <a:ln>
                        <a:noFill/>
                      </a:ln>
                      <a:effectLst/>
                    </p:spPr>
                  </p:pic>
                </p:oleObj>
              </mc:Fallback>
            </mc:AlternateContent>
          </a:graphicData>
        </a:graphic>
      </p:graphicFrame>
      <p:sp>
        <p:nvSpPr>
          <p:cNvPr id="184327" name="TextBox 1"/>
          <p:cNvSpPr txBox="1">
            <a:spLocks noChangeArrowheads="1"/>
          </p:cNvSpPr>
          <p:nvPr/>
        </p:nvSpPr>
        <p:spPr bwMode="auto">
          <a:xfrm>
            <a:off x="312448" y="4500511"/>
            <a:ext cx="5153953" cy="258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buFontTx/>
              <a:buNone/>
            </a:pPr>
            <a:r>
              <a:rPr lang="en-US" altLang="en-US" sz="1200" dirty="0">
                <a:solidFill>
                  <a:schemeClr val="tx1"/>
                </a:solidFill>
                <a:latin typeface="+mn-lt"/>
              </a:rPr>
              <a:t>NI=Net Income; Earnings per share; Return on Equity; Return on Assets</a:t>
            </a:r>
          </a:p>
        </p:txBody>
      </p:sp>
    </p:spTree>
    <p:extLst>
      <p:ext uri="{BB962C8B-B14F-4D97-AF65-F5344CB8AC3E}">
        <p14:creationId xmlns:p14="http://schemas.microsoft.com/office/powerpoint/2010/main" val="2115454187"/>
      </p:ext>
    </p:extLst>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1026"/>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Creating Economic Value</a:t>
            </a:r>
          </a:p>
        </p:txBody>
      </p:sp>
      <p:sp>
        <p:nvSpPr>
          <p:cNvPr id="18637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369A8038-6295-4BDE-B4F6-B6D12E92AE2C}" type="slidenum">
              <a:rPr lang="en-US" altLang="en-US" sz="1050" b="0">
                <a:solidFill>
                  <a:schemeClr val="tx1"/>
                </a:solidFill>
                <a:latin typeface="Times New Roman" panose="02020603050405020304" pitchFamily="18" charset="0"/>
              </a:rPr>
              <a:pPr>
                <a:lnSpc>
                  <a:spcPct val="100000"/>
                </a:lnSpc>
                <a:spcBef>
                  <a:spcPct val="0"/>
                </a:spcBef>
                <a:buSzTx/>
                <a:buFontTx/>
                <a:buNone/>
              </a:pPr>
              <a:t>95</a:t>
            </a:fld>
            <a:endParaRPr lang="en-US" altLang="en-US" sz="1050" b="0">
              <a:solidFill>
                <a:schemeClr val="tx1"/>
              </a:solidFill>
              <a:latin typeface="Times New Roman" panose="02020603050405020304" pitchFamily="18" charset="0"/>
            </a:endParaRPr>
          </a:p>
        </p:txBody>
      </p:sp>
      <p:sp>
        <p:nvSpPr>
          <p:cNvPr id="186372" name="Rectangle 1027"/>
          <p:cNvSpPr>
            <a:spLocks noChangeArrowheads="1"/>
          </p:cNvSpPr>
          <p:nvPr/>
        </p:nvSpPr>
        <p:spPr bwMode="auto">
          <a:xfrm>
            <a:off x="117016" y="1444313"/>
            <a:ext cx="5698993" cy="3199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pPr>
            <a:r>
              <a:rPr lang="en-US" altLang="en-US" sz="1800" dirty="0">
                <a:latin typeface="+mn-lt"/>
              </a:rPr>
              <a:t> </a:t>
            </a:r>
            <a:r>
              <a:rPr lang="en-US" altLang="en-US" sz="1600" b="0" dirty="0">
                <a:latin typeface="+mn-lt"/>
              </a:rPr>
              <a:t>Investors value companies based upon their ability to </a:t>
            </a:r>
          </a:p>
          <a:p>
            <a:pPr>
              <a:spcBef>
                <a:spcPct val="0"/>
              </a:spcBef>
              <a:buSzTx/>
              <a:buFontTx/>
              <a:buNone/>
            </a:pPr>
            <a:r>
              <a:rPr lang="en-US" altLang="en-US" sz="1600" b="0" dirty="0">
                <a:latin typeface="+mn-lt"/>
              </a:rPr>
              <a:t>  produce economic profits.</a:t>
            </a:r>
          </a:p>
          <a:p>
            <a:pPr>
              <a:spcBef>
                <a:spcPct val="0"/>
              </a:spcBef>
              <a:buSzTx/>
              <a:buFontTx/>
              <a:buNone/>
            </a:pPr>
            <a:endParaRPr lang="en-US" altLang="en-US" sz="1600" b="0" dirty="0">
              <a:latin typeface="+mn-lt"/>
            </a:endParaRPr>
          </a:p>
          <a:p>
            <a:pPr>
              <a:spcBef>
                <a:spcPct val="0"/>
              </a:spcBef>
              <a:buSzTx/>
            </a:pPr>
            <a:r>
              <a:rPr lang="en-US" altLang="en-US" sz="1600" b="0" dirty="0">
                <a:latin typeface="+mn-lt"/>
              </a:rPr>
              <a:t>There are basically three ways a company can improve</a:t>
            </a:r>
          </a:p>
          <a:p>
            <a:pPr>
              <a:spcBef>
                <a:spcPct val="0"/>
              </a:spcBef>
              <a:buSzTx/>
              <a:buFontTx/>
              <a:buNone/>
            </a:pPr>
            <a:r>
              <a:rPr lang="en-US" altLang="en-US" sz="1600" b="0" dirty="0">
                <a:latin typeface="+mn-lt"/>
              </a:rPr>
              <a:t>  its economic profits and increase its stock price:</a:t>
            </a:r>
          </a:p>
          <a:p>
            <a:pPr>
              <a:spcBef>
                <a:spcPct val="0"/>
              </a:spcBef>
              <a:buSzTx/>
              <a:buFontTx/>
              <a:buNone/>
            </a:pPr>
            <a:endParaRPr lang="en-US" altLang="en-US" sz="1600" b="0" dirty="0">
              <a:latin typeface="+mn-lt"/>
            </a:endParaRPr>
          </a:p>
          <a:p>
            <a:pPr>
              <a:spcBef>
                <a:spcPct val="0"/>
              </a:spcBef>
              <a:buSzTx/>
              <a:buFontTx/>
              <a:buNone/>
            </a:pPr>
            <a:r>
              <a:rPr lang="en-US" altLang="en-US" sz="1600" dirty="0">
                <a:latin typeface="+mn-lt"/>
              </a:rPr>
              <a:t> 	Manage:</a:t>
            </a:r>
            <a:r>
              <a:rPr lang="en-US" altLang="en-US" sz="1600" b="0" dirty="0">
                <a:latin typeface="+mn-lt"/>
              </a:rPr>
              <a:t> Increase efficiency of existing operations </a:t>
            </a:r>
          </a:p>
          <a:p>
            <a:pPr>
              <a:spcBef>
                <a:spcPct val="0"/>
              </a:spcBef>
              <a:buSzTx/>
              <a:buFontTx/>
              <a:buNone/>
            </a:pPr>
            <a:r>
              <a:rPr lang="en-US" altLang="en-US" sz="1600" b="0" dirty="0">
                <a:latin typeface="+mn-lt"/>
              </a:rPr>
              <a:t>	and thus improve the spread between r</a:t>
            </a:r>
            <a:r>
              <a:rPr lang="en-US" altLang="en-US" sz="1600" b="0" baseline="30000" dirty="0">
                <a:latin typeface="+mn-lt"/>
              </a:rPr>
              <a:t>*</a:t>
            </a:r>
            <a:r>
              <a:rPr lang="en-US" altLang="en-US" sz="1600" b="0" dirty="0">
                <a:latin typeface="+mn-lt"/>
              </a:rPr>
              <a:t> and r.</a:t>
            </a:r>
          </a:p>
          <a:p>
            <a:pPr>
              <a:spcBef>
                <a:spcPct val="0"/>
              </a:spcBef>
              <a:buSzTx/>
              <a:buFontTx/>
              <a:buNone/>
            </a:pPr>
            <a:endParaRPr lang="en-US" altLang="en-US" sz="1600" b="0" dirty="0">
              <a:latin typeface="+mn-lt"/>
            </a:endParaRPr>
          </a:p>
          <a:p>
            <a:pPr>
              <a:spcBef>
                <a:spcPct val="0"/>
              </a:spcBef>
              <a:buSzTx/>
              <a:buFontTx/>
              <a:buNone/>
            </a:pPr>
            <a:r>
              <a:rPr lang="en-US" altLang="en-US" sz="1600" dirty="0">
                <a:latin typeface="+mn-lt"/>
              </a:rPr>
              <a:t> 	Build:</a:t>
            </a:r>
            <a:r>
              <a:rPr lang="en-US" altLang="en-US" sz="1600" b="0" dirty="0">
                <a:latin typeface="+mn-lt"/>
              </a:rPr>
              <a:t> Invest in businesses and projects with positive</a:t>
            </a:r>
          </a:p>
          <a:p>
            <a:pPr>
              <a:spcBef>
                <a:spcPct val="0"/>
              </a:spcBef>
              <a:buSzTx/>
              <a:buFontTx/>
              <a:buNone/>
            </a:pPr>
            <a:r>
              <a:rPr lang="en-US" altLang="en-US" sz="1600" b="0" dirty="0">
                <a:latin typeface="+mn-lt"/>
              </a:rPr>
              <a:t>  	spreads between r</a:t>
            </a:r>
            <a:r>
              <a:rPr lang="en-US" altLang="en-US" sz="1600" b="0" baseline="30000" dirty="0">
                <a:latin typeface="+mn-lt"/>
              </a:rPr>
              <a:t>*</a:t>
            </a:r>
            <a:r>
              <a:rPr lang="en-US" altLang="en-US" sz="1600" b="0" dirty="0">
                <a:latin typeface="+mn-lt"/>
              </a:rPr>
              <a:t> and r.</a:t>
            </a:r>
          </a:p>
          <a:p>
            <a:pPr>
              <a:spcBef>
                <a:spcPct val="0"/>
              </a:spcBef>
              <a:buSzTx/>
              <a:buFontTx/>
              <a:buNone/>
            </a:pPr>
            <a:endParaRPr lang="en-US" altLang="en-US" sz="1600" b="0" dirty="0">
              <a:latin typeface="+mn-lt"/>
            </a:endParaRPr>
          </a:p>
          <a:p>
            <a:pPr>
              <a:spcBef>
                <a:spcPct val="0"/>
              </a:spcBef>
              <a:buSzTx/>
              <a:buFontTx/>
              <a:buNone/>
            </a:pPr>
            <a:r>
              <a:rPr lang="en-US" altLang="en-US" sz="1600" dirty="0">
                <a:latin typeface="+mn-lt"/>
              </a:rPr>
              <a:t> 	Harvest:</a:t>
            </a:r>
            <a:r>
              <a:rPr lang="en-US" altLang="en-US" sz="1600" b="0" dirty="0">
                <a:latin typeface="+mn-lt"/>
              </a:rPr>
              <a:t> Withdraw capital from operations or</a:t>
            </a:r>
          </a:p>
          <a:p>
            <a:pPr>
              <a:spcBef>
                <a:spcPct val="0"/>
              </a:spcBef>
              <a:buSzTx/>
              <a:buFontTx/>
              <a:buNone/>
            </a:pPr>
            <a:r>
              <a:rPr lang="en-US" altLang="en-US" sz="1600" dirty="0">
                <a:latin typeface="+mn-lt"/>
              </a:rPr>
              <a:t>  	</a:t>
            </a:r>
            <a:r>
              <a:rPr lang="en-US" altLang="en-US" sz="1600" b="0" dirty="0">
                <a:latin typeface="+mn-lt"/>
              </a:rPr>
              <a:t>activities where r</a:t>
            </a:r>
            <a:r>
              <a:rPr lang="en-US" altLang="en-US" sz="1600" b="0" baseline="30000" dirty="0">
                <a:latin typeface="+mn-lt"/>
              </a:rPr>
              <a:t>*</a:t>
            </a:r>
            <a:r>
              <a:rPr lang="en-US" altLang="en-US" sz="1600" b="0" dirty="0">
                <a:latin typeface="+mn-lt"/>
              </a:rPr>
              <a:t> is less than r.</a:t>
            </a:r>
            <a:r>
              <a:rPr lang="en-US" altLang="en-US" sz="1600" dirty="0">
                <a:latin typeface="+mn-lt"/>
              </a:rPr>
              <a:t>	</a:t>
            </a:r>
          </a:p>
        </p:txBody>
      </p:sp>
    </p:spTree>
    <p:extLst>
      <p:ext uri="{BB962C8B-B14F-4D97-AF65-F5344CB8AC3E}">
        <p14:creationId xmlns:p14="http://schemas.microsoft.com/office/powerpoint/2010/main" val="124995197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a:noFill/>
        </p:spPr>
        <p:txBody>
          <a:bodyPr/>
          <a:lstStyle/>
          <a:p>
            <a:r>
              <a:rPr lang="en-US" altLang="en-US" sz="2700" b="1" dirty="0">
                <a:latin typeface="Book Antiqua" panose="02040602050305030304" pitchFamily="18" charset="0"/>
              </a:rPr>
              <a:t>Incentive-Based Compensation </a:t>
            </a:r>
            <a:br>
              <a:rPr lang="en-US" altLang="en-US" sz="2700" b="1" dirty="0">
                <a:latin typeface="Book Antiqua" panose="02040602050305030304" pitchFamily="18" charset="0"/>
              </a:rPr>
            </a:br>
            <a:r>
              <a:rPr lang="en-US" altLang="en-US" sz="2700" b="1" dirty="0">
                <a:latin typeface="Book Antiqua" panose="02040602050305030304" pitchFamily="18" charset="0"/>
              </a:rPr>
              <a:t>and Economic Profits</a:t>
            </a:r>
            <a:endParaRPr lang="en-US" altLang="en-US" b="1" dirty="0">
              <a:latin typeface="Book Antiqua" panose="02040602050305030304" pitchFamily="18" charset="0"/>
            </a:endParaRPr>
          </a:p>
        </p:txBody>
      </p:sp>
      <p:sp>
        <p:nvSpPr>
          <p:cNvPr id="188418"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E09A7EFA-D307-4561-BF96-90F4DA9B5BF2}" type="slidenum">
              <a:rPr lang="en-US" altLang="en-US" sz="1050" b="0">
                <a:solidFill>
                  <a:schemeClr val="tx1"/>
                </a:solidFill>
                <a:latin typeface="Times New Roman" panose="02020603050405020304" pitchFamily="18" charset="0"/>
              </a:rPr>
              <a:pPr>
                <a:lnSpc>
                  <a:spcPct val="100000"/>
                </a:lnSpc>
                <a:spcBef>
                  <a:spcPct val="0"/>
                </a:spcBef>
                <a:buSzTx/>
                <a:buFontTx/>
                <a:buNone/>
              </a:pPr>
              <a:t>96</a:t>
            </a:fld>
            <a:endParaRPr lang="en-US" altLang="en-US" sz="1050" b="0">
              <a:solidFill>
                <a:schemeClr val="tx1"/>
              </a:solidFill>
              <a:latin typeface="Times New Roman" panose="02020603050405020304" pitchFamily="18" charset="0"/>
            </a:endParaRPr>
          </a:p>
        </p:txBody>
      </p:sp>
      <p:sp>
        <p:nvSpPr>
          <p:cNvPr id="188420" name="Rectangle 3"/>
          <p:cNvSpPr>
            <a:spLocks noChangeArrowheads="1"/>
          </p:cNvSpPr>
          <p:nvPr/>
        </p:nvSpPr>
        <p:spPr bwMode="auto">
          <a:xfrm>
            <a:off x="113167" y="1323474"/>
            <a:ext cx="5702842" cy="3269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SzTx/>
            </a:pPr>
            <a:r>
              <a:rPr lang="en-US" altLang="en-US" sz="1800" b="0" dirty="0">
                <a:latin typeface="+mn-lt"/>
              </a:rPr>
              <a:t> </a:t>
            </a:r>
            <a:r>
              <a:rPr lang="en-US" altLang="en-US" sz="1500" b="0" dirty="0">
                <a:latin typeface="+mn-lt"/>
              </a:rPr>
              <a:t>Many companies use economic profits (EVA) to determine</a:t>
            </a:r>
          </a:p>
          <a:p>
            <a:pPr>
              <a:spcBef>
                <a:spcPct val="0"/>
              </a:spcBef>
              <a:buSzTx/>
              <a:buFontTx/>
              <a:buNone/>
            </a:pPr>
            <a:r>
              <a:rPr lang="en-US" altLang="en-US" sz="1500" dirty="0">
                <a:latin typeface="+mn-lt"/>
              </a:rPr>
              <a:t>  </a:t>
            </a:r>
            <a:r>
              <a:rPr lang="en-US" altLang="en-US" sz="1500" b="0" dirty="0">
                <a:latin typeface="+mn-lt"/>
              </a:rPr>
              <a:t>performance-based compensation.</a:t>
            </a:r>
          </a:p>
          <a:p>
            <a:pPr>
              <a:spcBef>
                <a:spcPct val="0"/>
              </a:spcBef>
              <a:buSzTx/>
              <a:buFontTx/>
              <a:buNone/>
            </a:pPr>
            <a:endParaRPr lang="en-US" altLang="en-US" sz="1500" b="0" dirty="0">
              <a:latin typeface="+mn-lt"/>
            </a:endParaRPr>
          </a:p>
          <a:p>
            <a:pPr>
              <a:spcBef>
                <a:spcPct val="0"/>
              </a:spcBef>
              <a:buSzTx/>
            </a:pPr>
            <a:r>
              <a:rPr lang="en-US" altLang="en-US" sz="1500" dirty="0">
                <a:latin typeface="+mn-lt"/>
              </a:rPr>
              <a:t> </a:t>
            </a:r>
            <a:r>
              <a:rPr lang="en-US" altLang="en-US" sz="1500" b="0" dirty="0">
                <a:latin typeface="+mn-lt"/>
              </a:rPr>
              <a:t>Advantages of economic profits as a measure of performance:</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	Rewards managers for what shareholders value the most 	economic profits.</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	Accounts for </a:t>
            </a:r>
            <a:r>
              <a:rPr lang="en-US" altLang="en-US" sz="1500" dirty="0">
                <a:latin typeface="+mn-lt"/>
              </a:rPr>
              <a:t>all</a:t>
            </a:r>
            <a:r>
              <a:rPr lang="en-US" altLang="en-US" sz="1500" b="0" dirty="0">
                <a:latin typeface="+mn-lt"/>
              </a:rPr>
              <a:t> the costs associated with running a 	business, 	including the cost of capital.</a:t>
            </a:r>
          </a:p>
          <a:p>
            <a:pPr>
              <a:spcBef>
                <a:spcPct val="0"/>
              </a:spcBef>
              <a:buSzTx/>
              <a:buFontTx/>
              <a:buNone/>
            </a:pPr>
            <a:endParaRPr lang="en-US" altLang="en-US" sz="1500" b="0" dirty="0">
              <a:latin typeface="+mn-lt"/>
            </a:endParaRPr>
          </a:p>
          <a:p>
            <a:pPr>
              <a:spcBef>
                <a:spcPct val="0"/>
              </a:spcBef>
              <a:buSzTx/>
              <a:buFontTx/>
              <a:buNone/>
            </a:pPr>
            <a:r>
              <a:rPr lang="en-US" altLang="en-US" sz="1800" b="0" dirty="0">
                <a:latin typeface="+mn-lt"/>
              </a:rPr>
              <a:t>	</a:t>
            </a:r>
            <a:r>
              <a:rPr lang="en-US" altLang="en-US" sz="1500" b="0" dirty="0">
                <a:latin typeface="+mn-lt"/>
              </a:rPr>
              <a:t>Gives managers the incentive to improve both operating</a:t>
            </a:r>
          </a:p>
          <a:p>
            <a:pPr>
              <a:spcBef>
                <a:spcPct val="0"/>
              </a:spcBef>
              <a:buSzTx/>
              <a:buFontTx/>
              <a:buNone/>
            </a:pPr>
            <a:r>
              <a:rPr lang="en-US" altLang="en-US" sz="1500" b="0" dirty="0">
                <a:latin typeface="+mn-lt"/>
              </a:rPr>
              <a:t>	efficiency </a:t>
            </a:r>
            <a:r>
              <a:rPr lang="en-US" altLang="en-US" sz="1500" dirty="0">
                <a:latin typeface="+mn-lt"/>
              </a:rPr>
              <a:t>and</a:t>
            </a:r>
            <a:r>
              <a:rPr lang="en-US" altLang="en-US" sz="1500" b="0" dirty="0">
                <a:latin typeface="+mn-lt"/>
              </a:rPr>
              <a:t> capital efficiency.</a:t>
            </a:r>
          </a:p>
          <a:p>
            <a:pPr>
              <a:spcBef>
                <a:spcPct val="0"/>
              </a:spcBef>
              <a:buSzTx/>
              <a:buFontTx/>
              <a:buNone/>
            </a:pPr>
            <a:endParaRPr lang="en-US" altLang="en-US" sz="1500" b="0" dirty="0">
              <a:latin typeface="+mn-lt"/>
            </a:endParaRPr>
          </a:p>
          <a:p>
            <a:pPr>
              <a:spcBef>
                <a:spcPct val="0"/>
              </a:spcBef>
              <a:buSzTx/>
              <a:buFontTx/>
              <a:buNone/>
            </a:pPr>
            <a:r>
              <a:rPr lang="en-US" altLang="en-US" sz="1500" b="0" dirty="0">
                <a:latin typeface="+mn-lt"/>
              </a:rPr>
              <a:t>	Provides a clear-cut benchmark for evaluating performance.</a:t>
            </a:r>
            <a:endParaRPr lang="en-US" altLang="en-US" sz="1800" dirty="0">
              <a:latin typeface="+mn-lt"/>
            </a:endParaRPr>
          </a:p>
        </p:txBody>
      </p:sp>
    </p:spTree>
    <p:extLst>
      <p:ext uri="{BB962C8B-B14F-4D97-AF65-F5344CB8AC3E}">
        <p14:creationId xmlns:p14="http://schemas.microsoft.com/office/powerpoint/2010/main" val="380022946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298F5D9E-4E6F-4C6F-8103-D81CA4116AEB}" type="slidenum">
              <a:rPr lang="en-US" altLang="en-US" sz="1050" b="0">
                <a:solidFill>
                  <a:schemeClr val="tx1"/>
                </a:solidFill>
                <a:latin typeface="Times New Roman" panose="02020603050405020304" pitchFamily="18" charset="0"/>
              </a:rPr>
              <a:pPr>
                <a:lnSpc>
                  <a:spcPct val="100000"/>
                </a:lnSpc>
                <a:spcBef>
                  <a:spcPct val="0"/>
                </a:spcBef>
                <a:buSzTx/>
                <a:buFontTx/>
                <a:buNone/>
              </a:pPr>
              <a:t>97</a:t>
            </a:fld>
            <a:endParaRPr lang="en-US" altLang="en-US" sz="1050" b="0">
              <a:solidFill>
                <a:schemeClr val="tx1"/>
              </a:solidFill>
              <a:latin typeface="Times New Roman" panose="02020603050405020304" pitchFamily="18" charset="0"/>
            </a:endParaRPr>
          </a:p>
        </p:txBody>
      </p:sp>
      <p:sp>
        <p:nvSpPr>
          <p:cNvPr id="190467" name="AutoShape 2"/>
          <p:cNvSpPr>
            <a:spLocks noChangeArrowheads="1"/>
          </p:cNvSpPr>
          <p:nvPr/>
        </p:nvSpPr>
        <p:spPr bwMode="auto">
          <a:xfrm>
            <a:off x="1314450" y="1143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Operating margin = </a:t>
            </a:r>
            <a:r>
              <a:rPr lang="en-US" altLang="en-US" sz="900" b="0" u="sng">
                <a:solidFill>
                  <a:schemeClr val="tx1"/>
                </a:solidFill>
              </a:rPr>
              <a:t>EBIT</a:t>
            </a:r>
            <a:endParaRPr lang="en-US" altLang="en-US" sz="900" b="0">
              <a:solidFill>
                <a:schemeClr val="tx1"/>
              </a:solidFill>
            </a:endParaRPr>
          </a:p>
          <a:p>
            <a:pPr algn="ctr">
              <a:lnSpc>
                <a:spcPct val="100000"/>
              </a:lnSpc>
              <a:spcBef>
                <a:spcPct val="0"/>
              </a:spcBef>
              <a:buSzTx/>
              <a:buFontTx/>
              <a:buNone/>
            </a:pPr>
            <a:r>
              <a:rPr lang="en-US" altLang="en-US" sz="1050" b="0">
                <a:solidFill>
                  <a:schemeClr val="tx1"/>
                </a:solidFill>
              </a:rPr>
              <a:t>                           Sales</a:t>
            </a:r>
          </a:p>
        </p:txBody>
      </p:sp>
      <p:sp>
        <p:nvSpPr>
          <p:cNvPr id="190468" name="AutoShape 3"/>
          <p:cNvSpPr>
            <a:spLocks noChangeArrowheads="1"/>
          </p:cNvSpPr>
          <p:nvPr/>
        </p:nvSpPr>
        <p:spPr bwMode="auto">
          <a:xfrm>
            <a:off x="1314450" y="6858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Tx/>
              <a:buNone/>
            </a:pPr>
            <a:r>
              <a:rPr lang="en-US" altLang="en-US" sz="900" b="0">
                <a:solidFill>
                  <a:schemeClr val="tx1"/>
                </a:solidFill>
              </a:rPr>
              <a:t>Capital turnover = </a:t>
            </a:r>
            <a:r>
              <a:rPr lang="en-US" altLang="en-US" sz="900" b="0" u="sng">
                <a:solidFill>
                  <a:schemeClr val="tx1"/>
                </a:solidFill>
              </a:rPr>
              <a:t>    Sales      </a:t>
            </a:r>
          </a:p>
          <a:p>
            <a:pPr>
              <a:lnSpc>
                <a:spcPct val="100000"/>
              </a:lnSpc>
              <a:spcBef>
                <a:spcPct val="0"/>
              </a:spcBef>
              <a:buSzTx/>
              <a:buFontTx/>
              <a:buNone/>
            </a:pPr>
            <a:r>
              <a:rPr lang="en-US" altLang="en-US" sz="900" b="0">
                <a:solidFill>
                  <a:schemeClr val="tx1"/>
                </a:solidFill>
              </a:rPr>
              <a:t>                      Invested Capital</a:t>
            </a:r>
          </a:p>
        </p:txBody>
      </p:sp>
      <p:sp>
        <p:nvSpPr>
          <p:cNvPr id="190469" name="AutoShape 4"/>
          <p:cNvSpPr>
            <a:spLocks noChangeArrowheads="1"/>
          </p:cNvSpPr>
          <p:nvPr/>
        </p:nvSpPr>
        <p:spPr bwMode="auto">
          <a:xfrm>
            <a:off x="1314450" y="12573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Tax effect = (1 - Tax rate)</a:t>
            </a:r>
          </a:p>
        </p:txBody>
      </p:sp>
      <p:sp>
        <p:nvSpPr>
          <p:cNvPr id="190470" name="AutoShape 5"/>
          <p:cNvSpPr>
            <a:spLocks noChangeArrowheads="1"/>
          </p:cNvSpPr>
          <p:nvPr/>
        </p:nvSpPr>
        <p:spPr bwMode="auto">
          <a:xfrm>
            <a:off x="1314450" y="18288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After tax cost of debt</a:t>
            </a:r>
          </a:p>
        </p:txBody>
      </p:sp>
      <p:sp>
        <p:nvSpPr>
          <p:cNvPr id="190471" name="AutoShape 6"/>
          <p:cNvSpPr>
            <a:spLocks noChangeArrowheads="1"/>
          </p:cNvSpPr>
          <p:nvPr/>
        </p:nvSpPr>
        <p:spPr bwMode="auto">
          <a:xfrm>
            <a:off x="1314450" y="24003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Estimated cost of equity</a:t>
            </a:r>
          </a:p>
        </p:txBody>
      </p:sp>
      <p:sp>
        <p:nvSpPr>
          <p:cNvPr id="190472" name="AutoShape 7"/>
          <p:cNvSpPr>
            <a:spLocks noChangeArrowheads="1"/>
          </p:cNvSpPr>
          <p:nvPr/>
        </p:nvSpPr>
        <p:spPr bwMode="auto">
          <a:xfrm>
            <a:off x="1314450" y="29718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Economic, political and social </a:t>
            </a:r>
          </a:p>
          <a:p>
            <a:pPr algn="ctr">
              <a:lnSpc>
                <a:spcPct val="100000"/>
              </a:lnSpc>
              <a:spcBef>
                <a:spcPct val="0"/>
              </a:spcBef>
              <a:buSzTx/>
              <a:buFontTx/>
              <a:buNone/>
            </a:pPr>
            <a:r>
              <a:rPr lang="en-US" altLang="en-US" sz="900" b="0">
                <a:solidFill>
                  <a:schemeClr val="tx1"/>
                </a:solidFill>
              </a:rPr>
              <a:t>environments</a:t>
            </a:r>
          </a:p>
        </p:txBody>
      </p:sp>
      <p:sp>
        <p:nvSpPr>
          <p:cNvPr id="190473" name="AutoShape 8"/>
          <p:cNvSpPr>
            <a:spLocks noChangeArrowheads="1"/>
          </p:cNvSpPr>
          <p:nvPr/>
        </p:nvSpPr>
        <p:spPr bwMode="auto">
          <a:xfrm>
            <a:off x="1314450" y="35433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Market structure</a:t>
            </a:r>
          </a:p>
        </p:txBody>
      </p:sp>
      <p:sp>
        <p:nvSpPr>
          <p:cNvPr id="190474" name="AutoShape 9"/>
          <p:cNvSpPr>
            <a:spLocks noChangeArrowheads="1"/>
          </p:cNvSpPr>
          <p:nvPr/>
        </p:nvSpPr>
        <p:spPr bwMode="auto">
          <a:xfrm>
            <a:off x="1314450" y="4114800"/>
            <a:ext cx="1657350" cy="4000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Competitive advantages and </a:t>
            </a:r>
          </a:p>
          <a:p>
            <a:pPr algn="ctr">
              <a:lnSpc>
                <a:spcPct val="100000"/>
              </a:lnSpc>
              <a:spcBef>
                <a:spcPct val="0"/>
              </a:spcBef>
              <a:buSzTx/>
              <a:buFontTx/>
              <a:buNone/>
            </a:pPr>
            <a:r>
              <a:rPr lang="en-US" altLang="en-US" sz="900" b="0">
                <a:solidFill>
                  <a:schemeClr val="tx1"/>
                </a:solidFill>
              </a:rPr>
              <a:t>core competencies</a:t>
            </a:r>
          </a:p>
        </p:txBody>
      </p:sp>
      <p:sp>
        <p:nvSpPr>
          <p:cNvPr id="190475" name="AutoShape 10"/>
          <p:cNvSpPr>
            <a:spLocks noChangeArrowheads="1"/>
          </p:cNvSpPr>
          <p:nvPr/>
        </p:nvSpPr>
        <p:spPr bwMode="auto">
          <a:xfrm>
            <a:off x="3200400" y="114300"/>
            <a:ext cx="857250" cy="6286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u="sng">
                <a:solidFill>
                  <a:schemeClr val="tx1"/>
                </a:solidFill>
              </a:rPr>
              <a:t>        EBIT      </a:t>
            </a:r>
          </a:p>
          <a:p>
            <a:pPr algn="ctr">
              <a:lnSpc>
                <a:spcPct val="100000"/>
              </a:lnSpc>
              <a:spcBef>
                <a:spcPct val="0"/>
              </a:spcBef>
              <a:buSzTx/>
              <a:buFontTx/>
              <a:buNone/>
            </a:pPr>
            <a:r>
              <a:rPr lang="en-US" altLang="en-US" sz="900" b="0">
                <a:solidFill>
                  <a:schemeClr val="tx1"/>
                </a:solidFill>
              </a:rPr>
              <a:t>Investment Cap.</a:t>
            </a:r>
          </a:p>
          <a:p>
            <a:pPr algn="ctr">
              <a:lnSpc>
                <a:spcPct val="100000"/>
              </a:lnSpc>
              <a:spcBef>
                <a:spcPct val="0"/>
              </a:spcBef>
              <a:buSzTx/>
              <a:buFontTx/>
              <a:buNone/>
            </a:pPr>
            <a:r>
              <a:rPr lang="en-US" altLang="en-US" sz="900" b="0">
                <a:solidFill>
                  <a:schemeClr val="tx1"/>
                </a:solidFill>
              </a:rPr>
              <a:t>(pretax ROIC)</a:t>
            </a:r>
          </a:p>
        </p:txBody>
      </p:sp>
      <p:sp>
        <p:nvSpPr>
          <p:cNvPr id="190476" name="AutoShape 11"/>
          <p:cNvSpPr>
            <a:spLocks noChangeArrowheads="1"/>
          </p:cNvSpPr>
          <p:nvPr/>
        </p:nvSpPr>
        <p:spPr bwMode="auto">
          <a:xfrm>
            <a:off x="4286250" y="342900"/>
            <a:ext cx="80010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Expected</a:t>
            </a:r>
          </a:p>
          <a:p>
            <a:pPr algn="ctr">
              <a:lnSpc>
                <a:spcPct val="100000"/>
              </a:lnSpc>
              <a:spcBef>
                <a:spcPct val="0"/>
              </a:spcBef>
              <a:buSzTx/>
              <a:buFontTx/>
              <a:buNone/>
            </a:pPr>
            <a:r>
              <a:rPr lang="en-US" altLang="en-US" sz="900" b="0">
                <a:solidFill>
                  <a:schemeClr val="tx1"/>
                </a:solidFill>
              </a:rPr>
              <a:t> after tax</a:t>
            </a:r>
          </a:p>
          <a:p>
            <a:pPr algn="ctr">
              <a:lnSpc>
                <a:spcPct val="100000"/>
              </a:lnSpc>
              <a:spcBef>
                <a:spcPct val="0"/>
              </a:spcBef>
              <a:buSzTx/>
              <a:buFontTx/>
              <a:buNone/>
            </a:pPr>
            <a:r>
              <a:rPr lang="en-US" altLang="en-US" sz="900">
                <a:solidFill>
                  <a:schemeClr val="tx1"/>
                </a:solidFill>
              </a:rPr>
              <a:t>ROIC</a:t>
            </a:r>
          </a:p>
        </p:txBody>
      </p:sp>
      <p:sp>
        <p:nvSpPr>
          <p:cNvPr id="190477" name="AutoShape 12"/>
          <p:cNvSpPr>
            <a:spLocks noChangeArrowheads="1"/>
          </p:cNvSpPr>
          <p:nvPr/>
        </p:nvSpPr>
        <p:spPr bwMode="auto">
          <a:xfrm>
            <a:off x="4629150" y="2057400"/>
            <a:ext cx="80010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dirty="0">
                <a:solidFill>
                  <a:schemeClr val="tx1"/>
                </a:solidFill>
              </a:rPr>
              <a:t>Weighted avg.</a:t>
            </a:r>
          </a:p>
          <a:p>
            <a:pPr algn="ctr">
              <a:lnSpc>
                <a:spcPct val="100000"/>
              </a:lnSpc>
              <a:spcBef>
                <a:spcPct val="0"/>
              </a:spcBef>
              <a:buSzTx/>
              <a:buFontTx/>
              <a:buNone/>
            </a:pPr>
            <a:r>
              <a:rPr lang="en-US" altLang="en-US" sz="900" b="0" dirty="0">
                <a:solidFill>
                  <a:schemeClr val="tx1"/>
                </a:solidFill>
              </a:rPr>
              <a:t>cost of capital</a:t>
            </a:r>
          </a:p>
          <a:p>
            <a:pPr algn="ctr">
              <a:lnSpc>
                <a:spcPct val="100000"/>
              </a:lnSpc>
              <a:spcBef>
                <a:spcPct val="0"/>
              </a:spcBef>
              <a:buSzTx/>
              <a:buFontTx/>
              <a:buNone/>
            </a:pPr>
            <a:r>
              <a:rPr lang="en-US" altLang="en-US" sz="900" dirty="0">
                <a:solidFill>
                  <a:schemeClr val="tx1"/>
                </a:solidFill>
              </a:rPr>
              <a:t>WACC</a:t>
            </a:r>
          </a:p>
        </p:txBody>
      </p:sp>
      <p:sp>
        <p:nvSpPr>
          <p:cNvPr id="190478" name="AutoShape 13"/>
          <p:cNvSpPr>
            <a:spLocks noChangeArrowheads="1"/>
          </p:cNvSpPr>
          <p:nvPr/>
        </p:nvSpPr>
        <p:spPr bwMode="auto">
          <a:xfrm>
            <a:off x="3371850" y="2343150"/>
            <a:ext cx="85725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Percent of </a:t>
            </a:r>
          </a:p>
          <a:p>
            <a:pPr algn="ctr">
              <a:lnSpc>
                <a:spcPct val="100000"/>
              </a:lnSpc>
              <a:spcBef>
                <a:spcPct val="0"/>
              </a:spcBef>
              <a:buSzTx/>
              <a:buFontTx/>
              <a:buNone/>
            </a:pPr>
            <a:r>
              <a:rPr lang="en-US" altLang="en-US" sz="900" b="0">
                <a:solidFill>
                  <a:schemeClr val="tx1"/>
                </a:solidFill>
              </a:rPr>
              <a:t>equity financing</a:t>
            </a:r>
          </a:p>
        </p:txBody>
      </p:sp>
      <p:sp>
        <p:nvSpPr>
          <p:cNvPr id="190479" name="AutoShape 14"/>
          <p:cNvSpPr>
            <a:spLocks noChangeArrowheads="1"/>
          </p:cNvSpPr>
          <p:nvPr/>
        </p:nvSpPr>
        <p:spPr bwMode="auto">
          <a:xfrm>
            <a:off x="3371850" y="1714500"/>
            <a:ext cx="85725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b="0">
                <a:solidFill>
                  <a:schemeClr val="tx1"/>
                </a:solidFill>
              </a:rPr>
              <a:t>Percent of</a:t>
            </a:r>
          </a:p>
          <a:p>
            <a:pPr algn="ctr">
              <a:lnSpc>
                <a:spcPct val="100000"/>
              </a:lnSpc>
              <a:spcBef>
                <a:spcPct val="0"/>
              </a:spcBef>
              <a:buSzTx/>
              <a:buFontTx/>
              <a:buNone/>
            </a:pPr>
            <a:r>
              <a:rPr lang="en-US" altLang="en-US" sz="900" b="0">
                <a:solidFill>
                  <a:schemeClr val="tx1"/>
                </a:solidFill>
              </a:rPr>
              <a:t>debt financing</a:t>
            </a:r>
          </a:p>
        </p:txBody>
      </p:sp>
      <p:sp>
        <p:nvSpPr>
          <p:cNvPr id="190480" name="AutoShape 15"/>
          <p:cNvSpPr>
            <a:spLocks noChangeArrowheads="1"/>
          </p:cNvSpPr>
          <p:nvPr/>
        </p:nvSpPr>
        <p:spPr bwMode="auto">
          <a:xfrm>
            <a:off x="5429250" y="3543300"/>
            <a:ext cx="85725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a:solidFill>
                  <a:schemeClr val="tx1"/>
                </a:solidFill>
              </a:rPr>
              <a:t>Sustainability</a:t>
            </a:r>
          </a:p>
          <a:p>
            <a:pPr algn="ctr">
              <a:lnSpc>
                <a:spcPct val="100000"/>
              </a:lnSpc>
              <a:spcBef>
                <a:spcPct val="0"/>
              </a:spcBef>
              <a:buSzTx/>
              <a:buFontTx/>
              <a:buNone/>
            </a:pPr>
            <a:r>
              <a:rPr lang="en-US" altLang="en-US" sz="900">
                <a:solidFill>
                  <a:schemeClr val="tx1"/>
                </a:solidFill>
              </a:rPr>
              <a:t>of growth</a:t>
            </a:r>
          </a:p>
        </p:txBody>
      </p:sp>
      <p:sp>
        <p:nvSpPr>
          <p:cNvPr id="190481" name="AutoShape 16"/>
          <p:cNvSpPr>
            <a:spLocks noChangeArrowheads="1"/>
          </p:cNvSpPr>
          <p:nvPr/>
        </p:nvSpPr>
        <p:spPr bwMode="auto">
          <a:xfrm>
            <a:off x="5372100" y="400050"/>
            <a:ext cx="857250" cy="5143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a:solidFill>
                  <a:schemeClr val="tx1"/>
                </a:solidFill>
              </a:rPr>
              <a:t>Return spread</a:t>
            </a:r>
          </a:p>
          <a:p>
            <a:pPr algn="ctr">
              <a:lnSpc>
                <a:spcPct val="100000"/>
              </a:lnSpc>
              <a:spcBef>
                <a:spcPct val="0"/>
              </a:spcBef>
              <a:buSzTx/>
              <a:buFontTx/>
              <a:buNone/>
            </a:pPr>
            <a:r>
              <a:rPr lang="en-US" altLang="en-US" sz="900">
                <a:solidFill>
                  <a:schemeClr val="tx1"/>
                </a:solidFill>
              </a:rPr>
              <a:t>(ROIC - WACC)</a:t>
            </a:r>
          </a:p>
        </p:txBody>
      </p:sp>
      <p:sp>
        <p:nvSpPr>
          <p:cNvPr id="190482" name="AutoShape 17"/>
          <p:cNvSpPr>
            <a:spLocks noChangeArrowheads="1"/>
          </p:cNvSpPr>
          <p:nvPr/>
        </p:nvSpPr>
        <p:spPr bwMode="auto">
          <a:xfrm>
            <a:off x="6115050" y="971550"/>
            <a:ext cx="1771650" cy="2457450"/>
          </a:xfrm>
          <a:prstGeom prst="roundRect">
            <a:avLst>
              <a:gd name="adj" fmla="val 16602"/>
            </a:avLst>
          </a:prstGeom>
          <a:solidFill>
            <a:schemeClr val="bg1"/>
          </a:solidFill>
          <a:ln w="12700">
            <a:solidFill>
              <a:schemeClr val="tx1"/>
            </a:solidFill>
            <a:round/>
            <a:headEnd/>
            <a:tailEnd/>
          </a:ln>
        </p:spPr>
        <p:txBody>
          <a:bodyPr wrap="none" lIns="67866" tIns="33338" rIns="67866" bIns="33338" anchor="ct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0"/>
              </a:spcBef>
              <a:buSzTx/>
              <a:buFontTx/>
              <a:buNone/>
            </a:pPr>
            <a:r>
              <a:rPr lang="en-US" altLang="en-US" sz="900">
                <a:solidFill>
                  <a:schemeClr val="tx1"/>
                </a:solidFill>
              </a:rPr>
              <a:t>MARKET VALUE ADDED</a:t>
            </a:r>
          </a:p>
          <a:p>
            <a:pPr algn="ctr">
              <a:lnSpc>
                <a:spcPct val="100000"/>
              </a:lnSpc>
              <a:spcBef>
                <a:spcPct val="0"/>
              </a:spcBef>
              <a:buSzTx/>
              <a:buFontTx/>
              <a:buNone/>
            </a:pPr>
            <a:r>
              <a:rPr lang="en-US" altLang="en-US" sz="900">
                <a:solidFill>
                  <a:schemeClr val="tx1"/>
                </a:solidFill>
              </a:rPr>
              <a:t>(MVA)</a:t>
            </a:r>
          </a:p>
          <a:p>
            <a:pPr algn="ctr">
              <a:lnSpc>
                <a:spcPct val="100000"/>
              </a:lnSpc>
              <a:spcBef>
                <a:spcPct val="0"/>
              </a:spcBef>
              <a:buSzTx/>
              <a:buFontTx/>
              <a:buNone/>
            </a:pPr>
            <a:endParaRPr lang="en-US" altLang="en-US" sz="900">
              <a:solidFill>
                <a:schemeClr val="tx1"/>
              </a:solidFill>
            </a:endParaRPr>
          </a:p>
          <a:p>
            <a:pPr algn="ctr">
              <a:lnSpc>
                <a:spcPct val="100000"/>
              </a:lnSpc>
              <a:spcBef>
                <a:spcPct val="0"/>
              </a:spcBef>
              <a:buSzTx/>
              <a:buFontTx/>
              <a:buNone/>
            </a:pPr>
            <a:r>
              <a:rPr lang="en-US" altLang="en-US" sz="900" b="0">
                <a:solidFill>
                  <a:schemeClr val="tx1"/>
                </a:solidFill>
              </a:rPr>
              <a:t>If the present value of the future</a:t>
            </a:r>
          </a:p>
          <a:p>
            <a:pPr algn="ctr">
              <a:lnSpc>
                <a:spcPct val="100000"/>
              </a:lnSpc>
              <a:spcBef>
                <a:spcPct val="0"/>
              </a:spcBef>
              <a:buSzTx/>
              <a:buFontTx/>
              <a:buNone/>
            </a:pPr>
            <a:r>
              <a:rPr lang="en-US" altLang="en-US" sz="900" b="0">
                <a:solidFill>
                  <a:schemeClr val="tx1"/>
                </a:solidFill>
              </a:rPr>
              <a:t>stream of expected return spreads</a:t>
            </a:r>
          </a:p>
          <a:p>
            <a:pPr algn="ctr">
              <a:lnSpc>
                <a:spcPct val="100000"/>
              </a:lnSpc>
              <a:spcBef>
                <a:spcPct val="0"/>
              </a:spcBef>
              <a:buSzTx/>
              <a:buFontTx/>
              <a:buNone/>
            </a:pPr>
            <a:r>
              <a:rPr lang="en-US" altLang="en-US" sz="900" b="0">
                <a:solidFill>
                  <a:schemeClr val="tx1"/>
                </a:solidFill>
              </a:rPr>
              <a:t> is  positive, MVA is positive and</a:t>
            </a:r>
          </a:p>
          <a:p>
            <a:pPr algn="ctr">
              <a:lnSpc>
                <a:spcPct val="100000"/>
              </a:lnSpc>
              <a:spcBef>
                <a:spcPct val="0"/>
              </a:spcBef>
              <a:buSzTx/>
              <a:buFontTx/>
              <a:buNone/>
            </a:pPr>
            <a:r>
              <a:rPr lang="en-US" altLang="en-US" sz="900" b="0">
                <a:solidFill>
                  <a:schemeClr val="tx1"/>
                </a:solidFill>
              </a:rPr>
              <a:t> the higher the growth, the more </a:t>
            </a:r>
          </a:p>
          <a:p>
            <a:pPr algn="ctr">
              <a:lnSpc>
                <a:spcPct val="100000"/>
              </a:lnSpc>
              <a:spcBef>
                <a:spcPct val="0"/>
              </a:spcBef>
              <a:buSzTx/>
              <a:buFontTx/>
              <a:buNone/>
            </a:pPr>
            <a:r>
              <a:rPr lang="en-US" altLang="en-US" sz="900" b="0">
                <a:solidFill>
                  <a:schemeClr val="tx1"/>
                </a:solidFill>
              </a:rPr>
              <a:t>value created.</a:t>
            </a:r>
          </a:p>
          <a:p>
            <a:pPr algn="ctr">
              <a:lnSpc>
                <a:spcPct val="100000"/>
              </a:lnSpc>
              <a:spcBef>
                <a:spcPct val="0"/>
              </a:spcBef>
              <a:buSzTx/>
              <a:buFontTx/>
              <a:buNone/>
            </a:pPr>
            <a:endParaRPr lang="en-US" altLang="en-US" sz="900" b="0">
              <a:solidFill>
                <a:schemeClr val="tx1"/>
              </a:solidFill>
            </a:endParaRPr>
          </a:p>
          <a:p>
            <a:pPr algn="ctr">
              <a:lnSpc>
                <a:spcPct val="100000"/>
              </a:lnSpc>
              <a:spcBef>
                <a:spcPct val="0"/>
              </a:spcBef>
              <a:buSzTx/>
              <a:buFontTx/>
              <a:buNone/>
            </a:pPr>
            <a:r>
              <a:rPr lang="en-US" altLang="en-US" sz="900" b="0">
                <a:solidFill>
                  <a:schemeClr val="tx1"/>
                </a:solidFill>
              </a:rPr>
              <a:t>If the present value of the future </a:t>
            </a:r>
          </a:p>
          <a:p>
            <a:pPr algn="ctr">
              <a:lnSpc>
                <a:spcPct val="100000"/>
              </a:lnSpc>
              <a:spcBef>
                <a:spcPct val="0"/>
              </a:spcBef>
              <a:buSzTx/>
              <a:buFontTx/>
              <a:buNone/>
            </a:pPr>
            <a:r>
              <a:rPr lang="en-US" altLang="en-US" sz="900" b="0">
                <a:solidFill>
                  <a:schemeClr val="tx1"/>
                </a:solidFill>
              </a:rPr>
              <a:t>stream of expected return spreads</a:t>
            </a:r>
          </a:p>
          <a:p>
            <a:pPr algn="ctr">
              <a:lnSpc>
                <a:spcPct val="100000"/>
              </a:lnSpc>
              <a:spcBef>
                <a:spcPct val="0"/>
              </a:spcBef>
              <a:buSzTx/>
              <a:buFontTx/>
              <a:buNone/>
            </a:pPr>
            <a:r>
              <a:rPr lang="en-US" altLang="en-US" sz="900" b="0">
                <a:solidFill>
                  <a:schemeClr val="tx1"/>
                </a:solidFill>
              </a:rPr>
              <a:t> is negative and the higher the </a:t>
            </a:r>
          </a:p>
          <a:p>
            <a:pPr algn="ctr">
              <a:lnSpc>
                <a:spcPct val="100000"/>
              </a:lnSpc>
              <a:spcBef>
                <a:spcPct val="0"/>
              </a:spcBef>
              <a:buSzTx/>
              <a:buFontTx/>
              <a:buNone/>
            </a:pPr>
            <a:r>
              <a:rPr lang="en-US" altLang="en-US" sz="900" b="0">
                <a:solidFill>
                  <a:schemeClr val="tx1"/>
                </a:solidFill>
              </a:rPr>
              <a:t>growth, the more </a:t>
            </a:r>
          </a:p>
          <a:p>
            <a:pPr algn="ctr">
              <a:lnSpc>
                <a:spcPct val="100000"/>
              </a:lnSpc>
              <a:spcBef>
                <a:spcPct val="0"/>
              </a:spcBef>
              <a:buSzTx/>
              <a:buFontTx/>
              <a:buNone/>
            </a:pPr>
            <a:r>
              <a:rPr lang="en-US" altLang="en-US" sz="900" b="0">
                <a:solidFill>
                  <a:schemeClr val="tx1"/>
                </a:solidFill>
              </a:rPr>
              <a:t>value destroyed.</a:t>
            </a:r>
          </a:p>
        </p:txBody>
      </p:sp>
      <p:sp>
        <p:nvSpPr>
          <p:cNvPr id="190483" name="Rectangle 18"/>
          <p:cNvSpPr>
            <a:spLocks noChangeArrowheads="1"/>
          </p:cNvSpPr>
          <p:nvPr/>
        </p:nvSpPr>
        <p:spPr bwMode="auto">
          <a:xfrm>
            <a:off x="1368029" y="4568429"/>
            <a:ext cx="3550444" cy="52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67866" tIns="33338" rIns="67866" bIns="33338">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Tx/>
              <a:buNone/>
            </a:pPr>
            <a:r>
              <a:rPr lang="en-US" altLang="en-US" sz="750" dirty="0">
                <a:solidFill>
                  <a:schemeClr val="tx1"/>
                </a:solidFill>
              </a:rPr>
              <a:t>EBIT = Earnings before interest and taxes (operating profit before tax);</a:t>
            </a:r>
          </a:p>
          <a:p>
            <a:pPr>
              <a:lnSpc>
                <a:spcPct val="100000"/>
              </a:lnSpc>
              <a:spcBef>
                <a:spcPct val="50000"/>
              </a:spcBef>
              <a:buSzTx/>
              <a:buFontTx/>
              <a:buNone/>
            </a:pPr>
            <a:r>
              <a:rPr lang="en-US" altLang="en-US" sz="750" dirty="0">
                <a:solidFill>
                  <a:schemeClr val="tx1"/>
                </a:solidFill>
              </a:rPr>
              <a:t>Invested capital = Cash + Working capital requirement + Net fixed assets;</a:t>
            </a:r>
          </a:p>
          <a:p>
            <a:pPr>
              <a:lnSpc>
                <a:spcPct val="100000"/>
              </a:lnSpc>
              <a:spcBef>
                <a:spcPct val="50000"/>
              </a:spcBef>
              <a:buSzTx/>
              <a:buFontTx/>
              <a:buNone/>
            </a:pPr>
            <a:r>
              <a:rPr lang="en-US" altLang="en-US" sz="750" dirty="0">
                <a:solidFill>
                  <a:schemeClr val="tx1"/>
                </a:solidFill>
              </a:rPr>
              <a:t>WACC = [% Debt][After tax cost of debt] + [% Equity][Cost of equity].</a:t>
            </a:r>
          </a:p>
        </p:txBody>
      </p:sp>
      <p:sp>
        <p:nvSpPr>
          <p:cNvPr id="190484" name="Freeform 19"/>
          <p:cNvSpPr>
            <a:spLocks/>
          </p:cNvSpPr>
          <p:nvPr/>
        </p:nvSpPr>
        <p:spPr bwMode="auto">
          <a:xfrm>
            <a:off x="2971800" y="314326"/>
            <a:ext cx="229791" cy="115491"/>
          </a:xfrm>
          <a:custGeom>
            <a:avLst/>
            <a:gdLst>
              <a:gd name="T0" fmla="*/ 0 w 193"/>
              <a:gd name="T1" fmla="*/ 0 h 97"/>
              <a:gd name="T2" fmla="*/ 2147483646 w 193"/>
              <a:gd name="T3" fmla="*/ 0 h 97"/>
              <a:gd name="T4" fmla="*/ 2147483646 w 193"/>
              <a:gd name="T5" fmla="*/ 2147483646 h 97"/>
              <a:gd name="T6" fmla="*/ 2147483646 w 193"/>
              <a:gd name="T7" fmla="*/ 2147483646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0"/>
                </a:moveTo>
                <a:lnTo>
                  <a:pt x="96" y="0"/>
                </a:lnTo>
                <a:lnTo>
                  <a:pt x="96" y="96"/>
                </a:lnTo>
                <a:lnTo>
                  <a:pt x="192" y="96"/>
                </a:lnTo>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85" name="Freeform 20"/>
          <p:cNvSpPr>
            <a:spLocks/>
          </p:cNvSpPr>
          <p:nvPr/>
        </p:nvSpPr>
        <p:spPr bwMode="auto">
          <a:xfrm>
            <a:off x="2971800" y="428626"/>
            <a:ext cx="229791" cy="458391"/>
          </a:xfrm>
          <a:custGeom>
            <a:avLst/>
            <a:gdLst>
              <a:gd name="T0" fmla="*/ 0 w 193"/>
              <a:gd name="T1" fmla="*/ 2147483646 h 385"/>
              <a:gd name="T2" fmla="*/ 2147483646 w 193"/>
              <a:gd name="T3" fmla="*/ 2147483646 h 385"/>
              <a:gd name="T4" fmla="*/ 2147483646 w 193"/>
              <a:gd name="T5" fmla="*/ 0 h 385"/>
              <a:gd name="T6" fmla="*/ 2147483646 w 193"/>
              <a:gd name="T7" fmla="*/ 0 h 385"/>
              <a:gd name="T8" fmla="*/ 0 60000 65536"/>
              <a:gd name="T9" fmla="*/ 0 60000 65536"/>
              <a:gd name="T10" fmla="*/ 0 60000 65536"/>
              <a:gd name="T11" fmla="*/ 0 60000 65536"/>
              <a:gd name="T12" fmla="*/ 0 w 193"/>
              <a:gd name="T13" fmla="*/ 0 h 385"/>
              <a:gd name="T14" fmla="*/ 193 w 193"/>
              <a:gd name="T15" fmla="*/ 385 h 385"/>
            </a:gdLst>
            <a:ahLst/>
            <a:cxnLst>
              <a:cxn ang="T8">
                <a:pos x="T0" y="T1"/>
              </a:cxn>
              <a:cxn ang="T9">
                <a:pos x="T2" y="T3"/>
              </a:cxn>
              <a:cxn ang="T10">
                <a:pos x="T4" y="T5"/>
              </a:cxn>
              <a:cxn ang="T11">
                <a:pos x="T6" y="T7"/>
              </a:cxn>
            </a:cxnLst>
            <a:rect l="T12" t="T13" r="T14" b="T15"/>
            <a:pathLst>
              <a:path w="193" h="385">
                <a:moveTo>
                  <a:pt x="0" y="384"/>
                </a:moveTo>
                <a:lnTo>
                  <a:pt x="96" y="384"/>
                </a:lnTo>
                <a:lnTo>
                  <a:pt x="96" y="0"/>
                </a:lnTo>
                <a:lnTo>
                  <a:pt x="192" y="0"/>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86" name="Line 21"/>
          <p:cNvSpPr>
            <a:spLocks noChangeShapeType="1"/>
          </p:cNvSpPr>
          <p:nvPr/>
        </p:nvSpPr>
        <p:spPr bwMode="auto">
          <a:xfrm>
            <a:off x="4087416" y="514350"/>
            <a:ext cx="17502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90487" name="Line 22"/>
          <p:cNvSpPr>
            <a:spLocks noChangeShapeType="1"/>
          </p:cNvSpPr>
          <p:nvPr/>
        </p:nvSpPr>
        <p:spPr bwMode="auto">
          <a:xfrm>
            <a:off x="5116116" y="628650"/>
            <a:ext cx="23217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90488" name="Line 23"/>
          <p:cNvSpPr>
            <a:spLocks noChangeShapeType="1"/>
          </p:cNvSpPr>
          <p:nvPr/>
        </p:nvSpPr>
        <p:spPr bwMode="auto">
          <a:xfrm>
            <a:off x="3001566" y="2000250"/>
            <a:ext cx="34647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90489" name="Line 24"/>
          <p:cNvSpPr>
            <a:spLocks noChangeShapeType="1"/>
          </p:cNvSpPr>
          <p:nvPr/>
        </p:nvSpPr>
        <p:spPr bwMode="auto">
          <a:xfrm>
            <a:off x="3001566" y="2628900"/>
            <a:ext cx="34647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90490" name="Freeform 25"/>
          <p:cNvSpPr>
            <a:spLocks/>
          </p:cNvSpPr>
          <p:nvPr/>
        </p:nvSpPr>
        <p:spPr bwMode="auto">
          <a:xfrm>
            <a:off x="4229102" y="1971676"/>
            <a:ext cx="401241" cy="344091"/>
          </a:xfrm>
          <a:custGeom>
            <a:avLst/>
            <a:gdLst>
              <a:gd name="T0" fmla="*/ 0 w 337"/>
              <a:gd name="T1" fmla="*/ 0 h 289"/>
              <a:gd name="T2" fmla="*/ 2147483646 w 337"/>
              <a:gd name="T3" fmla="*/ 0 h 289"/>
              <a:gd name="T4" fmla="*/ 2147483646 w 337"/>
              <a:gd name="T5" fmla="*/ 2147483646 h 289"/>
              <a:gd name="T6" fmla="*/ 2147483646 w 337"/>
              <a:gd name="T7" fmla="*/ 2147483646 h 289"/>
              <a:gd name="T8" fmla="*/ 0 60000 65536"/>
              <a:gd name="T9" fmla="*/ 0 60000 65536"/>
              <a:gd name="T10" fmla="*/ 0 60000 65536"/>
              <a:gd name="T11" fmla="*/ 0 60000 65536"/>
              <a:gd name="T12" fmla="*/ 0 w 337"/>
              <a:gd name="T13" fmla="*/ 0 h 289"/>
              <a:gd name="T14" fmla="*/ 337 w 337"/>
              <a:gd name="T15" fmla="*/ 289 h 289"/>
            </a:gdLst>
            <a:ahLst/>
            <a:cxnLst>
              <a:cxn ang="T8">
                <a:pos x="T0" y="T1"/>
              </a:cxn>
              <a:cxn ang="T9">
                <a:pos x="T2" y="T3"/>
              </a:cxn>
              <a:cxn ang="T10">
                <a:pos x="T4" y="T5"/>
              </a:cxn>
              <a:cxn ang="T11">
                <a:pos x="T6" y="T7"/>
              </a:cxn>
            </a:cxnLst>
            <a:rect l="T12" t="T13" r="T14" b="T15"/>
            <a:pathLst>
              <a:path w="337" h="289">
                <a:moveTo>
                  <a:pt x="0" y="0"/>
                </a:moveTo>
                <a:lnTo>
                  <a:pt x="168" y="0"/>
                </a:lnTo>
                <a:lnTo>
                  <a:pt x="168" y="288"/>
                </a:lnTo>
                <a:lnTo>
                  <a:pt x="336" y="288"/>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1" name="Freeform 26"/>
          <p:cNvSpPr>
            <a:spLocks/>
          </p:cNvSpPr>
          <p:nvPr/>
        </p:nvSpPr>
        <p:spPr bwMode="auto">
          <a:xfrm>
            <a:off x="4229102" y="2314576"/>
            <a:ext cx="401241" cy="286941"/>
          </a:xfrm>
          <a:custGeom>
            <a:avLst/>
            <a:gdLst>
              <a:gd name="T0" fmla="*/ 0 w 337"/>
              <a:gd name="T1" fmla="*/ 2147483646 h 241"/>
              <a:gd name="T2" fmla="*/ 2147483646 w 337"/>
              <a:gd name="T3" fmla="*/ 2147483646 h 241"/>
              <a:gd name="T4" fmla="*/ 2147483646 w 337"/>
              <a:gd name="T5" fmla="*/ 0 h 241"/>
              <a:gd name="T6" fmla="*/ 2147483646 w 337"/>
              <a:gd name="T7" fmla="*/ 0 h 241"/>
              <a:gd name="T8" fmla="*/ 0 60000 65536"/>
              <a:gd name="T9" fmla="*/ 0 60000 65536"/>
              <a:gd name="T10" fmla="*/ 0 60000 65536"/>
              <a:gd name="T11" fmla="*/ 0 60000 65536"/>
              <a:gd name="T12" fmla="*/ 0 w 337"/>
              <a:gd name="T13" fmla="*/ 0 h 241"/>
              <a:gd name="T14" fmla="*/ 337 w 337"/>
              <a:gd name="T15" fmla="*/ 241 h 241"/>
            </a:gdLst>
            <a:ahLst/>
            <a:cxnLst>
              <a:cxn ang="T8">
                <a:pos x="T0" y="T1"/>
              </a:cxn>
              <a:cxn ang="T9">
                <a:pos x="T2" y="T3"/>
              </a:cxn>
              <a:cxn ang="T10">
                <a:pos x="T4" y="T5"/>
              </a:cxn>
              <a:cxn ang="T11">
                <a:pos x="T6" y="T7"/>
              </a:cxn>
            </a:cxnLst>
            <a:rect l="T12" t="T13" r="T14" b="T15"/>
            <a:pathLst>
              <a:path w="337" h="241">
                <a:moveTo>
                  <a:pt x="0" y="240"/>
                </a:moveTo>
                <a:lnTo>
                  <a:pt x="168" y="240"/>
                </a:lnTo>
                <a:lnTo>
                  <a:pt x="168" y="0"/>
                </a:lnTo>
                <a:lnTo>
                  <a:pt x="336" y="0"/>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2" name="Freeform 27"/>
          <p:cNvSpPr>
            <a:spLocks/>
          </p:cNvSpPr>
          <p:nvPr/>
        </p:nvSpPr>
        <p:spPr bwMode="auto">
          <a:xfrm>
            <a:off x="6229350" y="657225"/>
            <a:ext cx="772716" cy="315516"/>
          </a:xfrm>
          <a:custGeom>
            <a:avLst/>
            <a:gdLst>
              <a:gd name="T0" fmla="*/ 0 w 649"/>
              <a:gd name="T1" fmla="*/ 0 h 265"/>
              <a:gd name="T2" fmla="*/ 2147483646 w 649"/>
              <a:gd name="T3" fmla="*/ 0 h 265"/>
              <a:gd name="T4" fmla="*/ 2147483646 w 649"/>
              <a:gd name="T5" fmla="*/ 2147483646 h 265"/>
              <a:gd name="T6" fmla="*/ 0 60000 65536"/>
              <a:gd name="T7" fmla="*/ 0 60000 65536"/>
              <a:gd name="T8" fmla="*/ 0 60000 65536"/>
              <a:gd name="T9" fmla="*/ 0 w 649"/>
              <a:gd name="T10" fmla="*/ 0 h 265"/>
              <a:gd name="T11" fmla="*/ 649 w 649"/>
              <a:gd name="T12" fmla="*/ 265 h 265"/>
            </a:gdLst>
            <a:ahLst/>
            <a:cxnLst>
              <a:cxn ang="T6">
                <a:pos x="T0" y="T1"/>
              </a:cxn>
              <a:cxn ang="T7">
                <a:pos x="T2" y="T3"/>
              </a:cxn>
              <a:cxn ang="T8">
                <a:pos x="T4" y="T5"/>
              </a:cxn>
            </a:cxnLst>
            <a:rect l="T9" t="T10" r="T11" b="T12"/>
            <a:pathLst>
              <a:path w="649" h="265">
                <a:moveTo>
                  <a:pt x="0" y="0"/>
                </a:moveTo>
                <a:lnTo>
                  <a:pt x="648" y="0"/>
                </a:lnTo>
                <a:lnTo>
                  <a:pt x="648" y="264"/>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3" name="Freeform 28"/>
          <p:cNvSpPr>
            <a:spLocks/>
          </p:cNvSpPr>
          <p:nvPr/>
        </p:nvSpPr>
        <p:spPr bwMode="auto">
          <a:xfrm>
            <a:off x="6286500" y="3429000"/>
            <a:ext cx="715566" cy="372666"/>
          </a:xfrm>
          <a:custGeom>
            <a:avLst/>
            <a:gdLst>
              <a:gd name="T0" fmla="*/ 0 w 601"/>
              <a:gd name="T1" fmla="*/ 2147483646 h 313"/>
              <a:gd name="T2" fmla="*/ 2147483646 w 601"/>
              <a:gd name="T3" fmla="*/ 2147483646 h 313"/>
              <a:gd name="T4" fmla="*/ 2147483646 w 601"/>
              <a:gd name="T5" fmla="*/ 0 h 313"/>
              <a:gd name="T6" fmla="*/ 0 60000 65536"/>
              <a:gd name="T7" fmla="*/ 0 60000 65536"/>
              <a:gd name="T8" fmla="*/ 0 60000 65536"/>
              <a:gd name="T9" fmla="*/ 0 w 601"/>
              <a:gd name="T10" fmla="*/ 0 h 313"/>
              <a:gd name="T11" fmla="*/ 601 w 601"/>
              <a:gd name="T12" fmla="*/ 313 h 313"/>
            </a:gdLst>
            <a:ahLst/>
            <a:cxnLst>
              <a:cxn ang="T6">
                <a:pos x="T0" y="T1"/>
              </a:cxn>
              <a:cxn ang="T7">
                <a:pos x="T2" y="T3"/>
              </a:cxn>
              <a:cxn ang="T8">
                <a:pos x="T4" y="T5"/>
              </a:cxn>
            </a:cxnLst>
            <a:rect l="T9" t="T10" r="T11" b="T12"/>
            <a:pathLst>
              <a:path w="601" h="313">
                <a:moveTo>
                  <a:pt x="0" y="312"/>
                </a:moveTo>
                <a:lnTo>
                  <a:pt x="600" y="312"/>
                </a:lnTo>
                <a:lnTo>
                  <a:pt x="600" y="0"/>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4" name="Freeform 29"/>
          <p:cNvSpPr>
            <a:spLocks/>
          </p:cNvSpPr>
          <p:nvPr/>
        </p:nvSpPr>
        <p:spPr bwMode="auto">
          <a:xfrm>
            <a:off x="2971802" y="857250"/>
            <a:ext cx="1715691" cy="601266"/>
          </a:xfrm>
          <a:custGeom>
            <a:avLst/>
            <a:gdLst>
              <a:gd name="T0" fmla="*/ 0 w 1441"/>
              <a:gd name="T1" fmla="*/ 2147483646 h 505"/>
              <a:gd name="T2" fmla="*/ 2147483646 w 1441"/>
              <a:gd name="T3" fmla="*/ 2147483646 h 505"/>
              <a:gd name="T4" fmla="*/ 2147483646 w 1441"/>
              <a:gd name="T5" fmla="*/ 0 h 505"/>
              <a:gd name="T6" fmla="*/ 0 60000 65536"/>
              <a:gd name="T7" fmla="*/ 0 60000 65536"/>
              <a:gd name="T8" fmla="*/ 0 60000 65536"/>
              <a:gd name="T9" fmla="*/ 0 w 1441"/>
              <a:gd name="T10" fmla="*/ 0 h 505"/>
              <a:gd name="T11" fmla="*/ 1441 w 1441"/>
              <a:gd name="T12" fmla="*/ 505 h 505"/>
            </a:gdLst>
            <a:ahLst/>
            <a:cxnLst>
              <a:cxn ang="T6">
                <a:pos x="T0" y="T1"/>
              </a:cxn>
              <a:cxn ang="T7">
                <a:pos x="T2" y="T3"/>
              </a:cxn>
              <a:cxn ang="T8">
                <a:pos x="T4" y="T5"/>
              </a:cxn>
            </a:cxnLst>
            <a:rect l="T9" t="T10" r="T11" b="T12"/>
            <a:pathLst>
              <a:path w="1441" h="505">
                <a:moveTo>
                  <a:pt x="0" y="504"/>
                </a:moveTo>
                <a:lnTo>
                  <a:pt x="1440" y="504"/>
                </a:lnTo>
                <a:lnTo>
                  <a:pt x="1440" y="0"/>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5" name="Freeform 30"/>
          <p:cNvSpPr>
            <a:spLocks/>
          </p:cNvSpPr>
          <p:nvPr/>
        </p:nvSpPr>
        <p:spPr bwMode="auto">
          <a:xfrm>
            <a:off x="2971802" y="3171826"/>
            <a:ext cx="2458641" cy="629841"/>
          </a:xfrm>
          <a:custGeom>
            <a:avLst/>
            <a:gdLst>
              <a:gd name="T0" fmla="*/ 0 w 2065"/>
              <a:gd name="T1" fmla="*/ 0 h 529"/>
              <a:gd name="T2" fmla="*/ 2147483646 w 2065"/>
              <a:gd name="T3" fmla="*/ 0 h 529"/>
              <a:gd name="T4" fmla="*/ 2147483646 w 2065"/>
              <a:gd name="T5" fmla="*/ 2147483646 h 529"/>
              <a:gd name="T6" fmla="*/ 2147483646 w 2065"/>
              <a:gd name="T7" fmla="*/ 2147483646 h 529"/>
              <a:gd name="T8" fmla="*/ 0 60000 65536"/>
              <a:gd name="T9" fmla="*/ 0 60000 65536"/>
              <a:gd name="T10" fmla="*/ 0 60000 65536"/>
              <a:gd name="T11" fmla="*/ 0 60000 65536"/>
              <a:gd name="T12" fmla="*/ 0 w 2065"/>
              <a:gd name="T13" fmla="*/ 0 h 529"/>
              <a:gd name="T14" fmla="*/ 2065 w 2065"/>
              <a:gd name="T15" fmla="*/ 529 h 529"/>
            </a:gdLst>
            <a:ahLst/>
            <a:cxnLst>
              <a:cxn ang="T8">
                <a:pos x="T0" y="T1"/>
              </a:cxn>
              <a:cxn ang="T9">
                <a:pos x="T2" y="T3"/>
              </a:cxn>
              <a:cxn ang="T10">
                <a:pos x="T4" y="T5"/>
              </a:cxn>
              <a:cxn ang="T11">
                <a:pos x="T6" y="T7"/>
              </a:cxn>
            </a:cxnLst>
            <a:rect l="T12" t="T13" r="T14" b="T15"/>
            <a:pathLst>
              <a:path w="2065" h="529">
                <a:moveTo>
                  <a:pt x="0" y="0"/>
                </a:moveTo>
                <a:lnTo>
                  <a:pt x="1032" y="0"/>
                </a:lnTo>
                <a:lnTo>
                  <a:pt x="1032" y="528"/>
                </a:lnTo>
                <a:lnTo>
                  <a:pt x="2064" y="528"/>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6" name="Freeform 31"/>
          <p:cNvSpPr>
            <a:spLocks/>
          </p:cNvSpPr>
          <p:nvPr/>
        </p:nvSpPr>
        <p:spPr bwMode="auto">
          <a:xfrm>
            <a:off x="2971802" y="3800476"/>
            <a:ext cx="2458641" cy="515541"/>
          </a:xfrm>
          <a:custGeom>
            <a:avLst/>
            <a:gdLst>
              <a:gd name="T0" fmla="*/ 0 w 2065"/>
              <a:gd name="T1" fmla="*/ 2147483646 h 433"/>
              <a:gd name="T2" fmla="*/ 2147483646 w 2065"/>
              <a:gd name="T3" fmla="*/ 2147483646 h 433"/>
              <a:gd name="T4" fmla="*/ 2147483646 w 2065"/>
              <a:gd name="T5" fmla="*/ 0 h 433"/>
              <a:gd name="T6" fmla="*/ 2147483646 w 2065"/>
              <a:gd name="T7" fmla="*/ 0 h 433"/>
              <a:gd name="T8" fmla="*/ 0 60000 65536"/>
              <a:gd name="T9" fmla="*/ 0 60000 65536"/>
              <a:gd name="T10" fmla="*/ 0 60000 65536"/>
              <a:gd name="T11" fmla="*/ 0 60000 65536"/>
              <a:gd name="T12" fmla="*/ 0 w 2065"/>
              <a:gd name="T13" fmla="*/ 0 h 433"/>
              <a:gd name="T14" fmla="*/ 2065 w 2065"/>
              <a:gd name="T15" fmla="*/ 433 h 433"/>
            </a:gdLst>
            <a:ahLst/>
            <a:cxnLst>
              <a:cxn ang="T8">
                <a:pos x="T0" y="T1"/>
              </a:cxn>
              <a:cxn ang="T9">
                <a:pos x="T2" y="T3"/>
              </a:cxn>
              <a:cxn ang="T10">
                <a:pos x="T4" y="T5"/>
              </a:cxn>
              <a:cxn ang="T11">
                <a:pos x="T6" y="T7"/>
              </a:cxn>
            </a:cxnLst>
            <a:rect l="T12" t="T13" r="T14" b="T15"/>
            <a:pathLst>
              <a:path w="2065" h="433">
                <a:moveTo>
                  <a:pt x="0" y="432"/>
                </a:moveTo>
                <a:lnTo>
                  <a:pt x="1032" y="432"/>
                </a:lnTo>
                <a:lnTo>
                  <a:pt x="1032" y="0"/>
                </a:lnTo>
                <a:lnTo>
                  <a:pt x="2064" y="0"/>
                </a:lnTo>
              </a:path>
            </a:pathLst>
          </a:custGeom>
          <a:noFill/>
          <a:ln w="12700" cap="rnd">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1350"/>
          </a:p>
        </p:txBody>
      </p:sp>
      <p:sp>
        <p:nvSpPr>
          <p:cNvPr id="190497" name="Line 32"/>
          <p:cNvSpPr>
            <a:spLocks noChangeShapeType="1"/>
          </p:cNvSpPr>
          <p:nvPr/>
        </p:nvSpPr>
        <p:spPr bwMode="auto">
          <a:xfrm flipH="1">
            <a:off x="2972991" y="3829050"/>
            <a:ext cx="120372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Tree>
    <p:extLst>
      <p:ext uri="{BB962C8B-B14F-4D97-AF65-F5344CB8AC3E}">
        <p14:creationId xmlns:p14="http://schemas.microsoft.com/office/powerpoint/2010/main" val="639139754"/>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562197" y="228600"/>
            <a:ext cx="5829300" cy="571500"/>
          </a:xfrm>
        </p:spPr>
        <p:txBody>
          <a:bodyPr>
            <a:noAutofit/>
          </a:bodyPr>
          <a:lstStyle/>
          <a:p>
            <a:pPr>
              <a:defRPr/>
            </a:pPr>
            <a:r>
              <a:rPr lang="en-US" sz="3600" b="1" dirty="0">
                <a:effectLst>
                  <a:outerShdw blurRad="38100" dist="38100" dir="2700000" algn="tl">
                    <a:srgbClr val="C0C0C0"/>
                  </a:outerShdw>
                </a:effectLst>
                <a:latin typeface="Book Antiqua" panose="02040602050305030304" pitchFamily="18" charset="0"/>
              </a:rPr>
              <a:t>Summary</a:t>
            </a:r>
          </a:p>
        </p:txBody>
      </p:sp>
      <p:sp>
        <p:nvSpPr>
          <p:cNvPr id="194564" name="Rectangle 3"/>
          <p:cNvSpPr>
            <a:spLocks noGrp="1" noChangeArrowheads="1"/>
          </p:cNvSpPr>
          <p:nvPr>
            <p:ph idx="1"/>
          </p:nvPr>
        </p:nvSpPr>
        <p:spPr>
          <a:xfrm>
            <a:off x="232528" y="828014"/>
            <a:ext cx="5583481" cy="1368879"/>
          </a:xfrm>
        </p:spPr>
        <p:txBody>
          <a:bodyPr/>
          <a:lstStyle/>
          <a:p>
            <a:r>
              <a:rPr lang="en-US" altLang="en-US" sz="1500" dirty="0">
                <a:cs typeface="Arial" panose="020B0604020202020204" pitchFamily="34" charset="0"/>
              </a:rPr>
              <a:t>The economic value created by long-lived investment projects is measured by the Net Present Value (NPV).</a:t>
            </a:r>
          </a:p>
          <a:p>
            <a:pPr>
              <a:buFontTx/>
              <a:buNone/>
            </a:pPr>
            <a:r>
              <a:rPr lang="en-US" altLang="en-US" sz="1500" dirty="0">
                <a:cs typeface="Arial" panose="020B0604020202020204" pitchFamily="34" charset="0"/>
              </a:rPr>
              <a:t>		</a:t>
            </a:r>
          </a:p>
          <a:p>
            <a:endParaRPr lang="en-US" altLang="en-US" sz="1500" dirty="0">
              <a:cs typeface="Arial" panose="020B0604020202020204" pitchFamily="34" charset="0"/>
            </a:endParaRPr>
          </a:p>
          <a:p>
            <a:endParaRPr lang="en-US" altLang="en-US" sz="1500" dirty="0">
              <a:cs typeface="Arial" panose="020B0604020202020204" pitchFamily="34" charset="0"/>
            </a:endParaRPr>
          </a:p>
          <a:p>
            <a:endParaRPr lang="en-US" altLang="en-US" sz="1500" dirty="0">
              <a:cs typeface="Arial" panose="020B0604020202020204" pitchFamily="34" charset="0"/>
            </a:endParaRPr>
          </a:p>
          <a:p>
            <a:endParaRPr lang="en-US" altLang="en-US" sz="1500" dirty="0">
              <a:cs typeface="Arial" panose="020B0604020202020204" pitchFamily="34" charset="0"/>
            </a:endParaRPr>
          </a:p>
          <a:p>
            <a:endParaRPr lang="en-US" altLang="en-US" sz="1500" dirty="0">
              <a:cs typeface="Arial" panose="020B0604020202020204" pitchFamily="34" charset="0"/>
            </a:endParaRPr>
          </a:p>
          <a:p>
            <a:endParaRPr lang="en-US" altLang="en-US" sz="1500" dirty="0">
              <a:cs typeface="Arial" panose="020B0604020202020204" pitchFamily="34" charset="0"/>
            </a:endParaRPr>
          </a:p>
        </p:txBody>
      </p:sp>
      <p:sp>
        <p:nvSpPr>
          <p:cNvPr id="19456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ct val="30000"/>
              </a:spcBef>
              <a:buSzPct val="100000"/>
              <a:buChar char="•"/>
              <a:defRPr sz="1800" b="1">
                <a:solidFill>
                  <a:srgbClr val="000000"/>
                </a:solidFill>
                <a:latin typeface="Arial" panose="020B0604020202020204" pitchFamily="34" charset="0"/>
              </a:defRPr>
            </a:lvl1pPr>
            <a:lvl2pPr marL="557213" indent="-214313">
              <a:lnSpc>
                <a:spcPct val="90000"/>
              </a:lnSpc>
              <a:spcBef>
                <a:spcPct val="30000"/>
              </a:spcBef>
              <a:buSzPct val="100000"/>
              <a:buChar char="–"/>
              <a:defRPr sz="1500" b="1">
                <a:solidFill>
                  <a:srgbClr val="000000"/>
                </a:solidFill>
                <a:latin typeface="Arial" panose="020B0604020202020204" pitchFamily="34" charset="0"/>
              </a:defRPr>
            </a:lvl2pPr>
            <a:lvl3pPr marL="857250" indent="-171450">
              <a:lnSpc>
                <a:spcPct val="90000"/>
              </a:lnSpc>
              <a:spcBef>
                <a:spcPct val="30000"/>
              </a:spcBef>
              <a:buSzPct val="100000"/>
              <a:buChar char="»"/>
              <a:defRPr sz="1800" b="1">
                <a:solidFill>
                  <a:srgbClr val="000000"/>
                </a:solidFill>
                <a:latin typeface="Arial" panose="020B0604020202020204" pitchFamily="34"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lnSpc>
                <a:spcPct val="100000"/>
              </a:lnSpc>
              <a:spcBef>
                <a:spcPct val="0"/>
              </a:spcBef>
              <a:buSzTx/>
              <a:buFontTx/>
              <a:buNone/>
            </a:pPr>
            <a:fld id="{7B1DE1C8-7EEE-4BE0-B92E-BD7C3664D6D3}" type="slidenum">
              <a:rPr lang="en-US" altLang="en-US" sz="1050" b="0">
                <a:solidFill>
                  <a:schemeClr val="tx1"/>
                </a:solidFill>
                <a:latin typeface="Times New Roman" panose="02020603050405020304" pitchFamily="18" charset="0"/>
              </a:rPr>
              <a:pPr>
                <a:lnSpc>
                  <a:spcPct val="100000"/>
                </a:lnSpc>
                <a:spcBef>
                  <a:spcPct val="0"/>
                </a:spcBef>
                <a:buSzTx/>
                <a:buFontTx/>
                <a:buNone/>
              </a:pPr>
              <a:t>98</a:t>
            </a:fld>
            <a:endParaRPr lang="en-US" altLang="en-US" sz="1050" b="0">
              <a:solidFill>
                <a:schemeClr val="tx1"/>
              </a:solidFill>
              <a:latin typeface="Times New Roman" panose="02020603050405020304" pitchFamily="18" charset="0"/>
            </a:endParaRPr>
          </a:p>
        </p:txBody>
      </p:sp>
      <p:sp>
        <p:nvSpPr>
          <p:cNvPr id="194565" name="Rectangle 4"/>
          <p:cNvSpPr>
            <a:spLocks noChangeArrowheads="1"/>
          </p:cNvSpPr>
          <p:nvPr/>
        </p:nvSpPr>
        <p:spPr bwMode="auto">
          <a:xfrm>
            <a:off x="175378" y="1885950"/>
            <a:ext cx="582930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endParaRPr lang="en-US" altLang="en-US" sz="1500"/>
          </a:p>
          <a:p>
            <a:pPr>
              <a:buFontTx/>
              <a:buNone/>
            </a:pPr>
            <a:r>
              <a:rPr lang="en-US" altLang="en-US" sz="1500"/>
              <a:t>		</a:t>
            </a:r>
          </a:p>
          <a:p>
            <a:pPr>
              <a:buFontTx/>
              <a:buNone/>
            </a:pPr>
            <a:endParaRPr lang="en-US" altLang="en-US" sz="1500"/>
          </a:p>
          <a:p>
            <a:pPr>
              <a:buFontTx/>
              <a:buNone/>
            </a:pPr>
            <a:endParaRPr lang="en-US" altLang="en-US" sz="1500"/>
          </a:p>
          <a:p>
            <a:pPr>
              <a:buFontTx/>
              <a:buNone/>
            </a:pPr>
            <a:r>
              <a:rPr lang="en-US" altLang="en-US" sz="1500"/>
              <a:t>		</a:t>
            </a:r>
            <a:endParaRPr lang="en-US" altLang="en-US" sz="1500" b="0" baseline="30000"/>
          </a:p>
          <a:p>
            <a:pPr>
              <a:buFontTx/>
              <a:buNone/>
            </a:pPr>
            <a:endParaRPr lang="en-US" altLang="en-US" sz="1500" b="0" baseline="30000"/>
          </a:p>
          <a:p>
            <a:pPr>
              <a:buFontTx/>
              <a:buNone/>
            </a:pPr>
            <a:endParaRPr lang="en-US" altLang="en-US" sz="1500" b="0"/>
          </a:p>
        </p:txBody>
      </p:sp>
      <p:sp>
        <p:nvSpPr>
          <p:cNvPr id="194566" name="Rectangle 8"/>
          <p:cNvSpPr>
            <a:spLocks noChangeArrowheads="1"/>
          </p:cNvSpPr>
          <p:nvPr/>
        </p:nvSpPr>
        <p:spPr bwMode="auto">
          <a:xfrm>
            <a:off x="232528" y="1501642"/>
            <a:ext cx="5583481" cy="3499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Tx/>
              <a:buNone/>
            </a:pPr>
            <a:r>
              <a:rPr lang="en-US" altLang="en-US" sz="1500" b="0" dirty="0">
                <a:latin typeface="+mn-lt"/>
              </a:rPr>
              <a:t>			       	  C</a:t>
            </a:r>
            <a:r>
              <a:rPr lang="en-US" altLang="en-US" sz="1500" b="0" baseline="-25000" dirty="0">
                <a:latin typeface="+mn-lt"/>
              </a:rPr>
              <a:t>1</a:t>
            </a:r>
            <a:r>
              <a:rPr lang="en-US" altLang="en-US" sz="1500" b="0" dirty="0">
                <a:latin typeface="+mn-lt"/>
              </a:rPr>
              <a:t> 	             C</a:t>
            </a:r>
            <a:r>
              <a:rPr lang="en-US" altLang="en-US" sz="1500" b="0" baseline="-25000" dirty="0">
                <a:latin typeface="+mn-lt"/>
              </a:rPr>
              <a:t>2</a:t>
            </a:r>
            <a:r>
              <a:rPr lang="en-US" altLang="en-US" sz="1500" b="0" dirty="0">
                <a:latin typeface="+mn-lt"/>
              </a:rPr>
              <a:t> 	          	    C</a:t>
            </a:r>
            <a:r>
              <a:rPr lang="en-US" altLang="en-US" sz="1500" b="0" baseline="-25000" dirty="0">
                <a:latin typeface="+mn-lt"/>
              </a:rPr>
              <a:t>T</a:t>
            </a:r>
            <a:r>
              <a:rPr lang="en-US" altLang="en-US" sz="1500" b="0" dirty="0">
                <a:latin typeface="+mn-lt"/>
              </a:rPr>
              <a:t> </a:t>
            </a:r>
            <a:endParaRPr lang="en-US" altLang="en-US" sz="1500" b="0" i="1" dirty="0">
              <a:latin typeface="+mn-lt"/>
            </a:endParaRPr>
          </a:p>
          <a:p>
            <a:pPr>
              <a:buFontTx/>
              <a:buNone/>
            </a:pPr>
            <a:r>
              <a:rPr lang="en-US" altLang="en-US" sz="1500" b="0" dirty="0">
                <a:latin typeface="+mn-lt"/>
              </a:rPr>
              <a:t>       NPV =  C</a:t>
            </a:r>
            <a:r>
              <a:rPr lang="en-US" altLang="en-US" sz="1500" b="0" baseline="-25000" dirty="0">
                <a:latin typeface="+mn-lt"/>
              </a:rPr>
              <a:t>0</a:t>
            </a:r>
            <a:r>
              <a:rPr lang="en-US" altLang="en-US" sz="1500" b="0" dirty="0">
                <a:latin typeface="+mn-lt"/>
              </a:rPr>
              <a:t>    +  ------     +    -------- +…….+ ----------</a:t>
            </a:r>
          </a:p>
          <a:p>
            <a:pPr>
              <a:buFontTx/>
              <a:buNone/>
            </a:pPr>
            <a:r>
              <a:rPr lang="en-US" altLang="en-US" sz="1500" b="0" dirty="0">
                <a:latin typeface="+mn-lt"/>
              </a:rPr>
              <a:t>                                1 + r            (1 + r)</a:t>
            </a:r>
            <a:r>
              <a:rPr lang="en-US" altLang="en-US" sz="1500" b="0" baseline="30000" dirty="0">
                <a:latin typeface="+mn-lt"/>
              </a:rPr>
              <a:t>2</a:t>
            </a:r>
            <a:r>
              <a:rPr lang="en-US" altLang="en-US" sz="1500" b="0" dirty="0">
                <a:latin typeface="+mn-lt"/>
              </a:rPr>
              <a:t>            (1 + r)</a:t>
            </a:r>
            <a:r>
              <a:rPr lang="en-US" altLang="en-US" sz="1500" b="0" baseline="30000" dirty="0">
                <a:latin typeface="+mn-lt"/>
              </a:rPr>
              <a:t>T</a:t>
            </a:r>
          </a:p>
          <a:p>
            <a:pPr>
              <a:buFontTx/>
              <a:buNone/>
            </a:pPr>
            <a:endParaRPr lang="en-US" altLang="en-US" sz="1500" b="0" baseline="30000" dirty="0">
              <a:latin typeface="+mn-lt"/>
            </a:endParaRPr>
          </a:p>
          <a:p>
            <a:pPr lvl="2">
              <a:buFontTx/>
              <a:buNone/>
            </a:pPr>
            <a:r>
              <a:rPr lang="en-US" altLang="en-US" sz="1500" b="0" dirty="0">
                <a:solidFill>
                  <a:srgbClr val="414141"/>
                </a:solidFill>
                <a:latin typeface="+mn-lt"/>
              </a:rPr>
              <a:t>	EVA</a:t>
            </a:r>
            <a:r>
              <a:rPr lang="en-US" altLang="en-US" sz="1500" b="0" baseline="-25000" dirty="0">
                <a:solidFill>
                  <a:srgbClr val="414141"/>
                </a:solidFill>
                <a:latin typeface="+mn-lt"/>
              </a:rPr>
              <a:t>1</a:t>
            </a:r>
            <a:r>
              <a:rPr lang="en-US" altLang="en-US" sz="1500" b="0" dirty="0">
                <a:solidFill>
                  <a:srgbClr val="414141"/>
                </a:solidFill>
                <a:latin typeface="+mn-lt"/>
              </a:rPr>
              <a:t>          EVA</a:t>
            </a:r>
            <a:r>
              <a:rPr lang="en-US" altLang="en-US" sz="1500" b="0" baseline="-25000" dirty="0">
                <a:solidFill>
                  <a:srgbClr val="414141"/>
                </a:solidFill>
                <a:latin typeface="+mn-lt"/>
              </a:rPr>
              <a:t>2</a:t>
            </a:r>
            <a:r>
              <a:rPr lang="en-US" altLang="en-US" sz="1500" b="0" dirty="0">
                <a:solidFill>
                  <a:srgbClr val="414141"/>
                </a:solidFill>
                <a:latin typeface="+mn-lt"/>
              </a:rPr>
              <a:t>                   EVA</a:t>
            </a:r>
            <a:r>
              <a:rPr lang="en-US" altLang="en-US" sz="1500" b="0" baseline="-25000" dirty="0">
                <a:solidFill>
                  <a:srgbClr val="414141"/>
                </a:solidFill>
                <a:latin typeface="+mn-lt"/>
              </a:rPr>
              <a:t>T</a:t>
            </a:r>
            <a:endParaRPr lang="en-US" altLang="en-US" sz="1500" b="0" dirty="0">
              <a:solidFill>
                <a:srgbClr val="414141"/>
              </a:solidFill>
              <a:latin typeface="+mn-lt"/>
            </a:endParaRPr>
          </a:p>
          <a:p>
            <a:pPr>
              <a:buFontTx/>
              <a:buNone/>
            </a:pPr>
            <a:r>
              <a:rPr lang="en-US" altLang="en-US" sz="1500" b="0" dirty="0">
                <a:latin typeface="+mn-lt"/>
              </a:rPr>
              <a:t>		NPV =  ---------  +   ---------  + ----  + ----------</a:t>
            </a:r>
          </a:p>
          <a:p>
            <a:pPr>
              <a:buFontTx/>
              <a:buNone/>
            </a:pPr>
            <a:r>
              <a:rPr lang="en-US" altLang="en-US" sz="1500" b="0" dirty="0">
                <a:latin typeface="+mn-lt"/>
              </a:rPr>
              <a:t>			     1 + r	  (1 + r)</a:t>
            </a:r>
            <a:r>
              <a:rPr lang="en-US" altLang="en-US" sz="1500" b="0" baseline="30000" dirty="0">
                <a:latin typeface="+mn-lt"/>
              </a:rPr>
              <a:t>2</a:t>
            </a:r>
            <a:r>
              <a:rPr lang="en-US" altLang="en-US" sz="1500" b="0" dirty="0">
                <a:latin typeface="+mn-lt"/>
              </a:rPr>
              <a:t>	        (1 + r)</a:t>
            </a:r>
            <a:r>
              <a:rPr lang="en-US" altLang="en-US" sz="1500" b="0" baseline="30000" dirty="0">
                <a:latin typeface="+mn-lt"/>
              </a:rPr>
              <a:t>T</a:t>
            </a:r>
          </a:p>
          <a:p>
            <a:pPr>
              <a:buFontTx/>
              <a:buNone/>
            </a:pPr>
            <a:endParaRPr lang="en-US" altLang="en-US" sz="1500" b="0" dirty="0">
              <a:latin typeface="+mn-lt"/>
            </a:endParaRPr>
          </a:p>
          <a:p>
            <a:pPr>
              <a:buFontTx/>
              <a:buNone/>
            </a:pPr>
            <a:endParaRPr lang="en-US" altLang="en-US" sz="1500" b="0" i="1" dirty="0">
              <a:latin typeface="+mn-lt"/>
            </a:endParaRPr>
          </a:p>
          <a:p>
            <a:r>
              <a:rPr lang="en-US" altLang="en-US" sz="1500" b="0" dirty="0">
                <a:latin typeface="+mn-lt"/>
              </a:rPr>
              <a:t>To create value for shareholders, invest in projects with positive NPVs.</a:t>
            </a:r>
          </a:p>
          <a:p>
            <a:r>
              <a:rPr lang="en-US" altLang="en-US" sz="1500" b="0" dirty="0">
                <a:latin typeface="+mn-lt"/>
              </a:rPr>
              <a:t>For calculations of both NPV and EVA, we need an estimate of the cost of capital.</a:t>
            </a:r>
          </a:p>
        </p:txBody>
      </p:sp>
    </p:spTree>
    <p:extLst>
      <p:ext uri="{BB962C8B-B14F-4D97-AF65-F5344CB8AC3E}">
        <p14:creationId xmlns:p14="http://schemas.microsoft.com/office/powerpoint/2010/main" val="4012558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noFill/>
        </p:spPr>
        <p:txBody>
          <a:bodyPr>
            <a:normAutofit/>
          </a:bodyPr>
          <a:lstStyle/>
          <a:p>
            <a:r>
              <a:rPr lang="en-US" altLang="en-US" sz="3600" b="1" dirty="0">
                <a:latin typeface="Book Antiqua" panose="02040602050305030304" pitchFamily="18" charset="0"/>
              </a:rPr>
              <a:t>The Cost of Capital</a:t>
            </a:r>
          </a:p>
        </p:txBody>
      </p:sp>
      <p:sp>
        <p:nvSpPr>
          <p:cNvPr id="196611" name="Rectangle 3"/>
          <p:cNvSpPr>
            <a:spLocks noChangeArrowheads="1"/>
          </p:cNvSpPr>
          <p:nvPr/>
        </p:nvSpPr>
        <p:spPr bwMode="auto">
          <a:xfrm>
            <a:off x="457200" y="1212085"/>
            <a:ext cx="5358809" cy="2470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9056" tIns="34529" rIns="69056" bIns="34529">
            <a:spAutoFit/>
          </a:bodyPr>
          <a:lstStyle>
            <a:lvl1pPr>
              <a:lnSpc>
                <a:spcPct val="90000"/>
              </a:lnSpc>
              <a:spcBef>
                <a:spcPct val="30000"/>
              </a:spcBef>
              <a:buSzPct val="100000"/>
              <a:buChar char="•"/>
              <a:defRPr sz="2400" b="1">
                <a:solidFill>
                  <a:srgbClr val="000000"/>
                </a:solidFill>
                <a:latin typeface="Arial" panose="020B0604020202020204" pitchFamily="34" charset="0"/>
              </a:defRPr>
            </a:lvl1pPr>
            <a:lvl2pPr marL="742950" indent="-285750">
              <a:lnSpc>
                <a:spcPct val="90000"/>
              </a:lnSpc>
              <a:spcBef>
                <a:spcPct val="30000"/>
              </a:spcBef>
              <a:buSzPct val="100000"/>
              <a:buChar char="–"/>
              <a:defRPr sz="2000" b="1">
                <a:solidFill>
                  <a:srgbClr val="000000"/>
                </a:solidFill>
                <a:latin typeface="Arial" panose="020B0604020202020204" pitchFamily="34" charset="0"/>
              </a:defRPr>
            </a:lvl2pPr>
            <a:lvl3pPr marL="1143000" indent="-228600">
              <a:lnSpc>
                <a:spcPct val="90000"/>
              </a:lnSpc>
              <a:spcBef>
                <a:spcPct val="30000"/>
              </a:spcBef>
              <a:buSzPct val="100000"/>
              <a:buChar char="»"/>
              <a:defRPr sz="2400" b="1">
                <a:solidFill>
                  <a:srgbClr val="0000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85750" indent="-285750">
              <a:lnSpc>
                <a:spcPct val="100000"/>
              </a:lnSpc>
              <a:spcBef>
                <a:spcPct val="0"/>
              </a:spcBef>
              <a:buSzTx/>
            </a:pPr>
            <a:r>
              <a:rPr lang="en-US" altLang="en-US" sz="1800" dirty="0">
                <a:latin typeface="+mn-lt"/>
              </a:rPr>
              <a:t> </a:t>
            </a:r>
            <a:r>
              <a:rPr lang="en-US" altLang="en-US" sz="1800" b="0" dirty="0">
                <a:latin typeface="+mn-lt"/>
              </a:rPr>
              <a:t>The </a:t>
            </a:r>
            <a:r>
              <a:rPr lang="en-US" altLang="en-US" sz="1800" dirty="0">
                <a:latin typeface="+mn-lt"/>
              </a:rPr>
              <a:t>cost of capital</a:t>
            </a:r>
            <a:r>
              <a:rPr lang="en-US" altLang="en-US" sz="1800" b="0" dirty="0">
                <a:latin typeface="+mn-lt"/>
              </a:rPr>
              <a:t> is the rate of return the corporation must earn on its invested capital in order to compensate for the time value of money and risk.</a:t>
            </a:r>
          </a:p>
          <a:p>
            <a:pPr marL="285750" indent="-285750">
              <a:lnSpc>
                <a:spcPct val="100000"/>
              </a:lnSpc>
              <a:spcBef>
                <a:spcPct val="0"/>
              </a:spcBef>
              <a:buSzTx/>
            </a:pPr>
            <a:r>
              <a:rPr lang="en-US" altLang="en-US" sz="1800" dirty="0">
                <a:latin typeface="+mn-lt"/>
              </a:rPr>
              <a:t> </a:t>
            </a:r>
            <a:r>
              <a:rPr lang="en-US" altLang="en-US" sz="1800" b="0" dirty="0">
                <a:latin typeface="+mn-lt"/>
              </a:rPr>
              <a:t>The cost of capital is a weighted-average of the cost of debt and the cost of equity. This is called the </a:t>
            </a:r>
            <a:r>
              <a:rPr lang="en-US" altLang="en-US" sz="1800" dirty="0">
                <a:latin typeface="+mn-lt"/>
              </a:rPr>
              <a:t>Weighted Average</a:t>
            </a:r>
            <a:r>
              <a:rPr lang="en-US" altLang="en-US" sz="1800" b="0" dirty="0">
                <a:latin typeface="+mn-lt"/>
              </a:rPr>
              <a:t> </a:t>
            </a:r>
            <a:r>
              <a:rPr lang="en-US" altLang="en-US" sz="1800" dirty="0">
                <a:latin typeface="+mn-lt"/>
              </a:rPr>
              <a:t>Cost of Capital (WACC).</a:t>
            </a:r>
          </a:p>
          <a:p>
            <a:pPr>
              <a:lnSpc>
                <a:spcPct val="100000"/>
              </a:lnSpc>
              <a:spcBef>
                <a:spcPct val="0"/>
              </a:spcBef>
              <a:buSzTx/>
              <a:buFontTx/>
              <a:buNone/>
            </a:pPr>
            <a:endParaRPr lang="en-US" altLang="en-US" sz="1800" dirty="0">
              <a:latin typeface="+mn-lt"/>
            </a:endParaRPr>
          </a:p>
          <a:p>
            <a:pPr>
              <a:lnSpc>
                <a:spcPct val="100000"/>
              </a:lnSpc>
              <a:spcBef>
                <a:spcPct val="0"/>
              </a:spcBef>
              <a:buSzTx/>
              <a:buFontTx/>
              <a:buNone/>
            </a:pPr>
            <a:r>
              <a:rPr lang="en-US" altLang="en-US" sz="1500" b="0" dirty="0">
                <a:latin typeface="+mn-lt"/>
              </a:rPr>
              <a:t>WACC = Cost of Debt x (1-Tax Rate) x (Debt/</a:t>
            </a:r>
            <a:r>
              <a:rPr lang="en-US" altLang="en-US" sz="1500" b="0" dirty="0" err="1">
                <a:latin typeface="+mn-lt"/>
              </a:rPr>
              <a:t>Debt+Equity</a:t>
            </a:r>
            <a:r>
              <a:rPr lang="en-US" altLang="en-US" sz="1500" b="0" dirty="0">
                <a:latin typeface="+mn-lt"/>
              </a:rPr>
              <a:t>)</a:t>
            </a:r>
          </a:p>
          <a:p>
            <a:pPr>
              <a:lnSpc>
                <a:spcPct val="100000"/>
              </a:lnSpc>
              <a:spcBef>
                <a:spcPct val="0"/>
              </a:spcBef>
              <a:buSzTx/>
              <a:buFontTx/>
              <a:buNone/>
            </a:pPr>
            <a:r>
              <a:rPr lang="en-US" altLang="en-US" sz="1500" b="0" dirty="0">
                <a:latin typeface="+mn-lt"/>
              </a:rPr>
              <a:t>		+ Cost of Equity x (Equity/</a:t>
            </a:r>
            <a:r>
              <a:rPr lang="en-US" altLang="en-US" sz="1500" b="0" dirty="0" err="1">
                <a:latin typeface="+mn-lt"/>
              </a:rPr>
              <a:t>Debt+Equity</a:t>
            </a:r>
            <a:r>
              <a:rPr lang="en-US" altLang="en-US" sz="1500" b="0" dirty="0">
                <a:latin typeface="+mn-lt"/>
              </a:rPr>
              <a:t>)</a:t>
            </a:r>
            <a:endParaRPr lang="en-US" altLang="en-US" sz="1500" dirty="0">
              <a:latin typeface="+mn-lt"/>
            </a:endParaRPr>
          </a:p>
        </p:txBody>
      </p:sp>
    </p:spTree>
    <p:extLst>
      <p:ext uri="{BB962C8B-B14F-4D97-AF65-F5344CB8AC3E}">
        <p14:creationId xmlns:p14="http://schemas.microsoft.com/office/powerpoint/2010/main" val="4142740179"/>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17131</TotalTime>
  <Words>7158</Words>
  <Application>Microsoft Macintosh PowerPoint</Application>
  <PresentationFormat>On-screen Show (16:9)</PresentationFormat>
  <Paragraphs>3446</Paragraphs>
  <Slides>130</Slides>
  <Notes>127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7</vt:i4>
      </vt:variant>
      <vt:variant>
        <vt:lpstr>Slide Titles</vt:lpstr>
      </vt:variant>
      <vt:variant>
        <vt:i4>130</vt:i4>
      </vt:variant>
    </vt:vector>
  </HeadingPairs>
  <TitlesOfParts>
    <vt:vector size="147" baseType="lpstr">
      <vt:lpstr>Arial</vt:lpstr>
      <vt:lpstr>Book Antiqua</vt:lpstr>
      <vt:lpstr>Calibri</vt:lpstr>
      <vt:lpstr>Monotype Sorts</vt:lpstr>
      <vt:lpstr>Symbol</vt:lpstr>
      <vt:lpstr>Tahoma</vt:lpstr>
      <vt:lpstr>Times</vt:lpstr>
      <vt:lpstr>Times New Roman</vt:lpstr>
      <vt:lpstr>Wingdings</vt:lpstr>
      <vt:lpstr>Office Theme</vt:lpstr>
      <vt:lpstr>Clip</vt:lpstr>
      <vt:lpstr>Microsoft Excel 97 - 2004 Worksheet</vt:lpstr>
      <vt:lpstr>Chart</vt:lpstr>
      <vt:lpstr>Microsoft ClipArt Gallery</vt:lpstr>
      <vt:lpstr>Document</vt:lpstr>
      <vt:lpstr>Photo Editor Photo</vt:lpstr>
      <vt:lpstr>Worksheet</vt:lpstr>
      <vt:lpstr>PowerPoint Presentation</vt:lpstr>
      <vt:lpstr>Bio-Sketch</vt:lpstr>
      <vt:lpstr>Objectives</vt:lpstr>
      <vt:lpstr>PowerPoint Presentation</vt:lpstr>
      <vt:lpstr>Role of Finance in Corporate Strategy</vt:lpstr>
      <vt:lpstr>Creating Shareholder Value</vt:lpstr>
      <vt:lpstr>PowerPoint Presentation</vt:lpstr>
      <vt:lpstr>PowerPoint Presentation</vt:lpstr>
      <vt:lpstr>Capital Budgeting</vt:lpstr>
      <vt:lpstr>PowerPoint Presentation</vt:lpstr>
      <vt:lpstr>Statement of Cash Flows for Home Depot for 2015</vt:lpstr>
      <vt:lpstr>Evaluating Long-Term Investment Projects</vt:lpstr>
      <vt:lpstr>Future Values</vt:lpstr>
      <vt:lpstr>Future Values</vt:lpstr>
      <vt:lpstr>Present Values</vt:lpstr>
      <vt:lpstr>Present Values</vt:lpstr>
      <vt:lpstr>Present Values</vt:lpstr>
      <vt:lpstr>Present Values</vt:lpstr>
      <vt:lpstr>Net Present Value</vt:lpstr>
      <vt:lpstr>Net Present Value</vt:lpstr>
      <vt:lpstr>Net Present Value : An Illustration</vt:lpstr>
      <vt:lpstr>Net Present Value </vt:lpstr>
      <vt:lpstr>Independent vs. Mutually Exclusive Projects</vt:lpstr>
      <vt:lpstr>Payback Period</vt:lpstr>
      <vt:lpstr>Internal Rate of Return</vt:lpstr>
      <vt:lpstr>Internal Rate of Return </vt:lpstr>
      <vt:lpstr>Profitability Index</vt:lpstr>
      <vt:lpstr>Calculating Container Pier’s Estimated NPV, IRR and BCR with a Computer Spreadsheet</vt:lpstr>
      <vt:lpstr>Additional Problem</vt:lpstr>
      <vt:lpstr>Problem (continued)</vt:lpstr>
      <vt:lpstr>Problem (Solution)</vt:lpstr>
      <vt:lpstr>The Drivers of Value Creation</vt:lpstr>
      <vt:lpstr>PowerPoint Presentation</vt:lpstr>
      <vt:lpstr>Relevant Cash Flows</vt:lpstr>
      <vt:lpstr>Example</vt:lpstr>
      <vt:lpstr>Solution</vt:lpstr>
      <vt:lpstr>Treatment of Costs</vt:lpstr>
      <vt:lpstr>Cash Flows</vt:lpstr>
      <vt:lpstr>Factors to Consider While Making Cash Flow Estimates</vt:lpstr>
      <vt:lpstr>Value Drivers in Resource Allocation Decisions</vt:lpstr>
      <vt:lpstr>Example</vt:lpstr>
      <vt:lpstr>Solution</vt:lpstr>
      <vt:lpstr>Solution</vt:lpstr>
      <vt:lpstr>Example</vt:lpstr>
      <vt:lpstr>Solution</vt:lpstr>
      <vt:lpstr>Example</vt:lpstr>
      <vt:lpstr>Solution</vt:lpstr>
      <vt:lpstr>Inflation and Returns</vt:lpstr>
      <vt:lpstr>Inflation and Returns (Continued)</vt:lpstr>
      <vt:lpstr>Inflation and Returns (Continued)</vt:lpstr>
      <vt:lpstr>Inflation and Returns (Continued)</vt:lpstr>
      <vt:lpstr>Inflation and Returns</vt:lpstr>
      <vt:lpstr>Capital Budgeting &amp; Inflation</vt:lpstr>
      <vt:lpstr>Sensitivity Analysis</vt:lpstr>
      <vt:lpstr>Home Depot Capital Investment</vt:lpstr>
      <vt:lpstr> Net Income at the Home Depot Store </vt:lpstr>
      <vt:lpstr>PowerPoint Presentation</vt:lpstr>
      <vt:lpstr>Net Present Value</vt:lpstr>
      <vt:lpstr>Sensitivity Analysis</vt:lpstr>
      <vt:lpstr>Simulation</vt:lpstr>
      <vt:lpstr>Simulation</vt:lpstr>
      <vt:lpstr>Simulation</vt:lpstr>
      <vt:lpstr>Simulation</vt:lpstr>
      <vt:lpstr>PowerPoint Presentation</vt:lpstr>
      <vt:lpstr>Opportunity Cost of Capital</vt:lpstr>
      <vt:lpstr>Accounting vs.  Economic Profits</vt:lpstr>
      <vt:lpstr>Accounting vs.  Economic Profits</vt:lpstr>
      <vt:lpstr>Economic Profits</vt:lpstr>
      <vt:lpstr>Creating Shareholder Value</vt:lpstr>
      <vt:lpstr>Measuring  Financial Performance</vt:lpstr>
      <vt:lpstr>Measuring  Financial Performance</vt:lpstr>
      <vt:lpstr>Measuring  Financial Performance</vt:lpstr>
      <vt:lpstr>Total Capital and Net Assets</vt:lpstr>
      <vt:lpstr>Measuring  Financial Performance</vt:lpstr>
      <vt:lpstr>PowerPoint Presentation</vt:lpstr>
      <vt:lpstr>Measuring  Financial Performance</vt:lpstr>
      <vt:lpstr>Return on Total Capital</vt:lpstr>
      <vt:lpstr>Return on Total Capital Company A vs. Company B</vt:lpstr>
      <vt:lpstr>Creating Economic Value</vt:lpstr>
      <vt:lpstr>Creating Economic Value</vt:lpstr>
      <vt:lpstr>Economic Profits for  Companies A and B</vt:lpstr>
      <vt:lpstr>Economic Profits for  Companies A and B</vt:lpstr>
      <vt:lpstr>Economic Profits</vt:lpstr>
      <vt:lpstr>NPV and Economic Profits</vt:lpstr>
      <vt:lpstr> Discounting an Investment’s Annual EVA Stream Is Equivalent to Calculating the Investment’s NPV</vt:lpstr>
      <vt:lpstr> Discounting an Investment’s Annual EVA Stream Is Equivalent to Calculating the Investment’s NPV</vt:lpstr>
      <vt:lpstr>Economic Profits and Stock Prices</vt:lpstr>
      <vt:lpstr>MVA and Economic Profits</vt:lpstr>
      <vt:lpstr>Market Value Added (MVA)  for Wal-Mart</vt:lpstr>
      <vt:lpstr>PowerPoint Presentation</vt:lpstr>
      <vt:lpstr>PowerPoint Presentation</vt:lpstr>
      <vt:lpstr>MVA versus Economic Value</vt:lpstr>
      <vt:lpstr>Sources of  Competitive Advantage</vt:lpstr>
      <vt:lpstr>What is a good predictor of DMVA?</vt:lpstr>
      <vt:lpstr>Creating Economic Value</vt:lpstr>
      <vt:lpstr>Incentive-Based Compensation  and Economic Profits</vt:lpstr>
      <vt:lpstr>PowerPoint Presentation</vt:lpstr>
      <vt:lpstr>Summary</vt:lpstr>
      <vt:lpstr>The Cost of Capital</vt:lpstr>
      <vt:lpstr>PowerPoint Presentation</vt:lpstr>
      <vt:lpstr>Factors Influencing the Capital Structure Decision</vt:lpstr>
      <vt:lpstr>The Cost of Debt</vt:lpstr>
      <vt:lpstr>Bond Ratings</vt:lpstr>
      <vt:lpstr>Moody’s Debt Ratings</vt:lpstr>
      <vt:lpstr>Moody’s Debt Ratings</vt:lpstr>
      <vt:lpstr>Corporate Spread for Industrials</vt:lpstr>
      <vt:lpstr>Estimating Wal-Mart’s Cost of Debt</vt:lpstr>
      <vt:lpstr>Cost of Equity </vt:lpstr>
      <vt:lpstr>Reducing Risk  Through Diversification</vt:lpstr>
      <vt:lpstr>Reducing Risk Through Diversification</vt:lpstr>
      <vt:lpstr>Reducing Risk Through Diversification</vt:lpstr>
      <vt:lpstr>Diversification</vt:lpstr>
      <vt:lpstr>Firm-Specific Risk</vt:lpstr>
      <vt:lpstr>Market Risk</vt:lpstr>
      <vt:lpstr>Market Risk is  Measured by Beta</vt:lpstr>
      <vt:lpstr>Company Betas</vt:lpstr>
      <vt:lpstr>Industry Betas</vt:lpstr>
      <vt:lpstr>Relationship Between Beta and the Cost of Equity</vt:lpstr>
      <vt:lpstr>Annual Historical Returns :   1928-2014</vt:lpstr>
      <vt:lpstr>Using the CAPM to Estimate the Cost of Equity</vt:lpstr>
      <vt:lpstr>Using the CAPM to Estimate the Cost of Equity</vt:lpstr>
      <vt:lpstr>PowerPoint Presentation</vt:lpstr>
      <vt:lpstr>PowerPoint Presentation</vt:lpstr>
      <vt:lpstr>Wal-Mart’s Cost of Capital</vt:lpstr>
      <vt:lpstr>SUMMARY </vt:lpstr>
      <vt:lpstr>SUMMARY </vt:lpstr>
      <vt:lpstr> SUMMARY</vt:lpstr>
      <vt:lpstr>PowerPoint Presentation</vt:lpstr>
      <vt:lpstr>Additional References</vt:lpstr>
      <vt:lpstr>Glossary</vt:lpstr>
    </vt:vector>
  </TitlesOfParts>
  <Company>Gatech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c:creator>
  <cp:lastModifiedBy>Sharifi, Hadi</cp:lastModifiedBy>
  <cp:revision>160</cp:revision>
  <cp:lastPrinted>2015-10-28T11:48:22Z</cp:lastPrinted>
  <dcterms:created xsi:type="dcterms:W3CDTF">2015-04-03T14:55:56Z</dcterms:created>
  <dcterms:modified xsi:type="dcterms:W3CDTF">2019-06-22T12:26:22Z</dcterms:modified>
</cp:coreProperties>
</file>